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7" r:id="rId5"/>
    <p:sldId id="263" r:id="rId6"/>
    <p:sldId id="268" r:id="rId7"/>
    <p:sldId id="269" r:id="rId8"/>
    <p:sldId id="264" r:id="rId9"/>
    <p:sldId id="270" r:id="rId10"/>
    <p:sldId id="265" r:id="rId11"/>
    <p:sldId id="266" r:id="rId12"/>
    <p:sldId id="260" r:id="rId13"/>
    <p:sldId id="273" r:id="rId14"/>
    <p:sldId id="272" r:id="rId15"/>
    <p:sldId id="283" r:id="rId16"/>
    <p:sldId id="284" r:id="rId17"/>
    <p:sldId id="285" r:id="rId18"/>
    <p:sldId id="271" r:id="rId19"/>
    <p:sldId id="286" r:id="rId20"/>
    <p:sldId id="287" r:id="rId21"/>
    <p:sldId id="274" r:id="rId22"/>
    <p:sldId id="278" r:id="rId23"/>
    <p:sldId id="279" r:id="rId24"/>
    <p:sldId id="280" r:id="rId25"/>
    <p:sldId id="281" r:id="rId26"/>
    <p:sldId id="282" r:id="rId27"/>
    <p:sldId id="288" r:id="rId28"/>
    <p:sldId id="289" r:id="rId29"/>
    <p:sldId id="290" r:id="rId30"/>
    <p:sldId id="291"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8"/>
    <p:restoredTop sz="96405"/>
  </p:normalViewPr>
  <p:slideViewPr>
    <p:cSldViewPr snapToGrid="0">
      <p:cViewPr varScale="1">
        <p:scale>
          <a:sx n="93" d="100"/>
          <a:sy n="93" d="100"/>
        </p:scale>
        <p:origin x="7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DE2728-7318-1CAB-3A78-119B7C083B0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A78D3DF-A704-BCBC-F6A6-DD2D8A68C4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10E9AD9-1723-5539-DE41-4CCC844F90ED}"/>
              </a:ext>
            </a:extLst>
          </p:cNvPr>
          <p:cNvSpPr>
            <a:spLocks noGrp="1"/>
          </p:cNvSpPr>
          <p:nvPr>
            <p:ph type="dt" sz="half" idx="10"/>
          </p:nvPr>
        </p:nvSpPr>
        <p:spPr/>
        <p:txBody>
          <a:bodyPr/>
          <a:lstStyle/>
          <a:p>
            <a:fld id="{E2845418-BB70-274E-980B-A4D6A9A94041}" type="datetimeFigureOut">
              <a:rPr lang="tr-TR" smtClean="0"/>
              <a:t>6.10.2025</a:t>
            </a:fld>
            <a:endParaRPr lang="tr-TR"/>
          </a:p>
        </p:txBody>
      </p:sp>
      <p:sp>
        <p:nvSpPr>
          <p:cNvPr id="5" name="Alt Bilgi Yer Tutucusu 4">
            <a:extLst>
              <a:ext uri="{FF2B5EF4-FFF2-40B4-BE49-F238E27FC236}">
                <a16:creationId xmlns:a16="http://schemas.microsoft.com/office/drawing/2014/main" id="{BEE1B134-FEE6-72F9-0146-3939B194B22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A58437F-4983-1CA7-19EB-C254CCE9EAEB}"/>
              </a:ext>
            </a:extLst>
          </p:cNvPr>
          <p:cNvSpPr>
            <a:spLocks noGrp="1"/>
          </p:cNvSpPr>
          <p:nvPr>
            <p:ph type="sldNum" sz="quarter" idx="12"/>
          </p:nvPr>
        </p:nvSpPr>
        <p:spPr/>
        <p:txBody>
          <a:bodyPr/>
          <a:lstStyle/>
          <a:p>
            <a:fld id="{2708162A-481E-3A42-94EC-BC7E663BDD66}" type="slidenum">
              <a:rPr lang="tr-TR" smtClean="0"/>
              <a:t>‹#›</a:t>
            </a:fld>
            <a:endParaRPr lang="tr-TR"/>
          </a:p>
        </p:txBody>
      </p:sp>
    </p:spTree>
    <p:extLst>
      <p:ext uri="{BB962C8B-B14F-4D97-AF65-F5344CB8AC3E}">
        <p14:creationId xmlns:p14="http://schemas.microsoft.com/office/powerpoint/2010/main" val="2444052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6EBE53-688B-47A1-3A73-68D0CB78F47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48556B9-D511-DB3B-985B-9019C6D4274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FF4120A-FC8D-2D7C-FCCC-A6D491A6CBAE}"/>
              </a:ext>
            </a:extLst>
          </p:cNvPr>
          <p:cNvSpPr>
            <a:spLocks noGrp="1"/>
          </p:cNvSpPr>
          <p:nvPr>
            <p:ph type="dt" sz="half" idx="10"/>
          </p:nvPr>
        </p:nvSpPr>
        <p:spPr/>
        <p:txBody>
          <a:bodyPr/>
          <a:lstStyle/>
          <a:p>
            <a:fld id="{E2845418-BB70-274E-980B-A4D6A9A94041}" type="datetimeFigureOut">
              <a:rPr lang="tr-TR" smtClean="0"/>
              <a:t>6.10.2025</a:t>
            </a:fld>
            <a:endParaRPr lang="tr-TR"/>
          </a:p>
        </p:txBody>
      </p:sp>
      <p:sp>
        <p:nvSpPr>
          <p:cNvPr id="5" name="Alt Bilgi Yer Tutucusu 4">
            <a:extLst>
              <a:ext uri="{FF2B5EF4-FFF2-40B4-BE49-F238E27FC236}">
                <a16:creationId xmlns:a16="http://schemas.microsoft.com/office/drawing/2014/main" id="{D92B099A-F08D-46D8-DA19-CCF78C24B2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222CF22-9A5F-254A-259E-D1DA436495BA}"/>
              </a:ext>
            </a:extLst>
          </p:cNvPr>
          <p:cNvSpPr>
            <a:spLocks noGrp="1"/>
          </p:cNvSpPr>
          <p:nvPr>
            <p:ph type="sldNum" sz="quarter" idx="12"/>
          </p:nvPr>
        </p:nvSpPr>
        <p:spPr/>
        <p:txBody>
          <a:bodyPr/>
          <a:lstStyle/>
          <a:p>
            <a:fld id="{2708162A-481E-3A42-94EC-BC7E663BDD66}" type="slidenum">
              <a:rPr lang="tr-TR" smtClean="0"/>
              <a:t>‹#›</a:t>
            </a:fld>
            <a:endParaRPr lang="tr-TR"/>
          </a:p>
        </p:txBody>
      </p:sp>
    </p:spTree>
    <p:extLst>
      <p:ext uri="{BB962C8B-B14F-4D97-AF65-F5344CB8AC3E}">
        <p14:creationId xmlns:p14="http://schemas.microsoft.com/office/powerpoint/2010/main" val="296939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8EB2A76-6F4F-C43E-ED24-9CC3CB9474D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65A375F-CE83-6D17-1E0A-14A5B0C3B28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1CB6409-E302-9F89-1D29-AD0D8B759AF0}"/>
              </a:ext>
            </a:extLst>
          </p:cNvPr>
          <p:cNvSpPr>
            <a:spLocks noGrp="1"/>
          </p:cNvSpPr>
          <p:nvPr>
            <p:ph type="dt" sz="half" idx="10"/>
          </p:nvPr>
        </p:nvSpPr>
        <p:spPr/>
        <p:txBody>
          <a:bodyPr/>
          <a:lstStyle/>
          <a:p>
            <a:fld id="{E2845418-BB70-274E-980B-A4D6A9A94041}" type="datetimeFigureOut">
              <a:rPr lang="tr-TR" smtClean="0"/>
              <a:t>6.10.2025</a:t>
            </a:fld>
            <a:endParaRPr lang="tr-TR"/>
          </a:p>
        </p:txBody>
      </p:sp>
      <p:sp>
        <p:nvSpPr>
          <p:cNvPr id="5" name="Alt Bilgi Yer Tutucusu 4">
            <a:extLst>
              <a:ext uri="{FF2B5EF4-FFF2-40B4-BE49-F238E27FC236}">
                <a16:creationId xmlns:a16="http://schemas.microsoft.com/office/drawing/2014/main" id="{B7863B19-8522-DDC6-6F4D-9A4C3A31F1E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63CE3E4-C44B-D022-BB2D-7CC9D2D51110}"/>
              </a:ext>
            </a:extLst>
          </p:cNvPr>
          <p:cNvSpPr>
            <a:spLocks noGrp="1"/>
          </p:cNvSpPr>
          <p:nvPr>
            <p:ph type="sldNum" sz="quarter" idx="12"/>
          </p:nvPr>
        </p:nvSpPr>
        <p:spPr/>
        <p:txBody>
          <a:bodyPr/>
          <a:lstStyle/>
          <a:p>
            <a:fld id="{2708162A-481E-3A42-94EC-BC7E663BDD66}" type="slidenum">
              <a:rPr lang="tr-TR" smtClean="0"/>
              <a:t>‹#›</a:t>
            </a:fld>
            <a:endParaRPr lang="tr-TR"/>
          </a:p>
        </p:txBody>
      </p:sp>
    </p:spTree>
    <p:extLst>
      <p:ext uri="{BB962C8B-B14F-4D97-AF65-F5344CB8AC3E}">
        <p14:creationId xmlns:p14="http://schemas.microsoft.com/office/powerpoint/2010/main" val="398822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7D574F-5CCB-2ABF-8792-C50F2F237E1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DAD0E9B-0E75-3645-6D56-8ECF1A68E4B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E2CA236-B777-4464-B341-1F2477046048}"/>
              </a:ext>
            </a:extLst>
          </p:cNvPr>
          <p:cNvSpPr>
            <a:spLocks noGrp="1"/>
          </p:cNvSpPr>
          <p:nvPr>
            <p:ph type="dt" sz="half" idx="10"/>
          </p:nvPr>
        </p:nvSpPr>
        <p:spPr/>
        <p:txBody>
          <a:bodyPr/>
          <a:lstStyle/>
          <a:p>
            <a:fld id="{E2845418-BB70-274E-980B-A4D6A9A94041}" type="datetimeFigureOut">
              <a:rPr lang="tr-TR" smtClean="0"/>
              <a:t>6.10.2025</a:t>
            </a:fld>
            <a:endParaRPr lang="tr-TR"/>
          </a:p>
        </p:txBody>
      </p:sp>
      <p:sp>
        <p:nvSpPr>
          <p:cNvPr id="5" name="Alt Bilgi Yer Tutucusu 4">
            <a:extLst>
              <a:ext uri="{FF2B5EF4-FFF2-40B4-BE49-F238E27FC236}">
                <a16:creationId xmlns:a16="http://schemas.microsoft.com/office/drawing/2014/main" id="{DD146C9C-BC25-7954-5B55-98EC94A27F5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6CF3DA2-484F-F333-F8D8-22F8A0CC158E}"/>
              </a:ext>
            </a:extLst>
          </p:cNvPr>
          <p:cNvSpPr>
            <a:spLocks noGrp="1"/>
          </p:cNvSpPr>
          <p:nvPr>
            <p:ph type="sldNum" sz="quarter" idx="12"/>
          </p:nvPr>
        </p:nvSpPr>
        <p:spPr/>
        <p:txBody>
          <a:bodyPr/>
          <a:lstStyle/>
          <a:p>
            <a:fld id="{2708162A-481E-3A42-94EC-BC7E663BDD66}" type="slidenum">
              <a:rPr lang="tr-TR" smtClean="0"/>
              <a:t>‹#›</a:t>
            </a:fld>
            <a:endParaRPr lang="tr-TR"/>
          </a:p>
        </p:txBody>
      </p:sp>
    </p:spTree>
    <p:extLst>
      <p:ext uri="{BB962C8B-B14F-4D97-AF65-F5344CB8AC3E}">
        <p14:creationId xmlns:p14="http://schemas.microsoft.com/office/powerpoint/2010/main" val="321634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5BF5B0-69F8-4DDE-A5EE-92E502F53FF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06987E0-2F5C-80CF-A9FA-DAC669D139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4E1DAB1-0DED-62B1-D63C-185925028B0C}"/>
              </a:ext>
            </a:extLst>
          </p:cNvPr>
          <p:cNvSpPr>
            <a:spLocks noGrp="1"/>
          </p:cNvSpPr>
          <p:nvPr>
            <p:ph type="dt" sz="half" idx="10"/>
          </p:nvPr>
        </p:nvSpPr>
        <p:spPr/>
        <p:txBody>
          <a:bodyPr/>
          <a:lstStyle/>
          <a:p>
            <a:fld id="{E2845418-BB70-274E-980B-A4D6A9A94041}" type="datetimeFigureOut">
              <a:rPr lang="tr-TR" smtClean="0"/>
              <a:t>6.10.2025</a:t>
            </a:fld>
            <a:endParaRPr lang="tr-TR"/>
          </a:p>
        </p:txBody>
      </p:sp>
      <p:sp>
        <p:nvSpPr>
          <p:cNvPr id="5" name="Alt Bilgi Yer Tutucusu 4">
            <a:extLst>
              <a:ext uri="{FF2B5EF4-FFF2-40B4-BE49-F238E27FC236}">
                <a16:creationId xmlns:a16="http://schemas.microsoft.com/office/drawing/2014/main" id="{E2F65286-7DA3-1994-EBD5-B0A92A59419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B8E6D4B-0CCC-8DCF-F268-779E245A5246}"/>
              </a:ext>
            </a:extLst>
          </p:cNvPr>
          <p:cNvSpPr>
            <a:spLocks noGrp="1"/>
          </p:cNvSpPr>
          <p:nvPr>
            <p:ph type="sldNum" sz="quarter" idx="12"/>
          </p:nvPr>
        </p:nvSpPr>
        <p:spPr/>
        <p:txBody>
          <a:bodyPr/>
          <a:lstStyle/>
          <a:p>
            <a:fld id="{2708162A-481E-3A42-94EC-BC7E663BDD66}" type="slidenum">
              <a:rPr lang="tr-TR" smtClean="0"/>
              <a:t>‹#›</a:t>
            </a:fld>
            <a:endParaRPr lang="tr-TR"/>
          </a:p>
        </p:txBody>
      </p:sp>
    </p:spTree>
    <p:extLst>
      <p:ext uri="{BB962C8B-B14F-4D97-AF65-F5344CB8AC3E}">
        <p14:creationId xmlns:p14="http://schemas.microsoft.com/office/powerpoint/2010/main" val="409116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025485-480A-0C19-A956-39CC7BCA5D0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61E7BB2-B9B1-1B0E-90D0-3A5FCAC41B77}"/>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231D2B3-FDC0-C625-7040-1313E2FA737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6CA93E6-FC4D-3C10-05A8-5B1F82837DFE}"/>
              </a:ext>
            </a:extLst>
          </p:cNvPr>
          <p:cNvSpPr>
            <a:spLocks noGrp="1"/>
          </p:cNvSpPr>
          <p:nvPr>
            <p:ph type="dt" sz="half" idx="10"/>
          </p:nvPr>
        </p:nvSpPr>
        <p:spPr/>
        <p:txBody>
          <a:bodyPr/>
          <a:lstStyle/>
          <a:p>
            <a:fld id="{E2845418-BB70-274E-980B-A4D6A9A94041}" type="datetimeFigureOut">
              <a:rPr lang="tr-TR" smtClean="0"/>
              <a:t>6.10.2025</a:t>
            </a:fld>
            <a:endParaRPr lang="tr-TR"/>
          </a:p>
        </p:txBody>
      </p:sp>
      <p:sp>
        <p:nvSpPr>
          <p:cNvPr id="6" name="Alt Bilgi Yer Tutucusu 5">
            <a:extLst>
              <a:ext uri="{FF2B5EF4-FFF2-40B4-BE49-F238E27FC236}">
                <a16:creationId xmlns:a16="http://schemas.microsoft.com/office/drawing/2014/main" id="{1EB1E827-BF68-99BC-B33A-D8E6445C18A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FD2D9ED-39C1-B9BF-45D9-14CE32B4504E}"/>
              </a:ext>
            </a:extLst>
          </p:cNvPr>
          <p:cNvSpPr>
            <a:spLocks noGrp="1"/>
          </p:cNvSpPr>
          <p:nvPr>
            <p:ph type="sldNum" sz="quarter" idx="12"/>
          </p:nvPr>
        </p:nvSpPr>
        <p:spPr/>
        <p:txBody>
          <a:bodyPr/>
          <a:lstStyle/>
          <a:p>
            <a:fld id="{2708162A-481E-3A42-94EC-BC7E663BDD66}" type="slidenum">
              <a:rPr lang="tr-TR" smtClean="0"/>
              <a:t>‹#›</a:t>
            </a:fld>
            <a:endParaRPr lang="tr-TR"/>
          </a:p>
        </p:txBody>
      </p:sp>
    </p:spTree>
    <p:extLst>
      <p:ext uri="{BB962C8B-B14F-4D97-AF65-F5344CB8AC3E}">
        <p14:creationId xmlns:p14="http://schemas.microsoft.com/office/powerpoint/2010/main" val="1038532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113D87-1080-E1C5-51B8-3BECAF2B3F9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0F88A27-FFEB-99EC-D0D5-212469A5E6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600A371-6F44-106B-7B30-A7097E14F5A1}"/>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1061E50-D7DF-C39C-B540-8D09092F03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B46B220-E5D1-A031-7344-DBC636E8149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BCE3DF8-FA5C-DAC2-1107-ADDC38AC9163}"/>
              </a:ext>
            </a:extLst>
          </p:cNvPr>
          <p:cNvSpPr>
            <a:spLocks noGrp="1"/>
          </p:cNvSpPr>
          <p:nvPr>
            <p:ph type="dt" sz="half" idx="10"/>
          </p:nvPr>
        </p:nvSpPr>
        <p:spPr/>
        <p:txBody>
          <a:bodyPr/>
          <a:lstStyle/>
          <a:p>
            <a:fld id="{E2845418-BB70-274E-980B-A4D6A9A94041}" type="datetimeFigureOut">
              <a:rPr lang="tr-TR" smtClean="0"/>
              <a:t>6.10.2025</a:t>
            </a:fld>
            <a:endParaRPr lang="tr-TR"/>
          </a:p>
        </p:txBody>
      </p:sp>
      <p:sp>
        <p:nvSpPr>
          <p:cNvPr id="8" name="Alt Bilgi Yer Tutucusu 7">
            <a:extLst>
              <a:ext uri="{FF2B5EF4-FFF2-40B4-BE49-F238E27FC236}">
                <a16:creationId xmlns:a16="http://schemas.microsoft.com/office/drawing/2014/main" id="{F00F69F3-7F4A-13D2-5583-AF4BA285932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8A5C227-1105-44C3-21E6-B3500A071949}"/>
              </a:ext>
            </a:extLst>
          </p:cNvPr>
          <p:cNvSpPr>
            <a:spLocks noGrp="1"/>
          </p:cNvSpPr>
          <p:nvPr>
            <p:ph type="sldNum" sz="quarter" idx="12"/>
          </p:nvPr>
        </p:nvSpPr>
        <p:spPr/>
        <p:txBody>
          <a:bodyPr/>
          <a:lstStyle/>
          <a:p>
            <a:fld id="{2708162A-481E-3A42-94EC-BC7E663BDD66}" type="slidenum">
              <a:rPr lang="tr-TR" smtClean="0"/>
              <a:t>‹#›</a:t>
            </a:fld>
            <a:endParaRPr lang="tr-TR"/>
          </a:p>
        </p:txBody>
      </p:sp>
    </p:spTree>
    <p:extLst>
      <p:ext uri="{BB962C8B-B14F-4D97-AF65-F5344CB8AC3E}">
        <p14:creationId xmlns:p14="http://schemas.microsoft.com/office/powerpoint/2010/main" val="1192200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D16CE8-8C20-28E8-5EA5-A81CA4E764E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952924D-725F-C009-2231-CB5BD5B5087E}"/>
              </a:ext>
            </a:extLst>
          </p:cNvPr>
          <p:cNvSpPr>
            <a:spLocks noGrp="1"/>
          </p:cNvSpPr>
          <p:nvPr>
            <p:ph type="dt" sz="half" idx="10"/>
          </p:nvPr>
        </p:nvSpPr>
        <p:spPr/>
        <p:txBody>
          <a:bodyPr/>
          <a:lstStyle/>
          <a:p>
            <a:fld id="{E2845418-BB70-274E-980B-A4D6A9A94041}" type="datetimeFigureOut">
              <a:rPr lang="tr-TR" smtClean="0"/>
              <a:t>6.10.2025</a:t>
            </a:fld>
            <a:endParaRPr lang="tr-TR"/>
          </a:p>
        </p:txBody>
      </p:sp>
      <p:sp>
        <p:nvSpPr>
          <p:cNvPr id="4" name="Alt Bilgi Yer Tutucusu 3">
            <a:extLst>
              <a:ext uri="{FF2B5EF4-FFF2-40B4-BE49-F238E27FC236}">
                <a16:creationId xmlns:a16="http://schemas.microsoft.com/office/drawing/2014/main" id="{59CFB4A5-0CE3-E29D-7534-E4BFB854514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B296B9C-D2DB-9B6C-78F4-7DDF90099F91}"/>
              </a:ext>
            </a:extLst>
          </p:cNvPr>
          <p:cNvSpPr>
            <a:spLocks noGrp="1"/>
          </p:cNvSpPr>
          <p:nvPr>
            <p:ph type="sldNum" sz="quarter" idx="12"/>
          </p:nvPr>
        </p:nvSpPr>
        <p:spPr/>
        <p:txBody>
          <a:bodyPr/>
          <a:lstStyle/>
          <a:p>
            <a:fld id="{2708162A-481E-3A42-94EC-BC7E663BDD66}" type="slidenum">
              <a:rPr lang="tr-TR" smtClean="0"/>
              <a:t>‹#›</a:t>
            </a:fld>
            <a:endParaRPr lang="tr-TR"/>
          </a:p>
        </p:txBody>
      </p:sp>
    </p:spTree>
    <p:extLst>
      <p:ext uri="{BB962C8B-B14F-4D97-AF65-F5344CB8AC3E}">
        <p14:creationId xmlns:p14="http://schemas.microsoft.com/office/powerpoint/2010/main" val="100339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94D2FBB-5038-7C1F-652F-85EC4E7DA7A9}"/>
              </a:ext>
            </a:extLst>
          </p:cNvPr>
          <p:cNvSpPr>
            <a:spLocks noGrp="1"/>
          </p:cNvSpPr>
          <p:nvPr>
            <p:ph type="dt" sz="half" idx="10"/>
          </p:nvPr>
        </p:nvSpPr>
        <p:spPr/>
        <p:txBody>
          <a:bodyPr/>
          <a:lstStyle/>
          <a:p>
            <a:fld id="{E2845418-BB70-274E-980B-A4D6A9A94041}" type="datetimeFigureOut">
              <a:rPr lang="tr-TR" smtClean="0"/>
              <a:t>6.10.2025</a:t>
            </a:fld>
            <a:endParaRPr lang="tr-TR"/>
          </a:p>
        </p:txBody>
      </p:sp>
      <p:sp>
        <p:nvSpPr>
          <p:cNvPr id="3" name="Alt Bilgi Yer Tutucusu 2">
            <a:extLst>
              <a:ext uri="{FF2B5EF4-FFF2-40B4-BE49-F238E27FC236}">
                <a16:creationId xmlns:a16="http://schemas.microsoft.com/office/drawing/2014/main" id="{06BEA53F-486A-1EC0-CBB0-94F429C9FDD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54183DD-C3D6-F6B2-D2DF-7AE6B8FF9201}"/>
              </a:ext>
            </a:extLst>
          </p:cNvPr>
          <p:cNvSpPr>
            <a:spLocks noGrp="1"/>
          </p:cNvSpPr>
          <p:nvPr>
            <p:ph type="sldNum" sz="quarter" idx="12"/>
          </p:nvPr>
        </p:nvSpPr>
        <p:spPr/>
        <p:txBody>
          <a:bodyPr/>
          <a:lstStyle/>
          <a:p>
            <a:fld id="{2708162A-481E-3A42-94EC-BC7E663BDD66}" type="slidenum">
              <a:rPr lang="tr-TR" smtClean="0"/>
              <a:t>‹#›</a:t>
            </a:fld>
            <a:endParaRPr lang="tr-TR"/>
          </a:p>
        </p:txBody>
      </p:sp>
    </p:spTree>
    <p:extLst>
      <p:ext uri="{BB962C8B-B14F-4D97-AF65-F5344CB8AC3E}">
        <p14:creationId xmlns:p14="http://schemas.microsoft.com/office/powerpoint/2010/main" val="223824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E60706-F8B5-0E58-7EBE-B64F9EF44B1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5B48826-E2B6-B62E-BA2A-B7415438D3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C656EE4-5941-A178-F87E-66B0BA99C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BBE977E-D152-50BA-A855-6F50C53B214E}"/>
              </a:ext>
            </a:extLst>
          </p:cNvPr>
          <p:cNvSpPr>
            <a:spLocks noGrp="1"/>
          </p:cNvSpPr>
          <p:nvPr>
            <p:ph type="dt" sz="half" idx="10"/>
          </p:nvPr>
        </p:nvSpPr>
        <p:spPr/>
        <p:txBody>
          <a:bodyPr/>
          <a:lstStyle/>
          <a:p>
            <a:fld id="{E2845418-BB70-274E-980B-A4D6A9A94041}" type="datetimeFigureOut">
              <a:rPr lang="tr-TR" smtClean="0"/>
              <a:t>6.10.2025</a:t>
            </a:fld>
            <a:endParaRPr lang="tr-TR"/>
          </a:p>
        </p:txBody>
      </p:sp>
      <p:sp>
        <p:nvSpPr>
          <p:cNvPr id="6" name="Alt Bilgi Yer Tutucusu 5">
            <a:extLst>
              <a:ext uri="{FF2B5EF4-FFF2-40B4-BE49-F238E27FC236}">
                <a16:creationId xmlns:a16="http://schemas.microsoft.com/office/drawing/2014/main" id="{FEDC757C-3706-0D64-5680-621D61D9514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D4B3A14-7D32-22A0-D618-3B9DD8FB0ADB}"/>
              </a:ext>
            </a:extLst>
          </p:cNvPr>
          <p:cNvSpPr>
            <a:spLocks noGrp="1"/>
          </p:cNvSpPr>
          <p:nvPr>
            <p:ph type="sldNum" sz="quarter" idx="12"/>
          </p:nvPr>
        </p:nvSpPr>
        <p:spPr/>
        <p:txBody>
          <a:bodyPr/>
          <a:lstStyle/>
          <a:p>
            <a:fld id="{2708162A-481E-3A42-94EC-BC7E663BDD66}" type="slidenum">
              <a:rPr lang="tr-TR" smtClean="0"/>
              <a:t>‹#›</a:t>
            </a:fld>
            <a:endParaRPr lang="tr-TR"/>
          </a:p>
        </p:txBody>
      </p:sp>
    </p:spTree>
    <p:extLst>
      <p:ext uri="{BB962C8B-B14F-4D97-AF65-F5344CB8AC3E}">
        <p14:creationId xmlns:p14="http://schemas.microsoft.com/office/powerpoint/2010/main" val="191644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DD8D2D-D48D-90A0-7B17-DD9E2E303D5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CA99E5D-0FD3-2025-79E1-8302EA03DA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0A12B1C-966E-B3B2-DAFE-B7926F3FD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5AFF121-8AFA-2E09-0B3D-B97FBE3C0637}"/>
              </a:ext>
            </a:extLst>
          </p:cNvPr>
          <p:cNvSpPr>
            <a:spLocks noGrp="1"/>
          </p:cNvSpPr>
          <p:nvPr>
            <p:ph type="dt" sz="half" idx="10"/>
          </p:nvPr>
        </p:nvSpPr>
        <p:spPr/>
        <p:txBody>
          <a:bodyPr/>
          <a:lstStyle/>
          <a:p>
            <a:fld id="{E2845418-BB70-274E-980B-A4D6A9A94041}" type="datetimeFigureOut">
              <a:rPr lang="tr-TR" smtClean="0"/>
              <a:t>6.10.2025</a:t>
            </a:fld>
            <a:endParaRPr lang="tr-TR"/>
          </a:p>
        </p:txBody>
      </p:sp>
      <p:sp>
        <p:nvSpPr>
          <p:cNvPr id="6" name="Alt Bilgi Yer Tutucusu 5">
            <a:extLst>
              <a:ext uri="{FF2B5EF4-FFF2-40B4-BE49-F238E27FC236}">
                <a16:creationId xmlns:a16="http://schemas.microsoft.com/office/drawing/2014/main" id="{FB5F0E70-A9AF-AD67-1EF7-3E4E7D565FE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D384DAD-25EB-3A55-3B8A-1FDBEE31BDA4}"/>
              </a:ext>
            </a:extLst>
          </p:cNvPr>
          <p:cNvSpPr>
            <a:spLocks noGrp="1"/>
          </p:cNvSpPr>
          <p:nvPr>
            <p:ph type="sldNum" sz="quarter" idx="12"/>
          </p:nvPr>
        </p:nvSpPr>
        <p:spPr/>
        <p:txBody>
          <a:bodyPr/>
          <a:lstStyle/>
          <a:p>
            <a:fld id="{2708162A-481E-3A42-94EC-BC7E663BDD66}" type="slidenum">
              <a:rPr lang="tr-TR" smtClean="0"/>
              <a:t>‹#›</a:t>
            </a:fld>
            <a:endParaRPr lang="tr-TR"/>
          </a:p>
        </p:txBody>
      </p:sp>
    </p:spTree>
    <p:extLst>
      <p:ext uri="{BB962C8B-B14F-4D97-AF65-F5344CB8AC3E}">
        <p14:creationId xmlns:p14="http://schemas.microsoft.com/office/powerpoint/2010/main" val="3031902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82C4E70-5833-675D-0E84-756A140BB1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9C5528B-3133-9088-D605-089A2965C2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B1CFD8B-36D4-3DDA-F43D-72447C3AEB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45418-BB70-274E-980B-A4D6A9A94041}" type="datetimeFigureOut">
              <a:rPr lang="tr-TR" smtClean="0"/>
              <a:t>6.10.2025</a:t>
            </a:fld>
            <a:endParaRPr lang="tr-TR"/>
          </a:p>
        </p:txBody>
      </p:sp>
      <p:sp>
        <p:nvSpPr>
          <p:cNvPr id="5" name="Alt Bilgi Yer Tutucusu 4">
            <a:extLst>
              <a:ext uri="{FF2B5EF4-FFF2-40B4-BE49-F238E27FC236}">
                <a16:creationId xmlns:a16="http://schemas.microsoft.com/office/drawing/2014/main" id="{184821CE-5E3B-B2FF-9D32-5B9B167DF7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B2A3DD89-F981-E919-3E37-A01F9C300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8162A-481E-3A42-94EC-BC7E663BDD66}" type="slidenum">
              <a:rPr lang="tr-TR" smtClean="0"/>
              <a:t>‹#›</a:t>
            </a:fld>
            <a:endParaRPr lang="tr-TR"/>
          </a:p>
        </p:txBody>
      </p:sp>
    </p:spTree>
    <p:extLst>
      <p:ext uri="{BB962C8B-B14F-4D97-AF65-F5344CB8AC3E}">
        <p14:creationId xmlns:p14="http://schemas.microsoft.com/office/powerpoint/2010/main" val="3654335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kredilendirme.ttb.dr.t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kredilendirme.ttb.dr.tr/konsol/index.ph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kredilendirme.ttb.dr.tr/konsol/index.ph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kredilendirme.ttb.dr.tr/konsol/index.ph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kredilendirme.ttb.dr.tr/konsol/index.ph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odabasi@hacettepe.edu.t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jpeg">
            <a:extLst>
              <a:ext uri="{FF2B5EF4-FFF2-40B4-BE49-F238E27FC236}">
                <a16:creationId xmlns:a16="http://schemas.microsoft.com/office/drawing/2014/main" id="{52D7E384-1069-9514-E8C8-AE95AF68E1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2370" y="432096"/>
            <a:ext cx="1767259" cy="1748656"/>
          </a:xfrm>
          <a:prstGeom prst="rect">
            <a:avLst/>
          </a:prstGeom>
        </p:spPr>
      </p:pic>
      <p:sp>
        <p:nvSpPr>
          <p:cNvPr id="6" name="Metin kutusu 5">
            <a:extLst>
              <a:ext uri="{FF2B5EF4-FFF2-40B4-BE49-F238E27FC236}">
                <a16:creationId xmlns:a16="http://schemas.microsoft.com/office/drawing/2014/main" id="{4742AA18-015A-C65E-9754-E39C55D9F72B}"/>
              </a:ext>
            </a:extLst>
          </p:cNvPr>
          <p:cNvSpPr txBox="1"/>
          <p:nvPr/>
        </p:nvSpPr>
        <p:spPr>
          <a:xfrm>
            <a:off x="3054942" y="2505670"/>
            <a:ext cx="6082114" cy="923330"/>
          </a:xfrm>
          <a:prstGeom prst="rect">
            <a:avLst/>
          </a:prstGeom>
          <a:noFill/>
        </p:spPr>
        <p:txBody>
          <a:bodyPr wrap="none" rtlCol="0">
            <a:spAutoFit/>
          </a:bodyPr>
          <a:lstStyle/>
          <a:p>
            <a:pPr marL="673100" marR="733425" algn="ctr">
              <a:spcBef>
                <a:spcPts val="5"/>
              </a:spcBef>
              <a:spcAft>
                <a:spcPts val="0"/>
              </a:spcAft>
            </a:pPr>
            <a:r>
              <a:rPr lang="tr-TR" sz="1800" b="1" dirty="0">
                <a:effectLst/>
                <a:ea typeface="Times New Roman" panose="02020603050405020304" pitchFamily="18" charset="0"/>
              </a:rPr>
              <a:t>IV. ULUSAL HEMATOLOJİ EĞİTİM GÜNÜ</a:t>
            </a:r>
          </a:p>
          <a:p>
            <a:pPr marL="673100" marR="733425" algn="ctr">
              <a:spcBef>
                <a:spcPts val="5"/>
              </a:spcBef>
              <a:spcAft>
                <a:spcPts val="0"/>
              </a:spcAft>
            </a:pPr>
            <a:r>
              <a:rPr lang="tr-TR" sz="1800" b="1" dirty="0">
                <a:effectLst/>
                <a:ea typeface="Times New Roman" panose="02020603050405020304" pitchFamily="18" charset="0"/>
              </a:rPr>
              <a:t>19 EYLÜL 2025</a:t>
            </a:r>
          </a:p>
          <a:p>
            <a:endParaRPr lang="tr-TR" dirty="0"/>
          </a:p>
        </p:txBody>
      </p:sp>
      <p:sp>
        <p:nvSpPr>
          <p:cNvPr id="8" name="Metin kutusu 7">
            <a:extLst>
              <a:ext uri="{FF2B5EF4-FFF2-40B4-BE49-F238E27FC236}">
                <a16:creationId xmlns:a16="http://schemas.microsoft.com/office/drawing/2014/main" id="{29619D25-3CB0-36BA-D7B2-1305A5EDFD72}"/>
              </a:ext>
            </a:extLst>
          </p:cNvPr>
          <p:cNvSpPr txBox="1"/>
          <p:nvPr/>
        </p:nvSpPr>
        <p:spPr>
          <a:xfrm>
            <a:off x="1827362" y="3430752"/>
            <a:ext cx="8537274" cy="646331"/>
          </a:xfrm>
          <a:prstGeom prst="rect">
            <a:avLst/>
          </a:prstGeom>
          <a:noFill/>
        </p:spPr>
        <p:txBody>
          <a:bodyPr wrap="none" rtlCol="0">
            <a:spAutoFit/>
          </a:bodyPr>
          <a:lstStyle/>
          <a:p>
            <a:r>
              <a:rPr lang="tr-TR" sz="3600" kern="1800" dirty="0">
                <a:solidFill>
                  <a:srgbClr val="FF0000"/>
                </a:solidFill>
                <a:effectLst/>
                <a:ea typeface="Times New Roman" panose="02020603050405020304" pitchFamily="18" charset="0"/>
              </a:rPr>
              <a:t>Yan Dal Uzmanlık Eğitiminde </a:t>
            </a:r>
            <a:r>
              <a:rPr lang="tr-TR" sz="3600" kern="1800" dirty="0" err="1">
                <a:solidFill>
                  <a:srgbClr val="FF0000"/>
                </a:solidFill>
                <a:effectLst/>
                <a:ea typeface="Times New Roman" panose="02020603050405020304" pitchFamily="18" charset="0"/>
              </a:rPr>
              <a:t>Resertifikasyon</a:t>
            </a:r>
            <a:r>
              <a:rPr lang="tr-TR" sz="3600" dirty="0">
                <a:solidFill>
                  <a:srgbClr val="FF0000"/>
                </a:solidFill>
                <a:effectLst/>
              </a:rPr>
              <a:t> </a:t>
            </a:r>
            <a:endParaRPr lang="tr-TR" sz="3600" dirty="0">
              <a:solidFill>
                <a:srgbClr val="FF0000"/>
              </a:solidFill>
            </a:endParaRPr>
          </a:p>
        </p:txBody>
      </p:sp>
      <p:sp>
        <p:nvSpPr>
          <p:cNvPr id="9" name="Metin kutusu 8">
            <a:extLst>
              <a:ext uri="{FF2B5EF4-FFF2-40B4-BE49-F238E27FC236}">
                <a16:creationId xmlns:a16="http://schemas.microsoft.com/office/drawing/2014/main" id="{6C34D8A2-EE99-3845-EEDF-D897E2F73E5F}"/>
              </a:ext>
            </a:extLst>
          </p:cNvPr>
          <p:cNvSpPr txBox="1"/>
          <p:nvPr/>
        </p:nvSpPr>
        <p:spPr>
          <a:xfrm>
            <a:off x="1827362" y="5399903"/>
            <a:ext cx="3263622" cy="707886"/>
          </a:xfrm>
          <a:prstGeom prst="rect">
            <a:avLst/>
          </a:prstGeom>
          <a:noFill/>
        </p:spPr>
        <p:txBody>
          <a:bodyPr wrap="square" rtlCol="0">
            <a:spAutoFit/>
          </a:bodyPr>
          <a:lstStyle/>
          <a:p>
            <a:r>
              <a:rPr lang="tr-TR" sz="2000" dirty="0"/>
              <a:t>Dr. Orhan ODABAŞI</a:t>
            </a:r>
          </a:p>
          <a:p>
            <a:r>
              <a:rPr lang="tr-TR" sz="2000" dirty="0"/>
              <a:t>TTB TUYEK Genel Sekreteri </a:t>
            </a:r>
          </a:p>
        </p:txBody>
      </p:sp>
    </p:spTree>
    <p:extLst>
      <p:ext uri="{BB962C8B-B14F-4D97-AF65-F5344CB8AC3E}">
        <p14:creationId xmlns:p14="http://schemas.microsoft.com/office/powerpoint/2010/main" val="478754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C0409B-8727-E8C5-C5A3-521368BFE8B3}"/>
              </a:ext>
            </a:extLst>
          </p:cNvPr>
          <p:cNvSpPr>
            <a:spLocks noGrp="1"/>
          </p:cNvSpPr>
          <p:nvPr>
            <p:ph idx="1"/>
          </p:nvPr>
        </p:nvSpPr>
        <p:spPr>
          <a:xfrm>
            <a:off x="916022" y="338931"/>
            <a:ext cx="10515600" cy="5458754"/>
          </a:xfrm>
        </p:spPr>
        <p:txBody>
          <a:bodyPr>
            <a:normAutofit lnSpcReduction="10000"/>
          </a:bodyPr>
          <a:lstStyle/>
          <a:p>
            <a:pPr marL="0" indent="0">
              <a:buNone/>
            </a:pPr>
            <a:r>
              <a:rPr lang="tr-TR" sz="2400" b="1" dirty="0">
                <a:effectLst/>
                <a:ea typeface="Times New Roman" panose="02020603050405020304" pitchFamily="18" charset="0"/>
              </a:rPr>
              <a:t>4. Etkinliklerin akredite edilmesi ve kredilendirilmesi</a:t>
            </a:r>
            <a:endParaRPr lang="tr-TR" sz="2400" dirty="0">
              <a:effectLst/>
              <a:ea typeface="Times New Roman" panose="02020603050405020304" pitchFamily="18" charset="0"/>
            </a:endParaRPr>
          </a:p>
          <a:p>
            <a:pPr marL="0" indent="0">
              <a:lnSpc>
                <a:spcPct val="150000"/>
              </a:lnSpc>
              <a:buNone/>
            </a:pPr>
            <a:br>
              <a:rPr lang="tr-TR" sz="2400" dirty="0">
                <a:effectLst/>
                <a:ea typeface="Times New Roman" panose="02020603050405020304" pitchFamily="18" charset="0"/>
              </a:rPr>
            </a:br>
            <a:r>
              <a:rPr lang="tr-TR" sz="2400" b="1" dirty="0">
                <a:effectLst/>
                <a:ea typeface="Times New Roman" panose="02020603050405020304" pitchFamily="18" charset="0"/>
              </a:rPr>
              <a:t>4.2-</a:t>
            </a:r>
            <a:r>
              <a:rPr lang="tr-TR" sz="2400" dirty="0">
                <a:effectLst/>
                <a:ea typeface="Times New Roman" panose="02020603050405020304" pitchFamily="18" charset="0"/>
              </a:rPr>
              <a:t> Türk Tabipleri Birliği Sürekli Tıp Eğitimi / Mesleki Gelişim Akreditasyon Kredilendirme Kurulu Yönergesi Madde 4.1 ve 4.2 de tanımlanan toplantılara konuşmacı, oturum başkanı olarak, veya poster ve sözlü sunum ile katılımlardan toplanan krediler.</a:t>
            </a:r>
          </a:p>
          <a:p>
            <a:pPr marL="0" indent="0">
              <a:lnSpc>
                <a:spcPct val="150000"/>
              </a:lnSpc>
              <a:buNone/>
            </a:pPr>
            <a:r>
              <a:rPr lang="tr-TR" sz="2400" b="1" dirty="0">
                <a:effectLst/>
                <a:ea typeface="Times New Roman" panose="02020603050405020304" pitchFamily="18" charset="0"/>
              </a:rPr>
              <a:t>4.3. </a:t>
            </a:r>
            <a:r>
              <a:rPr lang="tr-TR" sz="2400" dirty="0">
                <a:effectLst/>
                <a:ea typeface="Times New Roman" panose="02020603050405020304" pitchFamily="18" charset="0"/>
              </a:rPr>
              <a:t> Madde 4.1 ve 4.2 dışında Türk Tabipleri Birliği Sürekli Tıp Eğitimi / Mesleki Gelişim Akreditasyon Kredilendirme Kurulu Yönergesi kapsamında … Tıpta Uzmanlık Yeterlik Kurulu Yürütme Kurulu arasında uzlaşılan ve akredite edilen etkinliklerden toplanılan krediler.</a:t>
            </a:r>
          </a:p>
        </p:txBody>
      </p:sp>
    </p:spTree>
    <p:extLst>
      <p:ext uri="{BB962C8B-B14F-4D97-AF65-F5344CB8AC3E}">
        <p14:creationId xmlns:p14="http://schemas.microsoft.com/office/powerpoint/2010/main" val="2676731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C0409B-8727-E8C5-C5A3-521368BFE8B3}"/>
              </a:ext>
            </a:extLst>
          </p:cNvPr>
          <p:cNvSpPr>
            <a:spLocks noGrp="1"/>
          </p:cNvSpPr>
          <p:nvPr>
            <p:ph idx="1"/>
          </p:nvPr>
        </p:nvSpPr>
        <p:spPr>
          <a:xfrm>
            <a:off x="916022" y="338931"/>
            <a:ext cx="10515600" cy="5526848"/>
          </a:xfrm>
        </p:spPr>
        <p:txBody>
          <a:bodyPr>
            <a:normAutofit fontScale="92500" lnSpcReduction="20000"/>
          </a:bodyPr>
          <a:lstStyle/>
          <a:p>
            <a:pPr marL="0" indent="0">
              <a:lnSpc>
                <a:spcPct val="150000"/>
              </a:lnSpc>
              <a:buNone/>
            </a:pPr>
            <a:r>
              <a:rPr lang="tr-TR" sz="2400" b="1" dirty="0">
                <a:effectLst/>
                <a:ea typeface="Times New Roman" panose="02020603050405020304" pitchFamily="18" charset="0"/>
              </a:rPr>
              <a:t>5. Başvuru dosyası içeriği</a:t>
            </a:r>
            <a:endParaRPr lang="tr-TR" sz="2400" dirty="0">
              <a:effectLst/>
              <a:ea typeface="Times New Roman" panose="02020603050405020304" pitchFamily="18" charset="0"/>
            </a:endParaRPr>
          </a:p>
          <a:p>
            <a:pPr marL="0" indent="0">
              <a:lnSpc>
                <a:spcPct val="150000"/>
              </a:lnSpc>
              <a:buNone/>
            </a:pPr>
            <a:r>
              <a:rPr lang="tr-TR" sz="2400" dirty="0">
                <a:effectLst/>
                <a:ea typeface="Times New Roman" panose="02020603050405020304" pitchFamily="18" charset="0"/>
              </a:rPr>
              <a:t>Yeniden Belgelendirme (</a:t>
            </a:r>
            <a:r>
              <a:rPr lang="tr-TR" sz="2400" dirty="0" err="1">
                <a:effectLst/>
                <a:ea typeface="Times New Roman" panose="02020603050405020304" pitchFamily="18" charset="0"/>
              </a:rPr>
              <a:t>Resertifikasyon</a:t>
            </a:r>
            <a:r>
              <a:rPr lang="tr-TR" sz="2400" dirty="0">
                <a:effectLst/>
                <a:ea typeface="Times New Roman" panose="02020603050405020304" pitchFamily="18" charset="0"/>
              </a:rPr>
              <a:t>) başvuru dosyasında aşağıdaki belgeler bulunmalıdır:</a:t>
            </a:r>
            <a:br>
              <a:rPr lang="tr-TR" sz="2400" b="1" dirty="0">
                <a:effectLst/>
                <a:ea typeface="Times New Roman" panose="02020603050405020304" pitchFamily="18" charset="0"/>
              </a:rPr>
            </a:br>
            <a:r>
              <a:rPr lang="tr-TR" sz="2400" b="1" dirty="0">
                <a:effectLst/>
                <a:ea typeface="Times New Roman" panose="02020603050405020304" pitchFamily="18" charset="0"/>
              </a:rPr>
              <a:t>5.1- </a:t>
            </a:r>
            <a:r>
              <a:rPr lang="tr-TR" sz="2400" dirty="0">
                <a:effectLst/>
                <a:ea typeface="Times New Roman" panose="02020603050405020304" pitchFamily="18" charset="0"/>
              </a:rPr>
              <a:t>Başvuru dilekçesi</a:t>
            </a:r>
            <a:br>
              <a:rPr lang="tr-TR" sz="2400" dirty="0">
                <a:effectLst/>
                <a:ea typeface="Times New Roman" panose="02020603050405020304" pitchFamily="18" charset="0"/>
              </a:rPr>
            </a:br>
            <a:r>
              <a:rPr lang="tr-TR" sz="2400" b="1" dirty="0">
                <a:effectLst/>
                <a:ea typeface="Times New Roman" panose="02020603050405020304" pitchFamily="18" charset="0"/>
              </a:rPr>
              <a:t>5.2- </a:t>
            </a:r>
            <a:r>
              <a:rPr lang="tr-TR" sz="2400" dirty="0">
                <a:effectLst/>
                <a:ea typeface="Times New Roman" panose="02020603050405020304" pitchFamily="18" charset="0"/>
              </a:rPr>
              <a:t>Kısa özgeçmiş</a:t>
            </a:r>
            <a:br>
              <a:rPr lang="tr-TR" sz="2400" dirty="0">
                <a:effectLst/>
                <a:ea typeface="Times New Roman" panose="02020603050405020304" pitchFamily="18" charset="0"/>
              </a:rPr>
            </a:br>
            <a:r>
              <a:rPr lang="tr-TR" sz="2400" b="1" dirty="0">
                <a:effectLst/>
                <a:ea typeface="Times New Roman" panose="02020603050405020304" pitchFamily="18" charset="0"/>
              </a:rPr>
              <a:t>5.3- </a:t>
            </a:r>
            <a:r>
              <a:rPr lang="tr-TR" sz="2400" dirty="0">
                <a:effectLst/>
                <a:ea typeface="Times New Roman" panose="02020603050405020304" pitchFamily="18" charset="0"/>
              </a:rPr>
              <a:t>Önceki Yeterlik Belgesi örneği</a:t>
            </a:r>
            <a:br>
              <a:rPr lang="tr-TR" sz="2400" dirty="0">
                <a:effectLst/>
                <a:ea typeface="Times New Roman" panose="02020603050405020304" pitchFamily="18" charset="0"/>
              </a:rPr>
            </a:br>
            <a:r>
              <a:rPr lang="tr-TR" sz="2400" b="1" dirty="0">
                <a:effectLst/>
                <a:ea typeface="Times New Roman" panose="02020603050405020304" pitchFamily="18" charset="0"/>
              </a:rPr>
              <a:t>5.4- </a:t>
            </a:r>
            <a:r>
              <a:rPr lang="tr-TR" sz="2400" dirty="0">
                <a:effectLst/>
                <a:ea typeface="Times New Roman" panose="02020603050405020304" pitchFamily="18" charset="0"/>
              </a:rPr>
              <a:t>Eğer varsa</a:t>
            </a:r>
            <a:r>
              <a:rPr lang="tr-TR" sz="2400" b="1" dirty="0">
                <a:effectLst/>
                <a:ea typeface="Times New Roman" panose="02020603050405020304" pitchFamily="18" charset="0"/>
              </a:rPr>
              <a:t> 2.1.1-</a:t>
            </a:r>
            <a:r>
              <a:rPr lang="tr-TR" sz="2400" dirty="0">
                <a:effectLst/>
                <a:ea typeface="Times New Roman" panose="02020603050405020304" pitchFamily="18" charset="0"/>
              </a:rPr>
              <a:t>  … Yeterlik Sınavının  </a:t>
            </a:r>
            <a:r>
              <a:rPr lang="tr-TR" sz="2400" b="1" u="sng" dirty="0">
                <a:effectLst/>
                <a:ea typeface="Times New Roman" panose="02020603050405020304" pitchFamily="18" charset="0"/>
              </a:rPr>
              <a:t>teorik ve pratik </a:t>
            </a:r>
            <a:r>
              <a:rPr lang="tr-TR" sz="2400" dirty="0">
                <a:effectLst/>
                <a:ea typeface="Times New Roman" panose="02020603050405020304" pitchFamily="18" charset="0"/>
              </a:rPr>
              <a:t>bölümlerine  girmiş başarılı olduğunu gösterir belge ya da </a:t>
            </a:r>
            <a:br>
              <a:rPr lang="tr-TR" sz="2400" dirty="0">
                <a:effectLst/>
                <a:ea typeface="Times New Roman" panose="02020603050405020304" pitchFamily="18" charset="0"/>
              </a:rPr>
            </a:br>
            <a:r>
              <a:rPr lang="tr-TR" sz="2400" b="1" dirty="0">
                <a:effectLst/>
                <a:ea typeface="Times New Roman" panose="02020603050405020304" pitchFamily="18" charset="0"/>
              </a:rPr>
              <a:t>2.1.2</a:t>
            </a:r>
            <a:r>
              <a:rPr lang="tr-TR" sz="2400" dirty="0">
                <a:effectLst/>
                <a:ea typeface="Times New Roman" panose="02020603050405020304" pitchFamily="18" charset="0"/>
              </a:rPr>
              <a:t>- … Yeterlik Sınavının  </a:t>
            </a:r>
            <a:r>
              <a:rPr lang="tr-TR" sz="2400" b="1" u="sng" dirty="0">
                <a:effectLst/>
                <a:ea typeface="Times New Roman" panose="02020603050405020304" pitchFamily="18" charset="0"/>
              </a:rPr>
              <a:t>teorik</a:t>
            </a:r>
            <a:r>
              <a:rPr lang="tr-TR" sz="2400" dirty="0">
                <a:effectLst/>
                <a:ea typeface="Times New Roman" panose="02020603050405020304" pitchFamily="18" charset="0"/>
              </a:rPr>
              <a:t> bölümüne tekrar girmiş ve başarılı olduğunu gösterir belge</a:t>
            </a:r>
            <a:br>
              <a:rPr lang="tr-TR" sz="2400" dirty="0">
                <a:effectLst/>
                <a:ea typeface="Times New Roman" panose="02020603050405020304" pitchFamily="18" charset="0"/>
              </a:rPr>
            </a:br>
            <a:r>
              <a:rPr lang="tr-TR" sz="2400" b="1" dirty="0">
                <a:effectLst/>
                <a:ea typeface="Times New Roman" panose="02020603050405020304" pitchFamily="18" charset="0"/>
              </a:rPr>
              <a:t>5.5- </a:t>
            </a:r>
            <a:r>
              <a:rPr lang="tr-TR" sz="2400" dirty="0">
                <a:effectLst/>
                <a:ea typeface="Times New Roman" panose="02020603050405020304" pitchFamily="18" charset="0"/>
              </a:rPr>
              <a:t> TTB STE-SMG Akreditasyon Kredilendirme Kurulu tarafından verilen kişiye özel </a:t>
            </a:r>
            <a:r>
              <a:rPr lang="tr-TR" sz="2400" b="1" dirty="0">
                <a:effectLst/>
                <a:ea typeface="Times New Roman" panose="02020603050405020304" pitchFamily="18" charset="0"/>
              </a:rPr>
              <a:t>… </a:t>
            </a:r>
            <a:r>
              <a:rPr lang="tr-TR" sz="2400" dirty="0">
                <a:effectLst/>
                <a:ea typeface="Times New Roman" panose="02020603050405020304" pitchFamily="18" charset="0"/>
              </a:rPr>
              <a:t>TTB STE-SMG Kredi Belgesi.</a:t>
            </a:r>
          </a:p>
          <a:p>
            <a:pPr marL="0" indent="0">
              <a:buNone/>
            </a:pPr>
            <a:endParaRPr lang="tr-TR" dirty="0"/>
          </a:p>
        </p:txBody>
      </p:sp>
    </p:spTree>
    <p:extLst>
      <p:ext uri="{BB962C8B-B14F-4D97-AF65-F5344CB8AC3E}">
        <p14:creationId xmlns:p14="http://schemas.microsoft.com/office/powerpoint/2010/main" val="287132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C0409B-8727-E8C5-C5A3-521368BFE8B3}"/>
              </a:ext>
            </a:extLst>
          </p:cNvPr>
          <p:cNvSpPr>
            <a:spLocks noGrp="1"/>
          </p:cNvSpPr>
          <p:nvPr>
            <p:ph idx="1"/>
          </p:nvPr>
        </p:nvSpPr>
        <p:spPr>
          <a:xfrm>
            <a:off x="750652" y="6221176"/>
            <a:ext cx="10515600" cy="636824"/>
          </a:xfrm>
        </p:spPr>
        <p:txBody>
          <a:bodyPr/>
          <a:lstStyle/>
          <a:p>
            <a:pPr marL="0" indent="0">
              <a:buNone/>
            </a:pPr>
            <a:r>
              <a:rPr lang="tr-TR" dirty="0">
                <a:hlinkClick r:id="rId2"/>
              </a:rPr>
              <a:t>https://kredilendirme.ttb.dr.tr</a:t>
            </a:r>
            <a:r>
              <a:rPr lang="tr-TR" dirty="0"/>
              <a:t> </a:t>
            </a:r>
          </a:p>
        </p:txBody>
      </p:sp>
      <p:pic>
        <p:nvPicPr>
          <p:cNvPr id="7" name="Resim 6">
            <a:extLst>
              <a:ext uri="{FF2B5EF4-FFF2-40B4-BE49-F238E27FC236}">
                <a16:creationId xmlns:a16="http://schemas.microsoft.com/office/drawing/2014/main" id="{7CDAAEC3-95AB-0CA8-965F-B31C48BF379B}"/>
              </a:ext>
            </a:extLst>
          </p:cNvPr>
          <p:cNvPicPr>
            <a:picLocks noChangeAspect="1"/>
          </p:cNvPicPr>
          <p:nvPr/>
        </p:nvPicPr>
        <p:blipFill>
          <a:blip r:embed="rId3"/>
          <a:stretch>
            <a:fillRect/>
          </a:stretch>
        </p:blipFill>
        <p:spPr>
          <a:xfrm>
            <a:off x="2209800" y="126460"/>
            <a:ext cx="7772400" cy="5839368"/>
          </a:xfrm>
          <a:prstGeom prst="rect">
            <a:avLst/>
          </a:prstGeom>
        </p:spPr>
      </p:pic>
    </p:spTree>
    <p:extLst>
      <p:ext uri="{BB962C8B-B14F-4D97-AF65-F5344CB8AC3E}">
        <p14:creationId xmlns:p14="http://schemas.microsoft.com/office/powerpoint/2010/main" val="2394324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BD4295F7-329A-D69C-9093-B335BA8B01CD}"/>
              </a:ext>
            </a:extLst>
          </p:cNvPr>
          <p:cNvPicPr>
            <a:picLocks noChangeAspect="1"/>
          </p:cNvPicPr>
          <p:nvPr/>
        </p:nvPicPr>
        <p:blipFill>
          <a:blip r:embed="rId2"/>
          <a:stretch>
            <a:fillRect/>
          </a:stretch>
        </p:blipFill>
        <p:spPr>
          <a:xfrm>
            <a:off x="376072" y="0"/>
            <a:ext cx="11170659" cy="6696622"/>
          </a:xfrm>
          <a:prstGeom prst="rect">
            <a:avLst/>
          </a:prstGeom>
        </p:spPr>
      </p:pic>
    </p:spTree>
    <p:extLst>
      <p:ext uri="{BB962C8B-B14F-4D97-AF65-F5344CB8AC3E}">
        <p14:creationId xmlns:p14="http://schemas.microsoft.com/office/powerpoint/2010/main" val="4093421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48458E-29FC-CF5C-2779-111263A0DCE3}"/>
              </a:ext>
            </a:extLst>
          </p:cNvPr>
          <p:cNvSpPr>
            <a:spLocks noGrp="1"/>
          </p:cNvSpPr>
          <p:nvPr>
            <p:ph type="title"/>
          </p:nvPr>
        </p:nvSpPr>
        <p:spPr>
          <a:xfrm>
            <a:off x="838200" y="365126"/>
            <a:ext cx="10515600" cy="636824"/>
          </a:xfrm>
        </p:spPr>
        <p:txBody>
          <a:bodyPr>
            <a:normAutofit/>
          </a:bodyPr>
          <a:lstStyle/>
          <a:p>
            <a:r>
              <a:rPr lang="tr-TR" sz="3200" dirty="0">
                <a:solidFill>
                  <a:srgbClr val="FF0000"/>
                </a:solidFill>
              </a:rPr>
              <a:t>I. GRUP</a:t>
            </a:r>
          </a:p>
        </p:txBody>
      </p:sp>
      <p:sp>
        <p:nvSpPr>
          <p:cNvPr id="3" name="İçerik Yer Tutucusu 2">
            <a:extLst>
              <a:ext uri="{FF2B5EF4-FFF2-40B4-BE49-F238E27FC236}">
                <a16:creationId xmlns:a16="http://schemas.microsoft.com/office/drawing/2014/main" id="{B7C0409B-8727-E8C5-C5A3-521368BFE8B3}"/>
              </a:ext>
            </a:extLst>
          </p:cNvPr>
          <p:cNvSpPr>
            <a:spLocks noGrp="1"/>
          </p:cNvSpPr>
          <p:nvPr>
            <p:ph idx="1"/>
          </p:nvPr>
        </p:nvSpPr>
        <p:spPr>
          <a:xfrm>
            <a:off x="394670" y="890739"/>
            <a:ext cx="11677882" cy="5398850"/>
          </a:xfrm>
        </p:spPr>
        <p:txBody>
          <a:bodyPr>
            <a:noAutofit/>
          </a:bodyPr>
          <a:lstStyle/>
          <a:p>
            <a:pPr marL="457200" lvl="1" indent="0" algn="l">
              <a:buNone/>
            </a:pPr>
            <a:r>
              <a:rPr lang="tr-TR" b="1" i="0" u="none" strike="noStrike" dirty="0">
                <a:solidFill>
                  <a:srgbClr val="333333"/>
                </a:solidFill>
                <a:effectLst/>
              </a:rPr>
              <a:t>1. Devama dayalı eğitsel etkinlikler:</a:t>
            </a:r>
            <a:r>
              <a:rPr lang="tr-TR" b="0" i="0" u="none" strike="noStrike" dirty="0">
                <a:solidFill>
                  <a:srgbClr val="333333"/>
                </a:solidFill>
                <a:effectLst/>
              </a:rPr>
              <a:t> Değerlendirilmesinde devam koşulu aranan konferans, sempozyum, seminer, yuvarlak masa toplantısı, vb.</a:t>
            </a:r>
          </a:p>
          <a:p>
            <a:pPr marL="457200" lvl="1" indent="0" algn="l">
              <a:buNone/>
            </a:pPr>
            <a:r>
              <a:rPr lang="tr-TR" b="1" i="0" u="none" strike="noStrike" dirty="0">
                <a:solidFill>
                  <a:srgbClr val="333333"/>
                </a:solidFill>
                <a:effectLst/>
              </a:rPr>
              <a:t>2. Eğitim kursları:</a:t>
            </a:r>
            <a:r>
              <a:rPr lang="tr-TR" b="0" i="0" u="none" strike="noStrike" dirty="0">
                <a:solidFill>
                  <a:srgbClr val="333333"/>
                </a:solidFill>
                <a:effectLst/>
              </a:rPr>
              <a:t> Yeni gelişmeler / girişimlerle ilgili ya da mesleki yeteneği geliştirmeye yönelik kurslar, vb.</a:t>
            </a:r>
          </a:p>
          <a:p>
            <a:pPr marL="457200" lvl="1" indent="0" algn="l">
              <a:buNone/>
            </a:pPr>
            <a:r>
              <a:rPr lang="tr-TR" b="0" i="0" u="none" strike="noStrike" dirty="0">
                <a:solidFill>
                  <a:srgbClr val="333333"/>
                </a:solidFill>
                <a:effectLst/>
              </a:rPr>
              <a:t>3. Atölye çalışması (workshop).</a:t>
            </a:r>
          </a:p>
          <a:p>
            <a:pPr marL="457200" lvl="1" indent="0" algn="l">
              <a:buNone/>
            </a:pPr>
            <a:r>
              <a:rPr lang="tr-TR" b="0" i="0" u="none" strike="noStrike" dirty="0">
                <a:solidFill>
                  <a:srgbClr val="333333"/>
                </a:solidFill>
                <a:effectLst/>
              </a:rPr>
              <a:t>4. Yukarıda belirtilenler dışında kalan ve kredi almak isteyen hekimin STE / SMG Akreditasyon - Kredilendirme Kurulu’na başvurması gereken diğer etkinlikler:</a:t>
            </a:r>
          </a:p>
          <a:p>
            <a:pPr marL="914400" lvl="2" indent="0" algn="l">
              <a:buNone/>
            </a:pPr>
            <a:r>
              <a:rPr lang="tr-TR" sz="2400" b="0" i="0" u="none" strike="noStrike" dirty="0">
                <a:solidFill>
                  <a:srgbClr val="333333"/>
                </a:solidFill>
                <a:effectLst/>
              </a:rPr>
              <a:t>i. Türk Tıp Dizi’nde yer alan ulusal dergilerde ve uluslararası indekslere (SCI, SCIE, Index </a:t>
            </a:r>
            <a:r>
              <a:rPr lang="tr-TR" sz="2400" b="0" i="0" u="none" strike="noStrike" dirty="0" err="1">
                <a:solidFill>
                  <a:srgbClr val="333333"/>
                </a:solidFill>
                <a:effectLst/>
              </a:rPr>
              <a:t>Medicus</a:t>
            </a:r>
            <a:r>
              <a:rPr lang="tr-TR" sz="2400" b="0" i="0" u="none" strike="noStrike" dirty="0">
                <a:solidFill>
                  <a:srgbClr val="333333"/>
                </a:solidFill>
                <a:effectLst/>
              </a:rPr>
              <a:t>) kayıtlı dergilerde yayın yapmış olmak.</a:t>
            </a:r>
          </a:p>
          <a:p>
            <a:pPr marL="914400" lvl="2" indent="0" algn="l">
              <a:buNone/>
            </a:pPr>
            <a:r>
              <a:rPr lang="tr-TR" sz="2400" b="0" i="0" u="none" strike="noStrike" dirty="0">
                <a:solidFill>
                  <a:srgbClr val="333333"/>
                </a:solidFill>
                <a:effectLst/>
              </a:rPr>
              <a:t>ii. 4i kapsamındaki dergilerde yayın kurulunda yer almak, hakem olmak. </a:t>
            </a:r>
          </a:p>
          <a:p>
            <a:pPr marL="914400" lvl="2" indent="0" algn="l">
              <a:buNone/>
            </a:pPr>
            <a:r>
              <a:rPr lang="tr-TR" sz="2400" b="0" i="0" u="none" strike="noStrike" dirty="0">
                <a:solidFill>
                  <a:srgbClr val="333333"/>
                </a:solidFill>
                <a:effectLst/>
              </a:rPr>
              <a:t>iii. Kitap ya da kitap bölümü yazarı olmak.</a:t>
            </a:r>
          </a:p>
          <a:p>
            <a:pPr marL="914400" lvl="2" indent="0" algn="l">
              <a:buNone/>
            </a:pPr>
            <a:r>
              <a:rPr lang="tr-TR" sz="2400" b="0" i="0" u="none" strike="noStrike" dirty="0">
                <a:solidFill>
                  <a:srgbClr val="333333"/>
                </a:solidFill>
                <a:effectLst/>
              </a:rPr>
              <a:t>iv. Grup I1, Grup I2 ve Grup I3’deki etkinliklerde konuşmacı / eğitici olmak.</a:t>
            </a:r>
          </a:p>
          <a:p>
            <a:pPr marL="914400" lvl="2" indent="0" algn="l">
              <a:buNone/>
            </a:pPr>
            <a:r>
              <a:rPr lang="tr-TR" sz="2400" b="0" i="0" u="none" strike="noStrike" dirty="0">
                <a:solidFill>
                  <a:srgbClr val="333333"/>
                </a:solidFill>
                <a:effectLst/>
              </a:rPr>
              <a:t>v. Yeterlik sertifikası almış olmak.</a:t>
            </a:r>
          </a:p>
          <a:p>
            <a:pPr marL="914400" lvl="2" indent="0" algn="l">
              <a:buNone/>
            </a:pPr>
            <a:r>
              <a:rPr lang="tr-TR" sz="2400" b="0" i="0" u="none" strike="noStrike" dirty="0">
                <a:solidFill>
                  <a:srgbClr val="333333"/>
                </a:solidFill>
                <a:effectLst/>
              </a:rPr>
              <a:t>vi. Master ya da doktora derecesi almış olmak.</a:t>
            </a:r>
          </a:p>
          <a:p>
            <a:pPr marL="914400" lvl="2" indent="0" algn="l">
              <a:buNone/>
            </a:pPr>
            <a:r>
              <a:rPr lang="tr-TR" sz="2400" b="0" i="0" u="none" strike="noStrike" dirty="0">
                <a:solidFill>
                  <a:srgbClr val="333333"/>
                </a:solidFill>
                <a:effectLst/>
              </a:rPr>
              <a:t>vii. Yurt dışındaki akredite edilmiş (EACCME, ACCME) uluslararası toplantılara katılmış olmak.</a:t>
            </a:r>
          </a:p>
        </p:txBody>
      </p:sp>
    </p:spTree>
    <p:extLst>
      <p:ext uri="{BB962C8B-B14F-4D97-AF65-F5344CB8AC3E}">
        <p14:creationId xmlns:p14="http://schemas.microsoft.com/office/powerpoint/2010/main" val="1991383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0C3E24B-D3A6-6A4B-DB60-145DFB0462CC}"/>
              </a:ext>
            </a:extLst>
          </p:cNvPr>
          <p:cNvPicPr>
            <a:picLocks noChangeAspect="1"/>
          </p:cNvPicPr>
          <p:nvPr/>
        </p:nvPicPr>
        <p:blipFill>
          <a:blip r:embed="rId2"/>
          <a:stretch>
            <a:fillRect/>
          </a:stretch>
        </p:blipFill>
        <p:spPr>
          <a:xfrm>
            <a:off x="-1" y="504386"/>
            <a:ext cx="11905113" cy="5711587"/>
          </a:xfrm>
          <a:prstGeom prst="rect">
            <a:avLst/>
          </a:prstGeom>
        </p:spPr>
      </p:pic>
    </p:spTree>
    <p:extLst>
      <p:ext uri="{BB962C8B-B14F-4D97-AF65-F5344CB8AC3E}">
        <p14:creationId xmlns:p14="http://schemas.microsoft.com/office/powerpoint/2010/main" val="3971693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699E39D-264A-EC26-0D6A-919051E4B2C2}"/>
              </a:ext>
            </a:extLst>
          </p:cNvPr>
          <p:cNvPicPr>
            <a:picLocks noChangeAspect="1"/>
          </p:cNvPicPr>
          <p:nvPr/>
        </p:nvPicPr>
        <p:blipFill>
          <a:blip r:embed="rId2"/>
          <a:stretch>
            <a:fillRect/>
          </a:stretch>
        </p:blipFill>
        <p:spPr>
          <a:xfrm>
            <a:off x="0" y="505850"/>
            <a:ext cx="12029734" cy="5768490"/>
          </a:xfrm>
          <a:prstGeom prst="rect">
            <a:avLst/>
          </a:prstGeom>
        </p:spPr>
      </p:pic>
    </p:spTree>
    <p:extLst>
      <p:ext uri="{BB962C8B-B14F-4D97-AF65-F5344CB8AC3E}">
        <p14:creationId xmlns:p14="http://schemas.microsoft.com/office/powerpoint/2010/main" val="500793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7E9C75D-CBB3-D8D5-4DE5-FC40797AD17C}"/>
              </a:ext>
            </a:extLst>
          </p:cNvPr>
          <p:cNvPicPr>
            <a:picLocks noChangeAspect="1"/>
          </p:cNvPicPr>
          <p:nvPr/>
        </p:nvPicPr>
        <p:blipFill>
          <a:blip r:embed="rId2"/>
          <a:stretch>
            <a:fillRect/>
          </a:stretch>
        </p:blipFill>
        <p:spPr>
          <a:xfrm>
            <a:off x="398833" y="598871"/>
            <a:ext cx="11846123" cy="3477018"/>
          </a:xfrm>
          <a:prstGeom prst="rect">
            <a:avLst/>
          </a:prstGeom>
        </p:spPr>
      </p:pic>
    </p:spTree>
    <p:extLst>
      <p:ext uri="{BB962C8B-B14F-4D97-AF65-F5344CB8AC3E}">
        <p14:creationId xmlns:p14="http://schemas.microsoft.com/office/powerpoint/2010/main" val="564612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48458E-29FC-CF5C-2779-111263A0DCE3}"/>
              </a:ext>
            </a:extLst>
          </p:cNvPr>
          <p:cNvSpPr>
            <a:spLocks noGrp="1"/>
          </p:cNvSpPr>
          <p:nvPr>
            <p:ph type="title"/>
          </p:nvPr>
        </p:nvSpPr>
        <p:spPr>
          <a:xfrm>
            <a:off x="838200" y="365126"/>
            <a:ext cx="10515600" cy="636824"/>
          </a:xfrm>
        </p:spPr>
        <p:txBody>
          <a:bodyPr>
            <a:normAutofit/>
          </a:bodyPr>
          <a:lstStyle/>
          <a:p>
            <a:r>
              <a:rPr lang="tr-TR" sz="3200" dirty="0">
                <a:solidFill>
                  <a:srgbClr val="FF0000"/>
                </a:solidFill>
              </a:rPr>
              <a:t>II. GRUP</a:t>
            </a:r>
          </a:p>
        </p:txBody>
      </p:sp>
      <p:sp>
        <p:nvSpPr>
          <p:cNvPr id="3" name="İçerik Yer Tutucusu 2">
            <a:extLst>
              <a:ext uri="{FF2B5EF4-FFF2-40B4-BE49-F238E27FC236}">
                <a16:creationId xmlns:a16="http://schemas.microsoft.com/office/drawing/2014/main" id="{B7C0409B-8727-E8C5-C5A3-521368BFE8B3}"/>
              </a:ext>
            </a:extLst>
          </p:cNvPr>
          <p:cNvSpPr>
            <a:spLocks noGrp="1"/>
          </p:cNvSpPr>
          <p:nvPr>
            <p:ph idx="1"/>
          </p:nvPr>
        </p:nvSpPr>
        <p:spPr>
          <a:xfrm>
            <a:off x="396765" y="1095676"/>
            <a:ext cx="11379224" cy="5082702"/>
          </a:xfrm>
        </p:spPr>
        <p:txBody>
          <a:bodyPr>
            <a:normAutofit/>
          </a:bodyPr>
          <a:lstStyle/>
          <a:p>
            <a:pPr marL="457200" lvl="1" indent="0" algn="l">
              <a:buNone/>
            </a:pPr>
            <a:r>
              <a:rPr lang="tr-TR" b="0" i="0" u="none" strike="noStrike" dirty="0">
                <a:solidFill>
                  <a:srgbClr val="333333"/>
                </a:solidFill>
                <a:effectLst/>
              </a:rPr>
              <a:t>1. Eğiticilerin kendi alanlarında tanımlanan görevleri dışında katıldıkları ya da yönlendirdikleri ve Grup </a:t>
            </a:r>
            <a:r>
              <a:rPr lang="tr-TR" b="0" i="0" u="none" strike="noStrike" dirty="0" err="1">
                <a:solidFill>
                  <a:srgbClr val="333333"/>
                </a:solidFill>
                <a:effectLst/>
              </a:rPr>
              <a:t>I’de</a:t>
            </a:r>
            <a:r>
              <a:rPr lang="tr-TR" b="0" i="0" u="none" strike="noStrike" dirty="0">
                <a:solidFill>
                  <a:srgbClr val="333333"/>
                </a:solidFill>
                <a:effectLst/>
              </a:rPr>
              <a:t> yer almayan eğitim etkinlikleri.</a:t>
            </a:r>
          </a:p>
          <a:p>
            <a:pPr marL="457200" lvl="1" indent="0" algn="l">
              <a:buNone/>
            </a:pPr>
            <a:r>
              <a:rPr lang="tr-TR" b="0" i="0" u="none" strike="noStrike" dirty="0">
                <a:solidFill>
                  <a:srgbClr val="333333"/>
                </a:solidFill>
                <a:effectLst/>
              </a:rPr>
              <a:t>2. </a:t>
            </a:r>
            <a:r>
              <a:rPr lang="tr-TR" b="0" i="0" u="none" strike="noStrike" dirty="0">
                <a:solidFill>
                  <a:srgbClr val="FF0000"/>
                </a:solidFill>
                <a:effectLst/>
              </a:rPr>
              <a:t>Uzaktan eğitim yöntemleri </a:t>
            </a:r>
            <a:r>
              <a:rPr lang="tr-TR" b="0" i="0" u="none" strike="noStrike" dirty="0">
                <a:solidFill>
                  <a:srgbClr val="333333"/>
                </a:solidFill>
                <a:effectLst/>
              </a:rPr>
              <a:t>ile verilen eşzamanlı, eşzamanlı olmayan eğitim etkinlikleri.</a:t>
            </a:r>
          </a:p>
          <a:p>
            <a:pPr marL="457200" lvl="1" indent="0" algn="l">
              <a:buNone/>
            </a:pPr>
            <a:r>
              <a:rPr lang="tr-TR" b="0" i="0" u="none" strike="noStrike" dirty="0">
                <a:solidFill>
                  <a:srgbClr val="333333"/>
                </a:solidFill>
                <a:effectLst/>
              </a:rPr>
              <a:t>3. Yapılandırılmayan </a:t>
            </a:r>
            <a:r>
              <a:rPr lang="tr-TR" b="0" i="0" u="none" strike="noStrike" dirty="0">
                <a:solidFill>
                  <a:srgbClr val="FF0000"/>
                </a:solidFill>
                <a:effectLst/>
              </a:rPr>
              <a:t>öz (kendi kendine) öğrenme </a:t>
            </a:r>
            <a:r>
              <a:rPr lang="tr-TR" b="0" i="0" u="none" strike="noStrike" dirty="0">
                <a:solidFill>
                  <a:srgbClr val="333333"/>
                </a:solidFill>
                <a:effectLst/>
              </a:rPr>
              <a:t>etkinliklerine katılım.</a:t>
            </a:r>
          </a:p>
          <a:p>
            <a:pPr marL="457200" lvl="1" indent="0" algn="l">
              <a:buNone/>
            </a:pPr>
            <a:r>
              <a:rPr lang="tr-TR" b="0" i="0" u="none" strike="noStrike" dirty="0">
                <a:solidFill>
                  <a:srgbClr val="333333"/>
                </a:solidFill>
                <a:effectLst/>
              </a:rPr>
              <a:t>4. Akredite edilmiş </a:t>
            </a:r>
            <a:r>
              <a:rPr lang="tr-TR" b="0" i="0" u="none" strike="noStrike" dirty="0">
                <a:solidFill>
                  <a:srgbClr val="FF0000"/>
                </a:solidFill>
                <a:effectLst/>
              </a:rPr>
              <a:t>ulusal dergilerle </a:t>
            </a:r>
            <a:r>
              <a:rPr lang="tr-TR" b="0" i="0" u="none" strike="noStrike" dirty="0">
                <a:solidFill>
                  <a:srgbClr val="333333"/>
                </a:solidFill>
                <a:effectLst/>
              </a:rPr>
              <a:t>yapılan STE / SMG etkinlikleri: Dergi yıllık aboneliği (üyesi olduğu uzmanlık derneğinin dergisi dışındaki dergilere abone olmak), derginin belirlediği ve okunan bölümle ilgili test, bulmaca, vb. nesnel kanıtlar. </a:t>
            </a:r>
          </a:p>
          <a:p>
            <a:pPr marL="457200" lvl="1" indent="0" algn="l">
              <a:buNone/>
            </a:pPr>
            <a:r>
              <a:rPr lang="tr-TR" b="0" i="0" u="none" strike="noStrike" dirty="0">
                <a:solidFill>
                  <a:srgbClr val="333333"/>
                </a:solidFill>
                <a:effectLst/>
              </a:rPr>
              <a:t>5. Görsel - işitsel kayıta dayalı materyaller ile yapılan eğitsel etkinlikler: Kolay erişilebilir materyallerin bulunduğu bölüm, kütüphane ve </a:t>
            </a:r>
            <a:r>
              <a:rPr lang="tr-TR" b="0" i="0" u="none" strike="noStrike" dirty="0" err="1">
                <a:solidFill>
                  <a:srgbClr val="333333"/>
                </a:solidFill>
                <a:effectLst/>
              </a:rPr>
              <a:t>laboratuarlar</a:t>
            </a:r>
            <a:r>
              <a:rPr lang="tr-TR" b="0" i="0" u="none" strike="noStrike" dirty="0">
                <a:solidFill>
                  <a:srgbClr val="333333"/>
                </a:solidFill>
                <a:effectLst/>
              </a:rPr>
              <a:t> (Kullanım öncesi, süre belirtilmeli ve etkinliği tanımlayan bilgiler ve uyulması gereken kuralları içeren kitapçıklar kullanıcılar için hazır olmalıdır. </a:t>
            </a:r>
            <a:r>
              <a:rPr lang="tr-TR" b="0" i="0" u="none" strike="noStrike" dirty="0">
                <a:solidFill>
                  <a:srgbClr val="FF0000"/>
                </a:solidFill>
                <a:effectLst/>
              </a:rPr>
              <a:t>İşlem sonunda etkinlik değerlendirmesi </a:t>
            </a:r>
            <a:r>
              <a:rPr lang="tr-TR" b="0" i="0" u="none" strike="noStrike" dirty="0">
                <a:solidFill>
                  <a:srgbClr val="333333"/>
                </a:solidFill>
                <a:effectLst/>
              </a:rPr>
              <a:t>yapılmalıdır. Değerlendirmede devam koşulu aranır.)</a:t>
            </a:r>
          </a:p>
          <a:p>
            <a:pPr marL="457200" lvl="1" indent="0" algn="l">
              <a:buNone/>
            </a:pPr>
            <a:r>
              <a:rPr lang="tr-TR" b="0" i="0" u="none" strike="noStrike" dirty="0">
                <a:solidFill>
                  <a:srgbClr val="333333"/>
                </a:solidFill>
                <a:effectLst/>
              </a:rPr>
              <a:t>6. Grup </a:t>
            </a:r>
            <a:r>
              <a:rPr lang="tr-TR" b="0" i="0" u="none" strike="noStrike" dirty="0" err="1">
                <a:solidFill>
                  <a:srgbClr val="333333"/>
                </a:solidFill>
                <a:effectLst/>
              </a:rPr>
              <a:t>I’de</a:t>
            </a:r>
            <a:r>
              <a:rPr lang="tr-TR" b="0" i="0" u="none" strike="noStrike" dirty="0">
                <a:solidFill>
                  <a:srgbClr val="333333"/>
                </a:solidFill>
                <a:effectLst/>
              </a:rPr>
              <a:t> tanımlanmayan STE / SMG etkinlikleri.</a:t>
            </a:r>
          </a:p>
          <a:p>
            <a:pPr marL="0" indent="0">
              <a:buNone/>
            </a:pPr>
            <a:endParaRPr lang="tr-TR" sz="2400" dirty="0"/>
          </a:p>
        </p:txBody>
      </p:sp>
    </p:spTree>
    <p:extLst>
      <p:ext uri="{BB962C8B-B14F-4D97-AF65-F5344CB8AC3E}">
        <p14:creationId xmlns:p14="http://schemas.microsoft.com/office/powerpoint/2010/main" val="3286918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BA9A13DF-9773-4C15-8D94-45D64173122E}"/>
              </a:ext>
            </a:extLst>
          </p:cNvPr>
          <p:cNvPicPr>
            <a:picLocks noChangeAspect="1"/>
          </p:cNvPicPr>
          <p:nvPr/>
        </p:nvPicPr>
        <p:blipFill>
          <a:blip r:embed="rId2"/>
          <a:stretch>
            <a:fillRect/>
          </a:stretch>
        </p:blipFill>
        <p:spPr>
          <a:xfrm>
            <a:off x="0" y="0"/>
            <a:ext cx="6346931" cy="6858000"/>
          </a:xfrm>
          <a:prstGeom prst="rect">
            <a:avLst/>
          </a:prstGeom>
        </p:spPr>
      </p:pic>
      <p:pic>
        <p:nvPicPr>
          <p:cNvPr id="8" name="İçerik Yer Tutucusu 4">
            <a:extLst>
              <a:ext uri="{FF2B5EF4-FFF2-40B4-BE49-F238E27FC236}">
                <a16:creationId xmlns:a16="http://schemas.microsoft.com/office/drawing/2014/main" id="{D806DC19-D638-C677-E68B-90F7AF457B10}"/>
              </a:ext>
            </a:extLst>
          </p:cNvPr>
          <p:cNvPicPr>
            <a:picLocks noGrp="1" noChangeAspect="1"/>
          </p:cNvPicPr>
          <p:nvPr>
            <p:ph idx="1"/>
          </p:nvPr>
        </p:nvPicPr>
        <p:blipFill>
          <a:blip r:embed="rId3"/>
          <a:stretch>
            <a:fillRect/>
          </a:stretch>
        </p:blipFill>
        <p:spPr>
          <a:xfrm>
            <a:off x="6346931" y="1640799"/>
            <a:ext cx="5053886" cy="5175534"/>
          </a:xfrm>
        </p:spPr>
      </p:pic>
    </p:spTree>
    <p:extLst>
      <p:ext uri="{BB962C8B-B14F-4D97-AF65-F5344CB8AC3E}">
        <p14:creationId xmlns:p14="http://schemas.microsoft.com/office/powerpoint/2010/main" val="2814420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48458E-29FC-CF5C-2779-111263A0DCE3}"/>
              </a:ext>
            </a:extLst>
          </p:cNvPr>
          <p:cNvSpPr>
            <a:spLocks noGrp="1"/>
          </p:cNvSpPr>
          <p:nvPr>
            <p:ph type="title"/>
          </p:nvPr>
        </p:nvSpPr>
        <p:spPr>
          <a:xfrm>
            <a:off x="838200" y="481858"/>
            <a:ext cx="10515600" cy="636824"/>
          </a:xfrm>
        </p:spPr>
        <p:txBody>
          <a:bodyPr>
            <a:noAutofit/>
          </a:bodyPr>
          <a:lstStyle/>
          <a:p>
            <a:r>
              <a:rPr lang="tr-TR" sz="2400" b="1" dirty="0">
                <a:solidFill>
                  <a:srgbClr val="FF0000"/>
                </a:solidFill>
                <a:effectLst/>
                <a:latin typeface="+mn-lt"/>
                <a:ea typeface="Times New Roman" panose="02020603050405020304" pitchFamily="18" charset="0"/>
              </a:rPr>
              <a:t>TTB Tıpta Uzmanlık Yeterlik Kurulları Eşgüdüm Kurulu (TUYEK)</a:t>
            </a:r>
            <a:br>
              <a:rPr lang="tr-TR" sz="2400" dirty="0">
                <a:solidFill>
                  <a:srgbClr val="FF0000"/>
                </a:solidFill>
                <a:effectLst/>
                <a:latin typeface="+mn-lt"/>
                <a:ea typeface="Times New Roman" panose="02020603050405020304" pitchFamily="18" charset="0"/>
              </a:rPr>
            </a:br>
            <a:r>
              <a:rPr lang="tr-TR" sz="2400" b="1" dirty="0">
                <a:solidFill>
                  <a:srgbClr val="FF0000"/>
                </a:solidFill>
                <a:effectLst/>
                <a:latin typeface="+mn-lt"/>
                <a:ea typeface="Times New Roman" panose="02020603050405020304" pitchFamily="18" charset="0"/>
              </a:rPr>
              <a:t>XXII. Seçimli Genel Kurulu Kararları (16 Haziran 2025)</a:t>
            </a:r>
            <a:endParaRPr lang="tr-TR" sz="4000" dirty="0">
              <a:solidFill>
                <a:srgbClr val="FF0000"/>
              </a:solidFill>
              <a:latin typeface="+mn-lt"/>
            </a:endParaRPr>
          </a:p>
        </p:txBody>
      </p:sp>
      <p:sp>
        <p:nvSpPr>
          <p:cNvPr id="3" name="İçerik Yer Tutucusu 2">
            <a:extLst>
              <a:ext uri="{FF2B5EF4-FFF2-40B4-BE49-F238E27FC236}">
                <a16:creationId xmlns:a16="http://schemas.microsoft.com/office/drawing/2014/main" id="{B7C0409B-8727-E8C5-C5A3-521368BFE8B3}"/>
              </a:ext>
            </a:extLst>
          </p:cNvPr>
          <p:cNvSpPr>
            <a:spLocks noGrp="1"/>
          </p:cNvSpPr>
          <p:nvPr>
            <p:ph idx="1"/>
          </p:nvPr>
        </p:nvSpPr>
        <p:spPr>
          <a:xfrm>
            <a:off x="838200" y="1564616"/>
            <a:ext cx="10515600" cy="4351338"/>
          </a:xfrm>
        </p:spPr>
        <p:txBody>
          <a:bodyPr/>
          <a:lstStyle/>
          <a:p>
            <a:pPr marL="0" indent="0">
              <a:lnSpc>
                <a:spcPct val="150000"/>
              </a:lnSpc>
              <a:buNone/>
            </a:pPr>
            <a:r>
              <a:rPr lang="tr-TR" b="1" dirty="0">
                <a:effectLst/>
                <a:ea typeface="Times New Roman" panose="02020603050405020304" pitchFamily="18" charset="0"/>
              </a:rPr>
              <a:t>Karar 15. </a:t>
            </a:r>
            <a:r>
              <a:rPr lang="tr-TR" dirty="0">
                <a:effectLst/>
                <a:ea typeface="Times New Roman" panose="02020603050405020304" pitchFamily="18" charset="0"/>
              </a:rPr>
              <a:t>Tıpta Yeterlik Kurulları tarafından verilen Yeterlik Kurulu Belgelerinin süresinin </a:t>
            </a:r>
            <a:r>
              <a:rPr lang="tr-TR" b="1" dirty="0">
                <a:solidFill>
                  <a:srgbClr val="FF0000"/>
                </a:solidFill>
                <a:effectLst/>
                <a:ea typeface="Times New Roman" panose="02020603050405020304" pitchFamily="18" charset="0"/>
              </a:rPr>
              <a:t>beş (5) yıl </a:t>
            </a:r>
            <a:r>
              <a:rPr lang="tr-TR" dirty="0">
                <a:effectLst/>
                <a:ea typeface="Times New Roman" panose="02020603050405020304" pitchFamily="18" charset="0"/>
              </a:rPr>
              <a:t>olmasına, belgelerin yeniden verilmesi sürecinde Yeterlik Kurulları tarafından belirlenen “</a:t>
            </a:r>
            <a:r>
              <a:rPr lang="tr-TR" dirty="0">
                <a:solidFill>
                  <a:srgbClr val="FF0000"/>
                </a:solidFill>
                <a:effectLst/>
                <a:ea typeface="Times New Roman" panose="02020603050405020304" pitchFamily="18" charset="0"/>
              </a:rPr>
              <a:t>Yeterlik Kurulları Yeniden Belgelendirme (</a:t>
            </a:r>
            <a:r>
              <a:rPr lang="tr-TR" dirty="0" err="1">
                <a:solidFill>
                  <a:srgbClr val="FF0000"/>
                </a:solidFill>
                <a:effectLst/>
                <a:ea typeface="Times New Roman" panose="02020603050405020304" pitchFamily="18" charset="0"/>
              </a:rPr>
              <a:t>Resertifikasyon</a:t>
            </a:r>
            <a:r>
              <a:rPr lang="tr-TR" dirty="0">
                <a:solidFill>
                  <a:srgbClr val="FF0000"/>
                </a:solidFill>
                <a:effectLst/>
                <a:ea typeface="Times New Roman" panose="02020603050405020304" pitchFamily="18" charset="0"/>
              </a:rPr>
              <a:t>) Yönergesi</a:t>
            </a:r>
            <a:r>
              <a:rPr lang="tr-TR" dirty="0">
                <a:effectLst/>
                <a:ea typeface="Times New Roman" panose="02020603050405020304" pitchFamily="18" charset="0"/>
              </a:rPr>
              <a:t>” ya da uygun görülen mevzuatla ile sürecin tanımlanarak yapılandırılmasına ve ilgililere duyurulmasına karar verildi.</a:t>
            </a:r>
          </a:p>
          <a:p>
            <a:pPr marL="0" indent="0">
              <a:buNone/>
            </a:pPr>
            <a:endParaRPr lang="tr-TR" dirty="0"/>
          </a:p>
        </p:txBody>
      </p:sp>
    </p:spTree>
    <p:extLst>
      <p:ext uri="{BB962C8B-B14F-4D97-AF65-F5344CB8AC3E}">
        <p14:creationId xmlns:p14="http://schemas.microsoft.com/office/powerpoint/2010/main" val="208212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1CBA255-C55C-8359-741F-BB5ED1FD7D69}"/>
              </a:ext>
            </a:extLst>
          </p:cNvPr>
          <p:cNvSpPr>
            <a:spLocks noGrp="1"/>
          </p:cNvSpPr>
          <p:nvPr>
            <p:ph idx="1"/>
          </p:nvPr>
        </p:nvSpPr>
        <p:spPr/>
        <p:txBody>
          <a:bodyPr/>
          <a:lstStyle/>
          <a:p>
            <a:pPr marL="0" indent="0">
              <a:buNone/>
            </a:pPr>
            <a:r>
              <a:rPr lang="tr-TR" dirty="0"/>
              <a:t>Hematoloji Tıpta Uzmanlık Alanı kapsamında </a:t>
            </a:r>
          </a:p>
          <a:p>
            <a:pPr marL="0" indent="0">
              <a:buNone/>
            </a:pPr>
            <a:r>
              <a:rPr lang="tr-TR" dirty="0"/>
              <a:t>2021-2025 yıllarında TTB STE / SMG Akreditasyon Kuruluna </a:t>
            </a:r>
          </a:p>
          <a:p>
            <a:pPr marL="0" indent="0">
              <a:buNone/>
            </a:pPr>
            <a:r>
              <a:rPr lang="tr-TR" dirty="0"/>
              <a:t>yapılan başvurular</a:t>
            </a:r>
          </a:p>
        </p:txBody>
      </p:sp>
    </p:spTree>
    <p:extLst>
      <p:ext uri="{BB962C8B-B14F-4D97-AF65-F5344CB8AC3E}">
        <p14:creationId xmlns:p14="http://schemas.microsoft.com/office/powerpoint/2010/main" val="1184322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a:extLst>
              <a:ext uri="{FF2B5EF4-FFF2-40B4-BE49-F238E27FC236}">
                <a16:creationId xmlns:a16="http://schemas.microsoft.com/office/drawing/2014/main" id="{1E148C55-B66C-E072-7144-0F0ACA220130}"/>
              </a:ext>
            </a:extLst>
          </p:cNvPr>
          <p:cNvGraphicFramePr>
            <a:graphicFrameLocks noGrp="1"/>
          </p:cNvGraphicFramePr>
          <p:nvPr>
            <p:extLst>
              <p:ext uri="{D42A27DB-BD31-4B8C-83A1-F6EECF244321}">
                <p14:modId xmlns:p14="http://schemas.microsoft.com/office/powerpoint/2010/main" val="2077745903"/>
              </p:ext>
            </p:extLst>
          </p:nvPr>
        </p:nvGraphicFramePr>
        <p:xfrm>
          <a:off x="676254" y="738151"/>
          <a:ext cx="11006664" cy="3405832"/>
        </p:xfrm>
        <a:graphic>
          <a:graphicData uri="http://schemas.openxmlformats.org/drawingml/2006/table">
            <a:tbl>
              <a:tblPr firstRow="1" firstCol="1" bandRow="1">
                <a:tableStyleId>{5C22544A-7EE6-4342-B048-85BDC9FD1C3A}</a:tableStyleId>
              </a:tblPr>
              <a:tblGrid>
                <a:gridCol w="1125354">
                  <a:extLst>
                    <a:ext uri="{9D8B030D-6E8A-4147-A177-3AD203B41FA5}">
                      <a16:colId xmlns:a16="http://schemas.microsoft.com/office/drawing/2014/main" val="1048207984"/>
                    </a:ext>
                  </a:extLst>
                </a:gridCol>
                <a:gridCol w="1748413">
                  <a:extLst>
                    <a:ext uri="{9D8B030D-6E8A-4147-A177-3AD203B41FA5}">
                      <a16:colId xmlns:a16="http://schemas.microsoft.com/office/drawing/2014/main" val="2312640489"/>
                    </a:ext>
                  </a:extLst>
                </a:gridCol>
                <a:gridCol w="1362608">
                  <a:extLst>
                    <a:ext uri="{9D8B030D-6E8A-4147-A177-3AD203B41FA5}">
                      <a16:colId xmlns:a16="http://schemas.microsoft.com/office/drawing/2014/main" val="184568919"/>
                    </a:ext>
                  </a:extLst>
                </a:gridCol>
                <a:gridCol w="1998491">
                  <a:extLst>
                    <a:ext uri="{9D8B030D-6E8A-4147-A177-3AD203B41FA5}">
                      <a16:colId xmlns:a16="http://schemas.microsoft.com/office/drawing/2014/main" val="2059858143"/>
                    </a:ext>
                  </a:extLst>
                </a:gridCol>
                <a:gridCol w="1334821">
                  <a:extLst>
                    <a:ext uri="{9D8B030D-6E8A-4147-A177-3AD203B41FA5}">
                      <a16:colId xmlns:a16="http://schemas.microsoft.com/office/drawing/2014/main" val="1512826632"/>
                    </a:ext>
                  </a:extLst>
                </a:gridCol>
                <a:gridCol w="1060162">
                  <a:extLst>
                    <a:ext uri="{9D8B030D-6E8A-4147-A177-3AD203B41FA5}">
                      <a16:colId xmlns:a16="http://schemas.microsoft.com/office/drawing/2014/main" val="2114528162"/>
                    </a:ext>
                  </a:extLst>
                </a:gridCol>
                <a:gridCol w="1060162">
                  <a:extLst>
                    <a:ext uri="{9D8B030D-6E8A-4147-A177-3AD203B41FA5}">
                      <a16:colId xmlns:a16="http://schemas.microsoft.com/office/drawing/2014/main" val="2633205736"/>
                    </a:ext>
                  </a:extLst>
                </a:gridCol>
                <a:gridCol w="1316653">
                  <a:extLst>
                    <a:ext uri="{9D8B030D-6E8A-4147-A177-3AD203B41FA5}">
                      <a16:colId xmlns:a16="http://schemas.microsoft.com/office/drawing/2014/main" val="2969616964"/>
                    </a:ext>
                  </a:extLst>
                </a:gridCol>
              </a:tblGrid>
              <a:tr h="837730">
                <a:tc>
                  <a:txBody>
                    <a:bodyPr/>
                    <a:lstStyle/>
                    <a:p>
                      <a:r>
                        <a:rPr lang="tr-TR" sz="1600" dirty="0">
                          <a:effectLst/>
                        </a:rPr>
                        <a:t>Etkinlik Kodu</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600" dirty="0">
                          <a:effectLst/>
                        </a:rPr>
                        <a:t>Etkinlik Adı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600" dirty="0">
                          <a:effectLst/>
                        </a:rPr>
                        <a:t>Düzenleyen Kurum</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600" dirty="0">
                          <a:effectLst/>
                        </a:rPr>
                        <a:t>Düzenleyen Firma</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600" dirty="0">
                          <a:effectLst/>
                        </a:rPr>
                        <a:t>Başlama Tarihi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600" dirty="0">
                          <a:effectLst/>
                        </a:rPr>
                        <a:t>Yeri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600">
                          <a:effectLst/>
                        </a:rPr>
                        <a:t>Onaylanma Durumu</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600">
                          <a:effectLst/>
                        </a:rPr>
                        <a:t>Toplam Alınabilecek Kredi Puanı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57829136"/>
                  </a:ext>
                </a:extLst>
              </a:tr>
              <a:tr h="1284051">
                <a:tc>
                  <a:txBody>
                    <a:bodyPr/>
                    <a:lstStyle/>
                    <a:p>
                      <a:r>
                        <a:rPr lang="tr-TR" sz="1600">
                          <a:effectLst/>
                        </a:rPr>
                        <a:t>KNG34757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600">
                          <a:effectLst/>
                        </a:rPr>
                        <a:t>10th International Congress On Leukemia Lymphoma Myeloma</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600">
                          <a:effectLst/>
                        </a:rPr>
                        <a:t>Türk Hematoloji Derneği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600" dirty="0">
                          <a:effectLst/>
                        </a:rPr>
                        <a:t>SERENAS ANKARA</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600">
                          <a:effectLst/>
                        </a:rPr>
                        <a:t>10.05.2025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600" dirty="0">
                          <a:effectLst/>
                        </a:rPr>
                        <a:t>İstanbul</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600" dirty="0">
                          <a:effectLst/>
                        </a:rPr>
                        <a:t>Aktif</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600" dirty="0">
                          <a:effectLst/>
                        </a:rPr>
                        <a:t>6 Puan</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555923162"/>
                  </a:ext>
                </a:extLst>
              </a:tr>
              <a:tr h="1284051">
                <a:tc>
                  <a:txBody>
                    <a:bodyPr/>
                    <a:lstStyle/>
                    <a:p>
                      <a:r>
                        <a:rPr lang="tr-TR" sz="1600">
                          <a:effectLst/>
                        </a:rPr>
                        <a:t>KNG34723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600">
                          <a:effectLst/>
                        </a:rPr>
                        <a:t>17. Ulusal Kemik İliği Transplantasyonu Ve Hücresel Tedaviler Kongresi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600">
                          <a:effectLst/>
                        </a:rPr>
                        <a:t>Türk Hematoloji Derneği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600">
                          <a:effectLst/>
                        </a:rPr>
                        <a:t>SERENAS ANKARA</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600">
                          <a:effectLst/>
                        </a:rPr>
                        <a:t>17.04.2025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600">
                          <a:effectLst/>
                        </a:rPr>
                        <a:t>Antalya</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600">
                          <a:effectLst/>
                        </a:rPr>
                        <a:t>Aktif</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600" dirty="0">
                          <a:effectLst/>
                        </a:rPr>
                        <a:t>18,50 Puan</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963323756"/>
                  </a:ext>
                </a:extLst>
              </a:tr>
            </a:tbl>
          </a:graphicData>
        </a:graphic>
      </p:graphicFrame>
      <p:sp>
        <p:nvSpPr>
          <p:cNvPr id="6" name="Metin kutusu 5">
            <a:extLst>
              <a:ext uri="{FF2B5EF4-FFF2-40B4-BE49-F238E27FC236}">
                <a16:creationId xmlns:a16="http://schemas.microsoft.com/office/drawing/2014/main" id="{695A7F13-7926-AC2A-8FA1-AD4BCEA00E55}"/>
              </a:ext>
            </a:extLst>
          </p:cNvPr>
          <p:cNvSpPr txBox="1"/>
          <p:nvPr/>
        </p:nvSpPr>
        <p:spPr>
          <a:xfrm>
            <a:off x="6935821" y="6031149"/>
            <a:ext cx="3492230" cy="369332"/>
          </a:xfrm>
          <a:prstGeom prst="rect">
            <a:avLst/>
          </a:prstGeom>
          <a:noFill/>
        </p:spPr>
        <p:txBody>
          <a:bodyPr wrap="square" rtlCol="0">
            <a:spAutoFit/>
          </a:bodyPr>
          <a:lstStyle/>
          <a:p>
            <a:r>
              <a:rPr lang="tr-TR" dirty="0"/>
              <a:t>2025 Toplam Akredite Etkinlik: 24,5</a:t>
            </a:r>
          </a:p>
        </p:txBody>
      </p:sp>
    </p:spTree>
    <p:extLst>
      <p:ext uri="{BB962C8B-B14F-4D97-AF65-F5344CB8AC3E}">
        <p14:creationId xmlns:p14="http://schemas.microsoft.com/office/powerpoint/2010/main" val="979706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A135E44C-005E-3EAC-9BA6-78FE22075906}"/>
              </a:ext>
            </a:extLst>
          </p:cNvPr>
          <p:cNvGraphicFramePr>
            <a:graphicFrameLocks noGrp="1"/>
          </p:cNvGraphicFramePr>
          <p:nvPr>
            <p:extLst>
              <p:ext uri="{D42A27DB-BD31-4B8C-83A1-F6EECF244321}">
                <p14:modId xmlns:p14="http://schemas.microsoft.com/office/powerpoint/2010/main" val="748048494"/>
              </p:ext>
            </p:extLst>
          </p:nvPr>
        </p:nvGraphicFramePr>
        <p:xfrm>
          <a:off x="306603" y="467883"/>
          <a:ext cx="11551414" cy="2469870"/>
        </p:xfrm>
        <a:graphic>
          <a:graphicData uri="http://schemas.openxmlformats.org/drawingml/2006/table">
            <a:tbl>
              <a:tblPr firstRow="1" firstCol="1" bandRow="1">
                <a:tableStyleId>{5C22544A-7EE6-4342-B048-85BDC9FD1C3A}</a:tableStyleId>
              </a:tblPr>
              <a:tblGrid>
                <a:gridCol w="1181050">
                  <a:extLst>
                    <a:ext uri="{9D8B030D-6E8A-4147-A177-3AD203B41FA5}">
                      <a16:colId xmlns:a16="http://schemas.microsoft.com/office/drawing/2014/main" val="2479076316"/>
                    </a:ext>
                  </a:extLst>
                </a:gridCol>
                <a:gridCol w="1834946">
                  <a:extLst>
                    <a:ext uri="{9D8B030D-6E8A-4147-A177-3AD203B41FA5}">
                      <a16:colId xmlns:a16="http://schemas.microsoft.com/office/drawing/2014/main" val="3776337251"/>
                    </a:ext>
                  </a:extLst>
                </a:gridCol>
                <a:gridCol w="1430047">
                  <a:extLst>
                    <a:ext uri="{9D8B030D-6E8A-4147-A177-3AD203B41FA5}">
                      <a16:colId xmlns:a16="http://schemas.microsoft.com/office/drawing/2014/main" val="927504126"/>
                    </a:ext>
                  </a:extLst>
                </a:gridCol>
                <a:gridCol w="2097402">
                  <a:extLst>
                    <a:ext uri="{9D8B030D-6E8A-4147-A177-3AD203B41FA5}">
                      <a16:colId xmlns:a16="http://schemas.microsoft.com/office/drawing/2014/main" val="2972087168"/>
                    </a:ext>
                  </a:extLst>
                </a:gridCol>
                <a:gridCol w="1400885">
                  <a:extLst>
                    <a:ext uri="{9D8B030D-6E8A-4147-A177-3AD203B41FA5}">
                      <a16:colId xmlns:a16="http://schemas.microsoft.com/office/drawing/2014/main" val="2304368138"/>
                    </a:ext>
                  </a:extLst>
                </a:gridCol>
                <a:gridCol w="1112633">
                  <a:extLst>
                    <a:ext uri="{9D8B030D-6E8A-4147-A177-3AD203B41FA5}">
                      <a16:colId xmlns:a16="http://schemas.microsoft.com/office/drawing/2014/main" val="3457514602"/>
                    </a:ext>
                  </a:extLst>
                </a:gridCol>
                <a:gridCol w="1112633">
                  <a:extLst>
                    <a:ext uri="{9D8B030D-6E8A-4147-A177-3AD203B41FA5}">
                      <a16:colId xmlns:a16="http://schemas.microsoft.com/office/drawing/2014/main" val="4022726134"/>
                    </a:ext>
                  </a:extLst>
                </a:gridCol>
                <a:gridCol w="1381818">
                  <a:extLst>
                    <a:ext uri="{9D8B030D-6E8A-4147-A177-3AD203B41FA5}">
                      <a16:colId xmlns:a16="http://schemas.microsoft.com/office/drawing/2014/main" val="4073218148"/>
                    </a:ext>
                  </a:extLst>
                </a:gridCol>
              </a:tblGrid>
              <a:tr h="718891">
                <a:tc>
                  <a:txBody>
                    <a:bodyPr/>
                    <a:lstStyle/>
                    <a:p>
                      <a:r>
                        <a:rPr lang="tr-TR" sz="1400" dirty="0">
                          <a:effectLst/>
                        </a:rPr>
                        <a:t>Etkinlik Kodu</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Etkinlik Adı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Düzenleyen Kurum</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Düzenleyen Firma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Başlama Tarihi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Yeri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Onaylanma Durumu</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Toplam Alınabilecek Kredi Puanı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801430058"/>
                  </a:ext>
                </a:extLst>
              </a:tr>
              <a:tr h="729575">
                <a:tc>
                  <a:txBody>
                    <a:bodyPr/>
                    <a:lstStyle/>
                    <a:p>
                      <a:r>
                        <a:rPr lang="tr-TR" sz="1400">
                          <a:effectLst/>
                        </a:rPr>
                        <a:t>KNG34559</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50. Ulusal Hematoloji Kongresi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Türk Hematoloji Derneği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SERENAS ANKARA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29.10.2024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Antalya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Aktif</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u="none" strike="noStrike">
                          <a:effectLst/>
                          <a:hlinkClick r:id="rId2"/>
                        </a:rPr>
                        <a:t>28 Puan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953651518"/>
                  </a:ext>
                </a:extLst>
              </a:tr>
              <a:tr h="1021404">
                <a:tc>
                  <a:txBody>
                    <a:bodyPr/>
                    <a:lstStyle/>
                    <a:p>
                      <a:r>
                        <a:rPr lang="tr-TR" sz="1400">
                          <a:effectLst/>
                        </a:rPr>
                        <a:t>KNG34461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16. Ulusal Kemik İliği Transplantasyonu Ve Hücresel Tedaviler Kongresi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Türk Hematoloji Derneği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SERENAS ANKARA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7.03.2024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Antalya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Aktif</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21 Puan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144359775"/>
                  </a:ext>
                </a:extLst>
              </a:tr>
            </a:tbl>
          </a:graphicData>
        </a:graphic>
      </p:graphicFrame>
      <p:sp>
        <p:nvSpPr>
          <p:cNvPr id="3" name="Metin kutusu 2">
            <a:extLst>
              <a:ext uri="{FF2B5EF4-FFF2-40B4-BE49-F238E27FC236}">
                <a16:creationId xmlns:a16="http://schemas.microsoft.com/office/drawing/2014/main" id="{D8668EC6-9EFB-F194-6BF5-F94102A783E4}"/>
              </a:ext>
            </a:extLst>
          </p:cNvPr>
          <p:cNvSpPr txBox="1"/>
          <p:nvPr/>
        </p:nvSpPr>
        <p:spPr>
          <a:xfrm>
            <a:off x="6935821" y="6031149"/>
            <a:ext cx="3492230" cy="369332"/>
          </a:xfrm>
          <a:prstGeom prst="rect">
            <a:avLst/>
          </a:prstGeom>
          <a:noFill/>
        </p:spPr>
        <p:txBody>
          <a:bodyPr wrap="square" rtlCol="0">
            <a:spAutoFit/>
          </a:bodyPr>
          <a:lstStyle/>
          <a:p>
            <a:r>
              <a:rPr lang="tr-TR" dirty="0"/>
              <a:t>2024 Toplam Akredite Etkinlik: 49,0</a:t>
            </a:r>
          </a:p>
        </p:txBody>
      </p:sp>
    </p:spTree>
    <p:extLst>
      <p:ext uri="{BB962C8B-B14F-4D97-AF65-F5344CB8AC3E}">
        <p14:creationId xmlns:p14="http://schemas.microsoft.com/office/powerpoint/2010/main" val="1873566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B0BE0950-9C1A-7037-387A-691CD5089822}"/>
              </a:ext>
            </a:extLst>
          </p:cNvPr>
          <p:cNvGraphicFramePr>
            <a:graphicFrameLocks noGrp="1"/>
          </p:cNvGraphicFramePr>
          <p:nvPr>
            <p:extLst>
              <p:ext uri="{D42A27DB-BD31-4B8C-83A1-F6EECF244321}">
                <p14:modId xmlns:p14="http://schemas.microsoft.com/office/powerpoint/2010/main" val="2365170381"/>
              </p:ext>
            </p:extLst>
          </p:nvPr>
        </p:nvGraphicFramePr>
        <p:xfrm>
          <a:off x="277420" y="285489"/>
          <a:ext cx="11522232" cy="3984954"/>
        </p:xfrm>
        <a:graphic>
          <a:graphicData uri="http://schemas.openxmlformats.org/drawingml/2006/table">
            <a:tbl>
              <a:tblPr firstRow="1" firstCol="1" bandRow="1">
                <a:tableStyleId>{5C22544A-7EE6-4342-B048-85BDC9FD1C3A}</a:tableStyleId>
              </a:tblPr>
              <a:tblGrid>
                <a:gridCol w="1178067">
                  <a:extLst>
                    <a:ext uri="{9D8B030D-6E8A-4147-A177-3AD203B41FA5}">
                      <a16:colId xmlns:a16="http://schemas.microsoft.com/office/drawing/2014/main" val="3518063700"/>
                    </a:ext>
                  </a:extLst>
                </a:gridCol>
                <a:gridCol w="1830311">
                  <a:extLst>
                    <a:ext uri="{9D8B030D-6E8A-4147-A177-3AD203B41FA5}">
                      <a16:colId xmlns:a16="http://schemas.microsoft.com/office/drawing/2014/main" val="3325767121"/>
                    </a:ext>
                  </a:extLst>
                </a:gridCol>
                <a:gridCol w="1426434">
                  <a:extLst>
                    <a:ext uri="{9D8B030D-6E8A-4147-A177-3AD203B41FA5}">
                      <a16:colId xmlns:a16="http://schemas.microsoft.com/office/drawing/2014/main" val="4068223941"/>
                    </a:ext>
                  </a:extLst>
                </a:gridCol>
                <a:gridCol w="2092103">
                  <a:extLst>
                    <a:ext uri="{9D8B030D-6E8A-4147-A177-3AD203B41FA5}">
                      <a16:colId xmlns:a16="http://schemas.microsoft.com/office/drawing/2014/main" val="1182872391"/>
                    </a:ext>
                  </a:extLst>
                </a:gridCol>
                <a:gridCol w="1397346">
                  <a:extLst>
                    <a:ext uri="{9D8B030D-6E8A-4147-A177-3AD203B41FA5}">
                      <a16:colId xmlns:a16="http://schemas.microsoft.com/office/drawing/2014/main" val="474725662"/>
                    </a:ext>
                  </a:extLst>
                </a:gridCol>
                <a:gridCol w="1109822">
                  <a:extLst>
                    <a:ext uri="{9D8B030D-6E8A-4147-A177-3AD203B41FA5}">
                      <a16:colId xmlns:a16="http://schemas.microsoft.com/office/drawing/2014/main" val="765761339"/>
                    </a:ext>
                  </a:extLst>
                </a:gridCol>
                <a:gridCol w="1109822">
                  <a:extLst>
                    <a:ext uri="{9D8B030D-6E8A-4147-A177-3AD203B41FA5}">
                      <a16:colId xmlns:a16="http://schemas.microsoft.com/office/drawing/2014/main" val="3534566594"/>
                    </a:ext>
                  </a:extLst>
                </a:gridCol>
                <a:gridCol w="1378327">
                  <a:extLst>
                    <a:ext uri="{9D8B030D-6E8A-4147-A177-3AD203B41FA5}">
                      <a16:colId xmlns:a16="http://schemas.microsoft.com/office/drawing/2014/main" val="1042953291"/>
                    </a:ext>
                  </a:extLst>
                </a:gridCol>
              </a:tblGrid>
              <a:tr h="989265">
                <a:tc>
                  <a:txBody>
                    <a:bodyPr/>
                    <a:lstStyle/>
                    <a:p>
                      <a:r>
                        <a:rPr lang="tr-TR" sz="1400" dirty="0">
                          <a:effectLst/>
                        </a:rPr>
                        <a:t>Etkinlik Kodu</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Etkinlik Adı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Düzenleyen Kurum</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Düzenleyen Firma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Başlama Tarihi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Yeri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Onaylanma Durumu</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Toplam Alınabilecek Kredi Puanı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149034613"/>
                  </a:ext>
                </a:extLst>
              </a:tr>
              <a:tr h="524863">
                <a:tc>
                  <a:txBody>
                    <a:bodyPr/>
                    <a:lstStyle/>
                    <a:p>
                      <a:r>
                        <a:rPr lang="tr-TR" sz="1400">
                          <a:effectLst/>
                        </a:rPr>
                        <a:t>KNG34369</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49. Ulusal Hematoloji Kongresi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Türk Hematoloji Derneği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SERENAS ANKARA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1.11.2023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Antalya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Aktif</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u="none" strike="noStrike">
                          <a:effectLst/>
                          <a:hlinkClick r:id="rId2"/>
                        </a:rPr>
                        <a:t>19 Puan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336856671"/>
                  </a:ext>
                </a:extLst>
              </a:tr>
              <a:tr h="719847">
                <a:tc>
                  <a:txBody>
                    <a:bodyPr/>
                    <a:lstStyle/>
                    <a:p>
                      <a:r>
                        <a:rPr lang="tr-TR" sz="1400">
                          <a:effectLst/>
                        </a:rPr>
                        <a:t>KNG34131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6. Hematolojik Nadir Hastalıklar Kongresi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Hematolojik Nadir Hastalıklar Derneği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BİLKON KONGRE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2.03.2023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Ankara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Giriş Aşamasında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u="none" strike="noStrike">
                          <a:effectLst/>
                          <a:hlinkClick r:id="rId2"/>
                        </a:rPr>
                        <a:t>Başvuru tamamlanmamış</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152059979"/>
                  </a:ext>
                </a:extLst>
              </a:tr>
              <a:tr h="525293">
                <a:tc>
                  <a:txBody>
                    <a:bodyPr/>
                    <a:lstStyle/>
                    <a:p>
                      <a:r>
                        <a:rPr lang="tr-TR" sz="1400">
                          <a:effectLst/>
                        </a:rPr>
                        <a:t>eKRS34336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KML`De Uzmanlığa Doğru – 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Türk Hematoloji Derneği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21.09.2023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Aktif</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1,5 Puan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33962538"/>
                  </a:ext>
                </a:extLst>
              </a:tr>
              <a:tr h="486383">
                <a:tc>
                  <a:txBody>
                    <a:bodyPr/>
                    <a:lstStyle/>
                    <a:p>
                      <a:r>
                        <a:rPr lang="tr-TR" sz="1400">
                          <a:effectLst/>
                        </a:rPr>
                        <a:t>eSMP34313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Gen Terapisi Sempozyumu 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Ankara Üniversitesi TF</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DİAMED ORGANİZASYON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10.06.2023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Aktif</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3 Puan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272765407"/>
                  </a:ext>
                </a:extLst>
              </a:tr>
              <a:tr h="739303">
                <a:tc>
                  <a:txBody>
                    <a:bodyPr/>
                    <a:lstStyle/>
                    <a:p>
                      <a:r>
                        <a:rPr lang="tr-TR" sz="1400">
                          <a:effectLst/>
                        </a:rPr>
                        <a:t>eKNG34262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9th International Congress On Leukemia - Lymphoma - Myeloma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Türk Hematoloji Derneği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SERENAS ANKARA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12.05.2023 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Aktif</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14,50 Puan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47519574"/>
                  </a:ext>
                </a:extLst>
              </a:tr>
            </a:tbl>
          </a:graphicData>
        </a:graphic>
      </p:graphicFrame>
      <p:sp>
        <p:nvSpPr>
          <p:cNvPr id="3" name="Metin kutusu 2">
            <a:extLst>
              <a:ext uri="{FF2B5EF4-FFF2-40B4-BE49-F238E27FC236}">
                <a16:creationId xmlns:a16="http://schemas.microsoft.com/office/drawing/2014/main" id="{4D9DC33E-BAFD-C77A-A71C-48D70EF9DA75}"/>
              </a:ext>
            </a:extLst>
          </p:cNvPr>
          <p:cNvSpPr txBox="1"/>
          <p:nvPr/>
        </p:nvSpPr>
        <p:spPr>
          <a:xfrm>
            <a:off x="6935821" y="6031149"/>
            <a:ext cx="3492230" cy="369332"/>
          </a:xfrm>
          <a:prstGeom prst="rect">
            <a:avLst/>
          </a:prstGeom>
          <a:noFill/>
        </p:spPr>
        <p:txBody>
          <a:bodyPr wrap="square" rtlCol="0">
            <a:spAutoFit/>
          </a:bodyPr>
          <a:lstStyle/>
          <a:p>
            <a:r>
              <a:rPr lang="tr-TR" dirty="0"/>
              <a:t>2023 Toplam Akredite Etkinlik: 38,0</a:t>
            </a:r>
          </a:p>
        </p:txBody>
      </p:sp>
    </p:spTree>
    <p:extLst>
      <p:ext uri="{BB962C8B-B14F-4D97-AF65-F5344CB8AC3E}">
        <p14:creationId xmlns:p14="http://schemas.microsoft.com/office/powerpoint/2010/main" val="2124093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910E0CAF-5B0B-4B4A-CE94-C344D73CB6F4}"/>
              </a:ext>
            </a:extLst>
          </p:cNvPr>
          <p:cNvGraphicFramePr>
            <a:graphicFrameLocks noGrp="1"/>
          </p:cNvGraphicFramePr>
          <p:nvPr>
            <p:extLst>
              <p:ext uri="{D42A27DB-BD31-4B8C-83A1-F6EECF244321}">
                <p14:modId xmlns:p14="http://schemas.microsoft.com/office/powerpoint/2010/main" val="545114925"/>
              </p:ext>
            </p:extLst>
          </p:nvPr>
        </p:nvGraphicFramePr>
        <p:xfrm>
          <a:off x="248237" y="315484"/>
          <a:ext cx="11561143" cy="5991882"/>
        </p:xfrm>
        <a:graphic>
          <a:graphicData uri="http://schemas.openxmlformats.org/drawingml/2006/table">
            <a:tbl>
              <a:tblPr firstRow="1" firstCol="1" bandRow="1">
                <a:tableStyleId>{5C22544A-7EE6-4342-B048-85BDC9FD1C3A}</a:tableStyleId>
              </a:tblPr>
              <a:tblGrid>
                <a:gridCol w="1182045">
                  <a:extLst>
                    <a:ext uri="{9D8B030D-6E8A-4147-A177-3AD203B41FA5}">
                      <a16:colId xmlns:a16="http://schemas.microsoft.com/office/drawing/2014/main" val="2055913788"/>
                    </a:ext>
                  </a:extLst>
                </a:gridCol>
                <a:gridCol w="2149497">
                  <a:extLst>
                    <a:ext uri="{9D8B030D-6E8A-4147-A177-3AD203B41FA5}">
                      <a16:colId xmlns:a16="http://schemas.microsoft.com/office/drawing/2014/main" val="2470165495"/>
                    </a:ext>
                  </a:extLst>
                </a:gridCol>
                <a:gridCol w="2033081">
                  <a:extLst>
                    <a:ext uri="{9D8B030D-6E8A-4147-A177-3AD203B41FA5}">
                      <a16:colId xmlns:a16="http://schemas.microsoft.com/office/drawing/2014/main" val="4037494012"/>
                    </a:ext>
                  </a:extLst>
                </a:gridCol>
                <a:gridCol w="1682885">
                  <a:extLst>
                    <a:ext uri="{9D8B030D-6E8A-4147-A177-3AD203B41FA5}">
                      <a16:colId xmlns:a16="http://schemas.microsoft.com/office/drawing/2014/main" val="1938139040"/>
                    </a:ext>
                  </a:extLst>
                </a:gridCol>
                <a:gridCol w="1352144">
                  <a:extLst>
                    <a:ext uri="{9D8B030D-6E8A-4147-A177-3AD203B41FA5}">
                      <a16:colId xmlns:a16="http://schemas.microsoft.com/office/drawing/2014/main" val="4133815671"/>
                    </a:ext>
                  </a:extLst>
                </a:gridCol>
                <a:gridCol w="933856">
                  <a:extLst>
                    <a:ext uri="{9D8B030D-6E8A-4147-A177-3AD203B41FA5}">
                      <a16:colId xmlns:a16="http://schemas.microsoft.com/office/drawing/2014/main" val="405794795"/>
                    </a:ext>
                  </a:extLst>
                </a:gridCol>
                <a:gridCol w="1011676">
                  <a:extLst>
                    <a:ext uri="{9D8B030D-6E8A-4147-A177-3AD203B41FA5}">
                      <a16:colId xmlns:a16="http://schemas.microsoft.com/office/drawing/2014/main" val="4136005260"/>
                    </a:ext>
                  </a:extLst>
                </a:gridCol>
                <a:gridCol w="1215959">
                  <a:extLst>
                    <a:ext uri="{9D8B030D-6E8A-4147-A177-3AD203B41FA5}">
                      <a16:colId xmlns:a16="http://schemas.microsoft.com/office/drawing/2014/main" val="2088459331"/>
                    </a:ext>
                  </a:extLst>
                </a:gridCol>
              </a:tblGrid>
              <a:tr h="543790">
                <a:tc>
                  <a:txBody>
                    <a:bodyPr/>
                    <a:lstStyle/>
                    <a:p>
                      <a:r>
                        <a:rPr lang="tr-TR" sz="1400" dirty="0">
                          <a:effectLst/>
                        </a:rPr>
                        <a:t>Etkinlik Kodu</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Etkinlik Adı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Düzenleyen Kurum</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Düzenleyen Firma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Başlama Tarihi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Yeri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Onaylanma Durumu</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Toplam Alınabilecek Kredi Puanı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259877206"/>
                  </a:ext>
                </a:extLst>
              </a:tr>
              <a:tr h="445219">
                <a:tc>
                  <a:txBody>
                    <a:bodyPr/>
                    <a:lstStyle/>
                    <a:p>
                      <a:r>
                        <a:rPr lang="tr-TR" sz="1400">
                          <a:effectLst/>
                        </a:rPr>
                        <a:t>KNG34085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48. Ulusal Hematoloji Kongresi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Türk Hematoloji Derneği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SERENAS ANKARA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1.11.2022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Antalya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Aktif</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u="none" strike="noStrike">
                          <a:effectLst/>
                          <a:hlinkClick r:id="rId2"/>
                        </a:rPr>
                        <a:t>31 Puan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640014328"/>
                  </a:ext>
                </a:extLst>
              </a:tr>
              <a:tr h="1044077">
                <a:tc>
                  <a:txBody>
                    <a:bodyPr/>
                    <a:lstStyle/>
                    <a:p>
                      <a:r>
                        <a:rPr lang="tr-TR" sz="1400">
                          <a:effectLst/>
                        </a:rPr>
                        <a:t>DER34017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Lupus Antikuagülan Rehberleri Ve Son Güncellemeler - Sysmex XTRA Laboratuvar Dergisi 2.Sayı /Yıl 20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Sysmex Turkey Diagnostik Sistemleri Limited Şirketi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DERGİ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1.09.2022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Aktif</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1 Puan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727831636"/>
                  </a:ext>
                </a:extLst>
              </a:tr>
              <a:tr h="898187">
                <a:tc>
                  <a:txBody>
                    <a:bodyPr/>
                    <a:lstStyle/>
                    <a:p>
                      <a:r>
                        <a:rPr lang="tr-TR" sz="1400">
                          <a:effectLst/>
                        </a:rPr>
                        <a:t>DER34014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err="1">
                          <a:effectLst/>
                        </a:rPr>
                        <a:t>Monositoza</a:t>
                      </a:r>
                      <a:r>
                        <a:rPr lang="tr-TR" sz="1400" dirty="0">
                          <a:effectLst/>
                        </a:rPr>
                        <a:t> Yaklaşımın Standardizasyonu - </a:t>
                      </a:r>
                      <a:r>
                        <a:rPr lang="tr-TR" sz="1400" dirty="0" err="1">
                          <a:effectLst/>
                        </a:rPr>
                        <a:t>Sysmex</a:t>
                      </a:r>
                      <a:r>
                        <a:rPr lang="tr-TR" sz="1400" dirty="0">
                          <a:effectLst/>
                        </a:rPr>
                        <a:t> XTRA Laboratuvar Dergisi 2.Sayı /Yıl 2022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Sysmex Turkey Diagnostik Sistemleri Limited Şirketi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DERGİ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1.09.2022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Aktif</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1 Puan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574472804"/>
                  </a:ext>
                </a:extLst>
              </a:tr>
              <a:tr h="696052">
                <a:tc>
                  <a:txBody>
                    <a:bodyPr/>
                    <a:lstStyle/>
                    <a:p>
                      <a:r>
                        <a:rPr lang="tr-TR" sz="1400">
                          <a:effectLst/>
                        </a:rPr>
                        <a:t>eEGT33980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Olgularla Hematopatoloji- Yüksek Dereceli B Hücreli Lenfomalar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Türk Hematoloji Derneği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10.05.2022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Aktif</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2 Puan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95345247"/>
                  </a:ext>
                </a:extLst>
              </a:tr>
              <a:tr h="696052">
                <a:tc>
                  <a:txBody>
                    <a:bodyPr/>
                    <a:lstStyle/>
                    <a:p>
                      <a:r>
                        <a:rPr lang="tr-TR" sz="1400">
                          <a:effectLst/>
                        </a:rPr>
                        <a:t>eKNF33903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Olgularla Hematopatoloji Bölüm 3 - Mediastinal Kitlelere Yaklaşım</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Türk Hematoloji Derneği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5.04.2022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Aktif</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1,5 Puan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541043527"/>
                  </a:ext>
                </a:extLst>
              </a:tr>
              <a:tr h="696052">
                <a:tc>
                  <a:txBody>
                    <a:bodyPr/>
                    <a:lstStyle/>
                    <a:p>
                      <a:r>
                        <a:rPr lang="tr-TR" sz="1400">
                          <a:effectLst/>
                        </a:rPr>
                        <a:t>KNG33834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14. Ulusal Kemik İliği Transplantasyonu Ve Hücresel Tedaviler Kongresi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Türk Hematoloji Derneği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SERENAS ANKARA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10.03.2022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Antalya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Aktif</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16 Puan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117903148"/>
                  </a:ext>
                </a:extLst>
              </a:tr>
              <a:tr h="800959">
                <a:tc>
                  <a:txBody>
                    <a:bodyPr/>
                    <a:lstStyle/>
                    <a:p>
                      <a:r>
                        <a:rPr lang="tr-TR" sz="1400">
                          <a:effectLst/>
                        </a:rPr>
                        <a:t>eWWW33824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“Olgularla Hematopatoloji Bölüm 2: T Hücreli Lenfomalarda Tanı Ve Tedavi Yaklaşımı”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Türk Hematoloji Derneği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22.02.2022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Aktif</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2 Puan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809054392"/>
                  </a:ext>
                </a:extLst>
              </a:tr>
            </a:tbl>
          </a:graphicData>
        </a:graphic>
      </p:graphicFrame>
      <p:sp>
        <p:nvSpPr>
          <p:cNvPr id="3" name="Metin kutusu 2">
            <a:extLst>
              <a:ext uri="{FF2B5EF4-FFF2-40B4-BE49-F238E27FC236}">
                <a16:creationId xmlns:a16="http://schemas.microsoft.com/office/drawing/2014/main" id="{5201F5EF-B9A0-5DFF-7A2C-C0AE651A833B}"/>
              </a:ext>
            </a:extLst>
          </p:cNvPr>
          <p:cNvSpPr txBox="1"/>
          <p:nvPr/>
        </p:nvSpPr>
        <p:spPr>
          <a:xfrm>
            <a:off x="6994187" y="6307366"/>
            <a:ext cx="3492230" cy="369332"/>
          </a:xfrm>
          <a:prstGeom prst="rect">
            <a:avLst/>
          </a:prstGeom>
          <a:noFill/>
        </p:spPr>
        <p:txBody>
          <a:bodyPr wrap="square" rtlCol="0">
            <a:spAutoFit/>
          </a:bodyPr>
          <a:lstStyle/>
          <a:p>
            <a:r>
              <a:rPr lang="tr-TR" dirty="0"/>
              <a:t>2022 Toplam Akredite Etkinlik: 54,5</a:t>
            </a:r>
          </a:p>
        </p:txBody>
      </p:sp>
    </p:spTree>
    <p:extLst>
      <p:ext uri="{BB962C8B-B14F-4D97-AF65-F5344CB8AC3E}">
        <p14:creationId xmlns:p14="http://schemas.microsoft.com/office/powerpoint/2010/main" val="2160883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69D2FB98-27AD-7B5B-E97A-DA9326CB7047}"/>
              </a:ext>
            </a:extLst>
          </p:cNvPr>
          <p:cNvGraphicFramePr>
            <a:graphicFrameLocks noGrp="1"/>
          </p:cNvGraphicFramePr>
          <p:nvPr>
            <p:extLst>
              <p:ext uri="{D42A27DB-BD31-4B8C-83A1-F6EECF244321}">
                <p14:modId xmlns:p14="http://schemas.microsoft.com/office/powerpoint/2010/main" val="611281787"/>
              </p:ext>
            </p:extLst>
          </p:nvPr>
        </p:nvGraphicFramePr>
        <p:xfrm>
          <a:off x="364969" y="282410"/>
          <a:ext cx="11240130" cy="5349905"/>
        </p:xfrm>
        <a:graphic>
          <a:graphicData uri="http://schemas.openxmlformats.org/drawingml/2006/table">
            <a:tbl>
              <a:tblPr firstRow="1" firstCol="1" bandRow="1">
                <a:tableStyleId>{5C22544A-7EE6-4342-B048-85BDC9FD1C3A}</a:tableStyleId>
              </a:tblPr>
              <a:tblGrid>
                <a:gridCol w="1149224">
                  <a:extLst>
                    <a:ext uri="{9D8B030D-6E8A-4147-A177-3AD203B41FA5}">
                      <a16:colId xmlns:a16="http://schemas.microsoft.com/office/drawing/2014/main" val="656592961"/>
                    </a:ext>
                  </a:extLst>
                </a:gridCol>
                <a:gridCol w="1871033">
                  <a:extLst>
                    <a:ext uri="{9D8B030D-6E8A-4147-A177-3AD203B41FA5}">
                      <a16:colId xmlns:a16="http://schemas.microsoft.com/office/drawing/2014/main" val="1662819743"/>
                    </a:ext>
                  </a:extLst>
                </a:gridCol>
                <a:gridCol w="1595336">
                  <a:extLst>
                    <a:ext uri="{9D8B030D-6E8A-4147-A177-3AD203B41FA5}">
                      <a16:colId xmlns:a16="http://schemas.microsoft.com/office/drawing/2014/main" val="679097981"/>
                    </a:ext>
                  </a:extLst>
                </a:gridCol>
                <a:gridCol w="1751522">
                  <a:extLst>
                    <a:ext uri="{9D8B030D-6E8A-4147-A177-3AD203B41FA5}">
                      <a16:colId xmlns:a16="http://schemas.microsoft.com/office/drawing/2014/main" val="1627983669"/>
                    </a:ext>
                  </a:extLst>
                </a:gridCol>
                <a:gridCol w="1363134">
                  <a:extLst>
                    <a:ext uri="{9D8B030D-6E8A-4147-A177-3AD203B41FA5}">
                      <a16:colId xmlns:a16="http://schemas.microsoft.com/office/drawing/2014/main" val="113564085"/>
                    </a:ext>
                  </a:extLst>
                </a:gridCol>
                <a:gridCol w="1082650">
                  <a:extLst>
                    <a:ext uri="{9D8B030D-6E8A-4147-A177-3AD203B41FA5}">
                      <a16:colId xmlns:a16="http://schemas.microsoft.com/office/drawing/2014/main" val="3819932134"/>
                    </a:ext>
                  </a:extLst>
                </a:gridCol>
                <a:gridCol w="1082650">
                  <a:extLst>
                    <a:ext uri="{9D8B030D-6E8A-4147-A177-3AD203B41FA5}">
                      <a16:colId xmlns:a16="http://schemas.microsoft.com/office/drawing/2014/main" val="368389699"/>
                    </a:ext>
                  </a:extLst>
                </a:gridCol>
                <a:gridCol w="1344581">
                  <a:extLst>
                    <a:ext uri="{9D8B030D-6E8A-4147-A177-3AD203B41FA5}">
                      <a16:colId xmlns:a16="http://schemas.microsoft.com/office/drawing/2014/main" val="2819758995"/>
                    </a:ext>
                  </a:extLst>
                </a:gridCol>
              </a:tblGrid>
              <a:tr h="700084">
                <a:tc>
                  <a:txBody>
                    <a:bodyPr/>
                    <a:lstStyle/>
                    <a:p>
                      <a:r>
                        <a:rPr lang="tr-TR" sz="1400" dirty="0">
                          <a:effectLst/>
                        </a:rPr>
                        <a:t>Etkinlik Kodu</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Etkinlik Adı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Düzenleyen Kurum</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Düzenleyen Firma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Başlama Tarihi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Yeri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Onaylanma Durumu</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Toplam Alınabilecek Kredi Puanı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682003090"/>
                  </a:ext>
                </a:extLst>
              </a:tr>
              <a:tr h="846306">
                <a:tc>
                  <a:txBody>
                    <a:bodyPr/>
                    <a:lstStyle/>
                    <a:p>
                      <a:r>
                        <a:rPr lang="tr-TR" sz="1400" dirty="0">
                          <a:effectLst/>
                        </a:rPr>
                        <a:t>KNG33673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18. Uluslararası Türkiye Hemofili Kongresi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Hemofili Federasyonu, Türkiye Hemofili Derneği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TOPKON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19.09.2021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İstanbul</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Aktif</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23,50 Puan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674450500"/>
                  </a:ext>
                </a:extLst>
              </a:tr>
              <a:tr h="488977">
                <a:tc>
                  <a:txBody>
                    <a:bodyPr/>
                    <a:lstStyle/>
                    <a:p>
                      <a:r>
                        <a:rPr lang="tr-TR" sz="1400">
                          <a:effectLst/>
                        </a:rPr>
                        <a:t>KNG33664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23. Ulusal İç Hastalıkları Kongresi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Türk İç Hastalıkları Uzmanlık Derneği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SERENAS ANKARA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6.10.2021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KKTC</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Aktif</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20,50 Puan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027478661"/>
                  </a:ext>
                </a:extLst>
              </a:tr>
              <a:tr h="651753">
                <a:tc>
                  <a:txBody>
                    <a:bodyPr/>
                    <a:lstStyle/>
                    <a:p>
                      <a:r>
                        <a:rPr lang="tr-TR" sz="1400">
                          <a:effectLst/>
                        </a:rPr>
                        <a:t>eKNG33619</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8th International Congress On Leukemia - Lymphoma - Myeloma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Türk Hematoloji Derneği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marR="725805"/>
                      <a:r>
                        <a:rPr lang="tr-TR" sz="1400" dirty="0">
                          <a:effectLst/>
                        </a:rPr>
                        <a:t>SERENAS ANKARA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21.05.2021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Aktif</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16,50 Puan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097273840"/>
                  </a:ext>
                </a:extLst>
              </a:tr>
              <a:tr h="933856">
                <a:tc>
                  <a:txBody>
                    <a:bodyPr/>
                    <a:lstStyle/>
                    <a:p>
                      <a:r>
                        <a:rPr lang="tr-TR" sz="1400">
                          <a:effectLst/>
                        </a:rPr>
                        <a:t>DER33592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Covid-19’lu Yoğun Bakım Hastalarına Laboratuvar Yaklaşım - Sysmex XTRA Laboratuvar Dergisi 1/21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Sysmex Turkey Diagnostik Sistemleri Limited Şirketi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DERGİ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1.05.2021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Aktif</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1 Puan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729143569"/>
                  </a:ext>
                </a:extLst>
              </a:tr>
              <a:tr h="885217">
                <a:tc>
                  <a:txBody>
                    <a:bodyPr/>
                    <a:lstStyle/>
                    <a:p>
                      <a:r>
                        <a:rPr lang="tr-TR" sz="1400" dirty="0">
                          <a:effectLst/>
                        </a:rPr>
                        <a:t>DER33591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err="1">
                          <a:effectLst/>
                        </a:rPr>
                        <a:t>Koagülasyon</a:t>
                      </a:r>
                      <a:r>
                        <a:rPr lang="tr-TR" sz="1400" dirty="0">
                          <a:effectLst/>
                        </a:rPr>
                        <a:t> Testlerinde </a:t>
                      </a:r>
                      <a:r>
                        <a:rPr lang="tr-TR" sz="1400" dirty="0" err="1">
                          <a:effectLst/>
                        </a:rPr>
                        <a:t>Preanalitik</a:t>
                      </a:r>
                      <a:r>
                        <a:rPr lang="tr-TR" sz="1400" dirty="0">
                          <a:effectLst/>
                        </a:rPr>
                        <a:t> Evre - </a:t>
                      </a:r>
                      <a:r>
                        <a:rPr lang="tr-TR" sz="1400" dirty="0" err="1">
                          <a:effectLst/>
                        </a:rPr>
                        <a:t>Sysmex</a:t>
                      </a:r>
                      <a:r>
                        <a:rPr lang="tr-TR" sz="1400" dirty="0">
                          <a:effectLst/>
                        </a:rPr>
                        <a:t> </a:t>
                      </a:r>
                      <a:r>
                        <a:rPr lang="tr-TR" sz="1400" dirty="0" err="1">
                          <a:effectLst/>
                        </a:rPr>
                        <a:t>Xtra</a:t>
                      </a:r>
                      <a:r>
                        <a:rPr lang="tr-TR" sz="1400" dirty="0">
                          <a:effectLst/>
                        </a:rPr>
                        <a:t> Laboratuvar Dergisi 1/21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err="1">
                          <a:effectLst/>
                        </a:rPr>
                        <a:t>Sysmex</a:t>
                      </a:r>
                      <a:r>
                        <a:rPr lang="tr-TR" sz="1400" dirty="0">
                          <a:effectLst/>
                        </a:rPr>
                        <a:t> </a:t>
                      </a:r>
                      <a:r>
                        <a:rPr lang="tr-TR" sz="1400" dirty="0" err="1">
                          <a:effectLst/>
                        </a:rPr>
                        <a:t>Turkey</a:t>
                      </a:r>
                      <a:r>
                        <a:rPr lang="tr-TR" sz="1400" dirty="0">
                          <a:effectLst/>
                        </a:rPr>
                        <a:t> </a:t>
                      </a:r>
                      <a:r>
                        <a:rPr lang="tr-TR" sz="1400" dirty="0" err="1">
                          <a:effectLst/>
                        </a:rPr>
                        <a:t>Diagnostik</a:t>
                      </a:r>
                      <a:r>
                        <a:rPr lang="tr-TR" sz="1400" dirty="0">
                          <a:effectLst/>
                        </a:rPr>
                        <a:t> Sistemleri Limited Şirketi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DERGİ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1.05.2021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Aktif</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1 Puan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253061352"/>
                  </a:ext>
                </a:extLst>
              </a:tr>
              <a:tr h="490274">
                <a:tc>
                  <a:txBody>
                    <a:bodyPr/>
                    <a:lstStyle/>
                    <a:p>
                      <a:r>
                        <a:rPr lang="tr-TR" sz="1400">
                          <a:effectLst/>
                        </a:rPr>
                        <a:t>KNG33707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47. Ulusal Hematoloji Kongresi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Türk Hematoloji Derneği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SERENAS ANKARA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a:effectLst/>
                        </a:rPr>
                        <a:t>4.11.2021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Antalya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dirty="0">
                          <a:effectLst/>
                        </a:rPr>
                        <a:t>Aktif</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r>
                        <a:rPr lang="tr-TR" sz="1400" u="none" strike="noStrike" dirty="0">
                          <a:effectLst/>
                          <a:hlinkClick r:id="rId2"/>
                        </a:rPr>
                        <a:t>18 Puan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651368733"/>
                  </a:ext>
                </a:extLst>
              </a:tr>
            </a:tbl>
          </a:graphicData>
        </a:graphic>
      </p:graphicFrame>
      <p:sp>
        <p:nvSpPr>
          <p:cNvPr id="3" name="Metin kutusu 2">
            <a:extLst>
              <a:ext uri="{FF2B5EF4-FFF2-40B4-BE49-F238E27FC236}">
                <a16:creationId xmlns:a16="http://schemas.microsoft.com/office/drawing/2014/main" id="{9ED83710-2B4D-52D0-0183-EB014565178C}"/>
              </a:ext>
            </a:extLst>
          </p:cNvPr>
          <p:cNvSpPr txBox="1"/>
          <p:nvPr/>
        </p:nvSpPr>
        <p:spPr>
          <a:xfrm>
            <a:off x="6935821" y="6031149"/>
            <a:ext cx="3492230" cy="369332"/>
          </a:xfrm>
          <a:prstGeom prst="rect">
            <a:avLst/>
          </a:prstGeom>
          <a:noFill/>
        </p:spPr>
        <p:txBody>
          <a:bodyPr wrap="square" rtlCol="0">
            <a:spAutoFit/>
          </a:bodyPr>
          <a:lstStyle/>
          <a:p>
            <a:r>
              <a:rPr lang="tr-TR" dirty="0"/>
              <a:t>2021 Toplam Akredite Etkinlik: 80,5</a:t>
            </a:r>
          </a:p>
        </p:txBody>
      </p:sp>
    </p:spTree>
    <p:extLst>
      <p:ext uri="{BB962C8B-B14F-4D97-AF65-F5344CB8AC3E}">
        <p14:creationId xmlns:p14="http://schemas.microsoft.com/office/powerpoint/2010/main" val="230194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7884DB10-1F26-7417-4113-423D5ABBF679}"/>
              </a:ext>
            </a:extLst>
          </p:cNvPr>
          <p:cNvGraphicFramePr>
            <a:graphicFrameLocks noGrp="1"/>
          </p:cNvGraphicFramePr>
          <p:nvPr>
            <p:extLst>
              <p:ext uri="{D42A27DB-BD31-4B8C-83A1-F6EECF244321}">
                <p14:modId xmlns:p14="http://schemas.microsoft.com/office/powerpoint/2010/main" val="964756537"/>
              </p:ext>
            </p:extLst>
          </p:nvPr>
        </p:nvGraphicFramePr>
        <p:xfrm>
          <a:off x="1579475" y="865096"/>
          <a:ext cx="5725998" cy="2474843"/>
        </p:xfrm>
        <a:graphic>
          <a:graphicData uri="http://schemas.openxmlformats.org/drawingml/2006/table">
            <a:tbl>
              <a:tblPr firstRow="1" firstCol="1" bandRow="1">
                <a:tableStyleId>{5C22544A-7EE6-4342-B048-85BDC9FD1C3A}</a:tableStyleId>
              </a:tblPr>
              <a:tblGrid>
                <a:gridCol w="1578129">
                  <a:extLst>
                    <a:ext uri="{9D8B030D-6E8A-4147-A177-3AD203B41FA5}">
                      <a16:colId xmlns:a16="http://schemas.microsoft.com/office/drawing/2014/main" val="1006997365"/>
                    </a:ext>
                  </a:extLst>
                </a:gridCol>
                <a:gridCol w="4147869">
                  <a:extLst>
                    <a:ext uri="{9D8B030D-6E8A-4147-A177-3AD203B41FA5}">
                      <a16:colId xmlns:a16="http://schemas.microsoft.com/office/drawing/2014/main" val="2433069307"/>
                    </a:ext>
                  </a:extLst>
                </a:gridCol>
              </a:tblGrid>
              <a:tr h="353549">
                <a:tc>
                  <a:txBody>
                    <a:bodyPr/>
                    <a:lstStyle/>
                    <a:p>
                      <a:r>
                        <a:rPr lang="tr-TR" sz="2000" dirty="0">
                          <a:effectLst/>
                          <a:latin typeface="+mn-lt"/>
                        </a:rPr>
                        <a:t>Yıl</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tr-TR" sz="2000" dirty="0">
                          <a:effectLst/>
                          <a:latin typeface="+mn-lt"/>
                        </a:rPr>
                        <a:t>Akredite Etkinlik Kredi Toplam Puan</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7114994"/>
                  </a:ext>
                </a:extLst>
              </a:tr>
              <a:tr h="353549">
                <a:tc>
                  <a:txBody>
                    <a:bodyPr/>
                    <a:lstStyle/>
                    <a:p>
                      <a:r>
                        <a:rPr lang="tr-TR" sz="2000">
                          <a:effectLst/>
                          <a:latin typeface="+mn-lt"/>
                        </a:rPr>
                        <a:t>2021</a:t>
                      </a:r>
                      <a:endParaRPr lang="tr-TR"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r>
                        <a:rPr lang="tr-TR" sz="2000" dirty="0">
                          <a:effectLst/>
                          <a:latin typeface="+mn-lt"/>
                        </a:rPr>
                        <a:t>80,5</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8934881"/>
                  </a:ext>
                </a:extLst>
              </a:tr>
              <a:tr h="353549">
                <a:tc>
                  <a:txBody>
                    <a:bodyPr/>
                    <a:lstStyle/>
                    <a:p>
                      <a:r>
                        <a:rPr lang="tr-TR" sz="2000">
                          <a:effectLst/>
                          <a:latin typeface="+mn-lt"/>
                        </a:rPr>
                        <a:t>2022</a:t>
                      </a:r>
                      <a:endParaRPr lang="tr-TR"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r>
                        <a:rPr lang="tr-TR" sz="2000" dirty="0">
                          <a:effectLst/>
                          <a:latin typeface="+mn-lt"/>
                        </a:rPr>
                        <a:t>54,5</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5478214"/>
                  </a:ext>
                </a:extLst>
              </a:tr>
              <a:tr h="353549">
                <a:tc>
                  <a:txBody>
                    <a:bodyPr/>
                    <a:lstStyle/>
                    <a:p>
                      <a:r>
                        <a:rPr lang="tr-TR" sz="2000">
                          <a:effectLst/>
                          <a:latin typeface="+mn-lt"/>
                        </a:rPr>
                        <a:t>2023</a:t>
                      </a:r>
                      <a:endParaRPr lang="tr-TR"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r>
                        <a:rPr lang="tr-TR" sz="2000" dirty="0">
                          <a:effectLst/>
                          <a:latin typeface="+mn-lt"/>
                        </a:rPr>
                        <a:t>38,0</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0684799"/>
                  </a:ext>
                </a:extLst>
              </a:tr>
              <a:tr h="353549">
                <a:tc>
                  <a:txBody>
                    <a:bodyPr/>
                    <a:lstStyle/>
                    <a:p>
                      <a:r>
                        <a:rPr lang="tr-TR" sz="2000">
                          <a:effectLst/>
                          <a:latin typeface="+mn-lt"/>
                        </a:rPr>
                        <a:t>2024</a:t>
                      </a:r>
                      <a:endParaRPr lang="tr-TR"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r>
                        <a:rPr lang="tr-TR" sz="2000" dirty="0">
                          <a:effectLst/>
                          <a:latin typeface="+mn-lt"/>
                        </a:rPr>
                        <a:t>49,0</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3540256"/>
                  </a:ext>
                </a:extLst>
              </a:tr>
              <a:tr h="353549">
                <a:tc>
                  <a:txBody>
                    <a:bodyPr/>
                    <a:lstStyle/>
                    <a:p>
                      <a:r>
                        <a:rPr lang="tr-TR" sz="2000" dirty="0">
                          <a:effectLst/>
                          <a:latin typeface="+mn-lt"/>
                        </a:rPr>
                        <a:t>2025</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r>
                        <a:rPr lang="tr-TR" sz="2000" dirty="0">
                          <a:effectLst/>
                          <a:latin typeface="+mn-lt"/>
                        </a:rPr>
                        <a:t>24,5</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9392811"/>
                  </a:ext>
                </a:extLst>
              </a:tr>
              <a:tr h="353549">
                <a:tc>
                  <a:txBody>
                    <a:bodyPr/>
                    <a:lstStyle/>
                    <a:p>
                      <a:r>
                        <a:rPr lang="tr-TR" sz="2000" dirty="0">
                          <a:effectLst/>
                          <a:latin typeface="+mn-lt"/>
                          <a:ea typeface="Calibri" panose="020F0502020204030204" pitchFamily="34" charset="0"/>
                          <a:cs typeface="Times New Roman" panose="02020603050405020304" pitchFamily="18" charset="0"/>
                        </a:rPr>
                        <a:t>Toplam</a:t>
                      </a:r>
                    </a:p>
                  </a:txBody>
                  <a:tcPr marL="68580" marR="68580" marT="0" marB="0"/>
                </a:tc>
                <a:tc>
                  <a:txBody>
                    <a:bodyPr/>
                    <a:lstStyle/>
                    <a:p>
                      <a:pPr algn="r"/>
                      <a:r>
                        <a:rPr lang="tr-TR" sz="2000" dirty="0">
                          <a:effectLst/>
                          <a:latin typeface="+mn-lt"/>
                          <a:ea typeface="Calibri" panose="020F0502020204030204" pitchFamily="34" charset="0"/>
                          <a:cs typeface="Times New Roman" panose="02020603050405020304" pitchFamily="18" charset="0"/>
                        </a:rPr>
                        <a:t>246,5</a:t>
                      </a:r>
                    </a:p>
                  </a:txBody>
                  <a:tcPr marL="68580" marR="68580" marT="0" marB="0"/>
                </a:tc>
                <a:extLst>
                  <a:ext uri="{0D108BD9-81ED-4DB2-BD59-A6C34878D82A}">
                    <a16:rowId xmlns:a16="http://schemas.microsoft.com/office/drawing/2014/main" val="1217279961"/>
                  </a:ext>
                </a:extLst>
              </a:tr>
            </a:tbl>
          </a:graphicData>
        </a:graphic>
      </p:graphicFrame>
    </p:spTree>
    <p:extLst>
      <p:ext uri="{BB962C8B-B14F-4D97-AF65-F5344CB8AC3E}">
        <p14:creationId xmlns:p14="http://schemas.microsoft.com/office/powerpoint/2010/main" val="327833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0B5206D-960F-3E48-3160-DE2E2FD30546}"/>
              </a:ext>
            </a:extLst>
          </p:cNvPr>
          <p:cNvPicPr>
            <a:picLocks noChangeAspect="1"/>
          </p:cNvPicPr>
          <p:nvPr/>
        </p:nvPicPr>
        <p:blipFill>
          <a:blip r:embed="rId2"/>
          <a:stretch>
            <a:fillRect/>
          </a:stretch>
        </p:blipFill>
        <p:spPr>
          <a:xfrm>
            <a:off x="175097" y="386909"/>
            <a:ext cx="11597555" cy="6305719"/>
          </a:xfrm>
          <a:prstGeom prst="rect">
            <a:avLst/>
          </a:prstGeom>
        </p:spPr>
      </p:pic>
      <p:cxnSp>
        <p:nvCxnSpPr>
          <p:cNvPr id="7" name="Düz Ok Bağlayıcısı 6">
            <a:extLst>
              <a:ext uri="{FF2B5EF4-FFF2-40B4-BE49-F238E27FC236}">
                <a16:creationId xmlns:a16="http://schemas.microsoft.com/office/drawing/2014/main" id="{34C37DB0-B3AF-28DE-A8B5-317A35EF43B6}"/>
              </a:ext>
            </a:extLst>
          </p:cNvPr>
          <p:cNvCxnSpPr>
            <a:cxnSpLocks/>
          </p:cNvCxnSpPr>
          <p:nvPr/>
        </p:nvCxnSpPr>
        <p:spPr>
          <a:xfrm flipH="1" flipV="1">
            <a:off x="8723870" y="2928551"/>
            <a:ext cx="531340" cy="26522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Düz Ok Bağlayıcısı 9">
            <a:extLst>
              <a:ext uri="{FF2B5EF4-FFF2-40B4-BE49-F238E27FC236}">
                <a16:creationId xmlns:a16="http://schemas.microsoft.com/office/drawing/2014/main" id="{23AA6C4E-CFDB-CC8E-1E98-A826CA34E20B}"/>
              </a:ext>
            </a:extLst>
          </p:cNvPr>
          <p:cNvCxnSpPr>
            <a:cxnSpLocks/>
          </p:cNvCxnSpPr>
          <p:nvPr/>
        </p:nvCxnSpPr>
        <p:spPr>
          <a:xfrm flipH="1" flipV="1">
            <a:off x="4786183" y="6338477"/>
            <a:ext cx="531340" cy="26522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a:extLst>
              <a:ext uri="{FF2B5EF4-FFF2-40B4-BE49-F238E27FC236}">
                <a16:creationId xmlns:a16="http://schemas.microsoft.com/office/drawing/2014/main" id="{79D7FAA5-D0A4-3C3C-3646-079EFA56B12F}"/>
              </a:ext>
            </a:extLst>
          </p:cNvPr>
          <p:cNvCxnSpPr>
            <a:cxnSpLocks/>
          </p:cNvCxnSpPr>
          <p:nvPr/>
        </p:nvCxnSpPr>
        <p:spPr>
          <a:xfrm flipH="1">
            <a:off x="2483709" y="5277952"/>
            <a:ext cx="626075" cy="33201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878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B0F18478-DF78-CAEE-88F6-3FBD9A7760BA}"/>
              </a:ext>
            </a:extLst>
          </p:cNvPr>
          <p:cNvPicPr>
            <a:picLocks noGrp="1" noChangeAspect="1"/>
          </p:cNvPicPr>
          <p:nvPr>
            <p:ph idx="1"/>
          </p:nvPr>
        </p:nvPicPr>
        <p:blipFill>
          <a:blip r:embed="rId2"/>
          <a:stretch>
            <a:fillRect/>
          </a:stretch>
        </p:blipFill>
        <p:spPr>
          <a:xfrm>
            <a:off x="299755" y="815535"/>
            <a:ext cx="12078919" cy="5226929"/>
          </a:xfrm>
        </p:spPr>
      </p:pic>
      <p:cxnSp>
        <p:nvCxnSpPr>
          <p:cNvPr id="7" name="Düz Ok Bağlayıcısı 6">
            <a:extLst>
              <a:ext uri="{FF2B5EF4-FFF2-40B4-BE49-F238E27FC236}">
                <a16:creationId xmlns:a16="http://schemas.microsoft.com/office/drawing/2014/main" id="{3AF90FBC-1FC6-BC17-4C47-BC8E3E649D41}"/>
              </a:ext>
            </a:extLst>
          </p:cNvPr>
          <p:cNvCxnSpPr>
            <a:cxnSpLocks/>
          </p:cNvCxnSpPr>
          <p:nvPr/>
        </p:nvCxnSpPr>
        <p:spPr>
          <a:xfrm flipH="1" flipV="1">
            <a:off x="6258895" y="5103340"/>
            <a:ext cx="531340" cy="26522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Düz Ok Bağlayıcısı 7">
            <a:extLst>
              <a:ext uri="{FF2B5EF4-FFF2-40B4-BE49-F238E27FC236}">
                <a16:creationId xmlns:a16="http://schemas.microsoft.com/office/drawing/2014/main" id="{A17A8424-0AC3-203C-C975-C7B98E95C8AF}"/>
              </a:ext>
            </a:extLst>
          </p:cNvPr>
          <p:cNvCxnSpPr>
            <a:cxnSpLocks/>
          </p:cNvCxnSpPr>
          <p:nvPr/>
        </p:nvCxnSpPr>
        <p:spPr>
          <a:xfrm flipH="1">
            <a:off x="2940908" y="2572630"/>
            <a:ext cx="716691" cy="17630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046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7884DB10-1F26-7417-4113-423D5ABBF679}"/>
              </a:ext>
            </a:extLst>
          </p:cNvPr>
          <p:cNvGraphicFramePr>
            <a:graphicFrameLocks noGrp="1"/>
          </p:cNvGraphicFramePr>
          <p:nvPr/>
        </p:nvGraphicFramePr>
        <p:xfrm>
          <a:off x="1579475" y="865096"/>
          <a:ext cx="5725998" cy="2474843"/>
        </p:xfrm>
        <a:graphic>
          <a:graphicData uri="http://schemas.openxmlformats.org/drawingml/2006/table">
            <a:tbl>
              <a:tblPr firstRow="1" firstCol="1" bandRow="1">
                <a:tableStyleId>{5C22544A-7EE6-4342-B048-85BDC9FD1C3A}</a:tableStyleId>
              </a:tblPr>
              <a:tblGrid>
                <a:gridCol w="1578129">
                  <a:extLst>
                    <a:ext uri="{9D8B030D-6E8A-4147-A177-3AD203B41FA5}">
                      <a16:colId xmlns:a16="http://schemas.microsoft.com/office/drawing/2014/main" val="1006997365"/>
                    </a:ext>
                  </a:extLst>
                </a:gridCol>
                <a:gridCol w="4147869">
                  <a:extLst>
                    <a:ext uri="{9D8B030D-6E8A-4147-A177-3AD203B41FA5}">
                      <a16:colId xmlns:a16="http://schemas.microsoft.com/office/drawing/2014/main" val="2433069307"/>
                    </a:ext>
                  </a:extLst>
                </a:gridCol>
              </a:tblGrid>
              <a:tr h="353549">
                <a:tc>
                  <a:txBody>
                    <a:bodyPr/>
                    <a:lstStyle/>
                    <a:p>
                      <a:r>
                        <a:rPr lang="tr-TR" sz="2000" dirty="0">
                          <a:effectLst/>
                          <a:latin typeface="+mn-lt"/>
                        </a:rPr>
                        <a:t>Yıl</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tr-TR" sz="2000" dirty="0">
                          <a:effectLst/>
                          <a:latin typeface="+mn-lt"/>
                        </a:rPr>
                        <a:t>Akredite Etkinlik Kredi Toplam Puan</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7114994"/>
                  </a:ext>
                </a:extLst>
              </a:tr>
              <a:tr h="353549">
                <a:tc>
                  <a:txBody>
                    <a:bodyPr/>
                    <a:lstStyle/>
                    <a:p>
                      <a:r>
                        <a:rPr lang="tr-TR" sz="2000">
                          <a:effectLst/>
                          <a:latin typeface="+mn-lt"/>
                        </a:rPr>
                        <a:t>2021</a:t>
                      </a:r>
                      <a:endParaRPr lang="tr-TR"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r>
                        <a:rPr lang="tr-TR" sz="2000" dirty="0">
                          <a:effectLst/>
                          <a:latin typeface="+mn-lt"/>
                        </a:rPr>
                        <a:t>80,5</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8934881"/>
                  </a:ext>
                </a:extLst>
              </a:tr>
              <a:tr h="353549">
                <a:tc>
                  <a:txBody>
                    <a:bodyPr/>
                    <a:lstStyle/>
                    <a:p>
                      <a:r>
                        <a:rPr lang="tr-TR" sz="2000">
                          <a:effectLst/>
                          <a:latin typeface="+mn-lt"/>
                        </a:rPr>
                        <a:t>2022</a:t>
                      </a:r>
                      <a:endParaRPr lang="tr-TR"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r>
                        <a:rPr lang="tr-TR" sz="2000" dirty="0">
                          <a:effectLst/>
                          <a:latin typeface="+mn-lt"/>
                        </a:rPr>
                        <a:t>54,5</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5478214"/>
                  </a:ext>
                </a:extLst>
              </a:tr>
              <a:tr h="353549">
                <a:tc>
                  <a:txBody>
                    <a:bodyPr/>
                    <a:lstStyle/>
                    <a:p>
                      <a:r>
                        <a:rPr lang="tr-TR" sz="2000">
                          <a:effectLst/>
                          <a:latin typeface="+mn-lt"/>
                        </a:rPr>
                        <a:t>2023</a:t>
                      </a:r>
                      <a:endParaRPr lang="tr-TR"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r>
                        <a:rPr lang="tr-TR" sz="2000" dirty="0">
                          <a:effectLst/>
                          <a:latin typeface="+mn-lt"/>
                        </a:rPr>
                        <a:t>38,0</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0684799"/>
                  </a:ext>
                </a:extLst>
              </a:tr>
              <a:tr h="353549">
                <a:tc>
                  <a:txBody>
                    <a:bodyPr/>
                    <a:lstStyle/>
                    <a:p>
                      <a:r>
                        <a:rPr lang="tr-TR" sz="2000">
                          <a:effectLst/>
                          <a:latin typeface="+mn-lt"/>
                        </a:rPr>
                        <a:t>2024</a:t>
                      </a:r>
                      <a:endParaRPr lang="tr-TR"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r>
                        <a:rPr lang="tr-TR" sz="2000" dirty="0">
                          <a:effectLst/>
                          <a:latin typeface="+mn-lt"/>
                        </a:rPr>
                        <a:t>49,0</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3540256"/>
                  </a:ext>
                </a:extLst>
              </a:tr>
              <a:tr h="353549">
                <a:tc>
                  <a:txBody>
                    <a:bodyPr/>
                    <a:lstStyle/>
                    <a:p>
                      <a:r>
                        <a:rPr lang="tr-TR" sz="2000" dirty="0">
                          <a:effectLst/>
                          <a:latin typeface="+mn-lt"/>
                        </a:rPr>
                        <a:t>2025</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r>
                        <a:rPr lang="tr-TR" sz="2000" dirty="0">
                          <a:effectLst/>
                          <a:latin typeface="+mn-lt"/>
                        </a:rPr>
                        <a:t>24,5</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9392811"/>
                  </a:ext>
                </a:extLst>
              </a:tr>
              <a:tr h="353549">
                <a:tc>
                  <a:txBody>
                    <a:bodyPr/>
                    <a:lstStyle/>
                    <a:p>
                      <a:r>
                        <a:rPr lang="tr-TR" sz="2000" dirty="0">
                          <a:effectLst/>
                          <a:latin typeface="+mn-lt"/>
                          <a:ea typeface="Calibri" panose="020F0502020204030204" pitchFamily="34" charset="0"/>
                          <a:cs typeface="Times New Roman" panose="02020603050405020304" pitchFamily="18" charset="0"/>
                        </a:rPr>
                        <a:t>Toplam</a:t>
                      </a:r>
                    </a:p>
                  </a:txBody>
                  <a:tcPr marL="68580" marR="68580" marT="0" marB="0"/>
                </a:tc>
                <a:tc>
                  <a:txBody>
                    <a:bodyPr/>
                    <a:lstStyle/>
                    <a:p>
                      <a:pPr algn="r"/>
                      <a:r>
                        <a:rPr lang="tr-TR" sz="2000" dirty="0">
                          <a:effectLst/>
                          <a:latin typeface="+mn-lt"/>
                          <a:ea typeface="Calibri" panose="020F0502020204030204" pitchFamily="34" charset="0"/>
                          <a:cs typeface="Times New Roman" panose="02020603050405020304" pitchFamily="18" charset="0"/>
                        </a:rPr>
                        <a:t>246,5*</a:t>
                      </a:r>
                    </a:p>
                  </a:txBody>
                  <a:tcPr marL="68580" marR="68580" marT="0" marB="0"/>
                </a:tc>
                <a:extLst>
                  <a:ext uri="{0D108BD9-81ED-4DB2-BD59-A6C34878D82A}">
                    <a16:rowId xmlns:a16="http://schemas.microsoft.com/office/drawing/2014/main" val="1217279961"/>
                  </a:ext>
                </a:extLst>
              </a:tr>
            </a:tbl>
          </a:graphicData>
        </a:graphic>
      </p:graphicFrame>
      <p:sp>
        <p:nvSpPr>
          <p:cNvPr id="5" name="Metin kutusu 4">
            <a:extLst>
              <a:ext uri="{FF2B5EF4-FFF2-40B4-BE49-F238E27FC236}">
                <a16:creationId xmlns:a16="http://schemas.microsoft.com/office/drawing/2014/main" id="{9FA1E06E-C647-1F54-2F59-90B942C4BDCF}"/>
              </a:ext>
            </a:extLst>
          </p:cNvPr>
          <p:cNvSpPr txBox="1"/>
          <p:nvPr/>
        </p:nvSpPr>
        <p:spPr>
          <a:xfrm>
            <a:off x="1643974" y="3813243"/>
            <a:ext cx="8387745" cy="523220"/>
          </a:xfrm>
          <a:prstGeom prst="rect">
            <a:avLst/>
          </a:prstGeom>
          <a:noFill/>
        </p:spPr>
        <p:txBody>
          <a:bodyPr wrap="none" rtlCol="0">
            <a:spAutoFit/>
          </a:bodyPr>
          <a:lstStyle/>
          <a:p>
            <a:r>
              <a:rPr lang="tr-TR" sz="2800" dirty="0"/>
              <a:t>* Katılımcı bir günde en fazla </a:t>
            </a:r>
            <a:r>
              <a:rPr lang="tr-TR" sz="2800" dirty="0">
                <a:solidFill>
                  <a:srgbClr val="FF0000"/>
                </a:solidFill>
              </a:rPr>
              <a:t>6 </a:t>
            </a:r>
            <a:r>
              <a:rPr lang="tr-TR" sz="2800" dirty="0"/>
              <a:t>STE / SMG Kredisi alabilir.</a:t>
            </a:r>
          </a:p>
        </p:txBody>
      </p:sp>
    </p:spTree>
    <p:extLst>
      <p:ext uri="{BB962C8B-B14F-4D97-AF65-F5344CB8AC3E}">
        <p14:creationId xmlns:p14="http://schemas.microsoft.com/office/powerpoint/2010/main" val="1056628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C0409B-8727-E8C5-C5A3-521368BFE8B3}"/>
              </a:ext>
            </a:extLst>
          </p:cNvPr>
          <p:cNvSpPr>
            <a:spLocks noGrp="1"/>
          </p:cNvSpPr>
          <p:nvPr>
            <p:ph idx="1"/>
          </p:nvPr>
        </p:nvSpPr>
        <p:spPr>
          <a:xfrm>
            <a:off x="916022" y="338930"/>
            <a:ext cx="10515600" cy="6061869"/>
          </a:xfrm>
        </p:spPr>
        <p:txBody>
          <a:bodyPr>
            <a:normAutofit/>
          </a:bodyPr>
          <a:lstStyle/>
          <a:p>
            <a:pPr marL="0" indent="0" algn="ctr">
              <a:buNone/>
            </a:pPr>
            <a:r>
              <a:rPr lang="tr-TR" sz="2400" b="1" dirty="0">
                <a:solidFill>
                  <a:srgbClr val="FF0000"/>
                </a:solidFill>
                <a:effectLst/>
                <a:ea typeface="Times New Roman" panose="02020603050405020304" pitchFamily="18" charset="0"/>
              </a:rPr>
              <a:t>…</a:t>
            </a:r>
            <a:r>
              <a:rPr lang="tr-TR" sz="2400" b="1" dirty="0">
                <a:effectLst/>
                <a:ea typeface="Times New Roman" panose="02020603050405020304" pitchFamily="18" charset="0"/>
              </a:rPr>
              <a:t> Tıpta Uzmanlık Yeterlik Kurulu</a:t>
            </a:r>
            <a:endParaRPr lang="tr-TR" sz="2400" dirty="0">
              <a:effectLst/>
              <a:ea typeface="Times New Roman" panose="02020603050405020304" pitchFamily="18" charset="0"/>
            </a:endParaRPr>
          </a:p>
          <a:p>
            <a:pPr marL="0" indent="0" algn="ctr">
              <a:buNone/>
            </a:pPr>
            <a:r>
              <a:rPr lang="tr-TR" sz="2400" b="1" dirty="0">
                <a:effectLst/>
                <a:ea typeface="Times New Roman" panose="02020603050405020304" pitchFamily="18" charset="0"/>
              </a:rPr>
              <a:t>Yeterlik Kurulu Belgesi Yeniden Belgelendirme (</a:t>
            </a:r>
            <a:r>
              <a:rPr lang="tr-TR" sz="2400" b="1" dirty="0" err="1">
                <a:effectLst/>
                <a:ea typeface="Times New Roman" panose="02020603050405020304" pitchFamily="18" charset="0"/>
              </a:rPr>
              <a:t>Resertifikasyon</a:t>
            </a:r>
            <a:r>
              <a:rPr lang="tr-TR" sz="2400" b="1" dirty="0">
                <a:effectLst/>
                <a:ea typeface="Times New Roman" panose="02020603050405020304" pitchFamily="18" charset="0"/>
              </a:rPr>
              <a:t>) </a:t>
            </a:r>
            <a:r>
              <a:rPr lang="tr-TR" sz="2400" b="1" dirty="0">
                <a:solidFill>
                  <a:srgbClr val="FF0000"/>
                </a:solidFill>
                <a:effectLst/>
                <a:ea typeface="Times New Roman" panose="02020603050405020304" pitchFamily="18" charset="0"/>
              </a:rPr>
              <a:t>Yönergesi</a:t>
            </a:r>
            <a:endParaRPr lang="tr-TR" sz="2400" dirty="0">
              <a:solidFill>
                <a:srgbClr val="FF0000"/>
              </a:solidFill>
              <a:effectLst/>
              <a:ea typeface="Times New Roman" panose="02020603050405020304" pitchFamily="18" charset="0"/>
            </a:endParaRPr>
          </a:p>
          <a:p>
            <a:pPr marL="0" indent="0">
              <a:buNone/>
            </a:pPr>
            <a:r>
              <a:rPr lang="tr-TR" sz="2400" dirty="0">
                <a:effectLst/>
                <a:ea typeface="Times New Roman" panose="02020603050405020304" pitchFamily="18" charset="0"/>
              </a:rPr>
              <a:t> </a:t>
            </a:r>
          </a:p>
          <a:p>
            <a:pPr marL="0" indent="0">
              <a:lnSpc>
                <a:spcPct val="150000"/>
              </a:lnSpc>
              <a:buNone/>
            </a:pPr>
            <a:r>
              <a:rPr lang="tr-TR" sz="2400" dirty="0" err="1">
                <a:effectLst/>
                <a:ea typeface="Times New Roman" panose="02020603050405020304" pitchFamily="18" charset="0"/>
              </a:rPr>
              <a:t>Resertifikasyon</a:t>
            </a:r>
            <a:r>
              <a:rPr lang="tr-TR" sz="2400" dirty="0">
                <a:effectLst/>
                <a:ea typeface="Times New Roman" panose="02020603050405020304" pitchFamily="18" charset="0"/>
              </a:rPr>
              <a:t> (Yeniden Belgelendirme) </a:t>
            </a:r>
            <a:r>
              <a:rPr lang="tr-TR" sz="2400" dirty="0" err="1">
                <a:effectLst/>
                <a:ea typeface="Times New Roman" panose="02020603050405020304" pitchFamily="18" charset="0"/>
              </a:rPr>
              <a:t>Başvuru</a:t>
            </a:r>
            <a:r>
              <a:rPr lang="tr-TR" sz="2400" dirty="0">
                <a:effectLst/>
                <a:ea typeface="Times New Roman" panose="02020603050405020304" pitchFamily="18" charset="0"/>
              </a:rPr>
              <a:t> Kriterleri … Tıpta Uzmanlık Yeterlik Kurulu </a:t>
            </a:r>
            <a:r>
              <a:rPr lang="tr-TR" sz="2400" dirty="0" err="1">
                <a:effectLst/>
                <a:ea typeface="Times New Roman" panose="02020603050405020304" pitchFamily="18" charset="0"/>
              </a:rPr>
              <a:t>Yönergesi</a:t>
            </a:r>
            <a:r>
              <a:rPr lang="tr-TR" sz="2400" dirty="0">
                <a:effectLst/>
                <a:ea typeface="Times New Roman" panose="02020603050405020304" pitchFamily="18" charset="0"/>
              </a:rPr>
              <a:t>, </a:t>
            </a:r>
            <a:r>
              <a:rPr lang="tr-TR" sz="2400" dirty="0" err="1">
                <a:effectLst/>
                <a:ea typeface="Times New Roman" panose="02020603050405020304" pitchFamily="18" charset="0"/>
              </a:rPr>
              <a:t>Türk</a:t>
            </a:r>
            <a:r>
              <a:rPr lang="tr-TR" sz="2400" dirty="0">
                <a:effectLst/>
                <a:ea typeface="Times New Roman" panose="02020603050405020304" pitchFamily="18" charset="0"/>
              </a:rPr>
              <a:t> Tabipleri </a:t>
            </a:r>
            <a:r>
              <a:rPr lang="tr-TR" sz="2400" dirty="0" err="1">
                <a:effectLst/>
                <a:ea typeface="Times New Roman" panose="02020603050405020304" pitchFamily="18" charset="0"/>
              </a:rPr>
              <a:t>Birliği</a:t>
            </a:r>
            <a:r>
              <a:rPr lang="tr-TR" sz="2400" dirty="0">
                <a:effectLst/>
                <a:ea typeface="Times New Roman" panose="02020603050405020304" pitchFamily="18" charset="0"/>
              </a:rPr>
              <a:t> </a:t>
            </a:r>
            <a:r>
              <a:rPr lang="tr-TR" sz="2400" dirty="0" err="1">
                <a:effectLst/>
                <a:ea typeface="Times New Roman" panose="02020603050405020304" pitchFamily="18" charset="0"/>
              </a:rPr>
              <a:t>Sürekli</a:t>
            </a:r>
            <a:r>
              <a:rPr lang="tr-TR" sz="2400" dirty="0">
                <a:effectLst/>
                <a:ea typeface="Times New Roman" panose="02020603050405020304" pitchFamily="18" charset="0"/>
              </a:rPr>
              <a:t> Tıp </a:t>
            </a:r>
            <a:r>
              <a:rPr lang="tr-TR" sz="2400" dirty="0" err="1">
                <a:effectLst/>
                <a:ea typeface="Times New Roman" panose="02020603050405020304" pitchFamily="18" charset="0"/>
              </a:rPr>
              <a:t>Eğitimi</a:t>
            </a:r>
            <a:r>
              <a:rPr lang="tr-TR" sz="2400" dirty="0">
                <a:effectLst/>
                <a:ea typeface="Times New Roman" panose="02020603050405020304" pitchFamily="18" charset="0"/>
              </a:rPr>
              <a:t> - </a:t>
            </a:r>
            <a:r>
              <a:rPr lang="tr-TR" sz="2400" dirty="0" err="1">
                <a:effectLst/>
                <a:ea typeface="Times New Roman" panose="02020603050405020304" pitchFamily="18" charset="0"/>
              </a:rPr>
              <a:t>Sürekli</a:t>
            </a:r>
            <a:r>
              <a:rPr lang="tr-TR" sz="2400" dirty="0">
                <a:effectLst/>
                <a:ea typeface="Times New Roman" panose="02020603050405020304" pitchFamily="18" charset="0"/>
              </a:rPr>
              <a:t> Mesleki </a:t>
            </a:r>
            <a:r>
              <a:rPr lang="tr-TR" sz="2400" dirty="0" err="1">
                <a:effectLst/>
                <a:ea typeface="Times New Roman" panose="02020603050405020304" pitchFamily="18" charset="0"/>
              </a:rPr>
              <a:t>Gelişim</a:t>
            </a:r>
            <a:r>
              <a:rPr lang="tr-TR" sz="2400" dirty="0">
                <a:effectLst/>
                <a:ea typeface="Times New Roman" panose="02020603050405020304" pitchFamily="18" charset="0"/>
              </a:rPr>
              <a:t> (TTB STE/SMG) Akreditasyon Kredilendirme </a:t>
            </a:r>
            <a:r>
              <a:rPr lang="tr-TR" sz="2400" dirty="0" err="1">
                <a:effectLst/>
                <a:ea typeface="Times New Roman" panose="02020603050405020304" pitchFamily="18" charset="0"/>
              </a:rPr>
              <a:t>Yönergesi’ne</a:t>
            </a:r>
            <a:r>
              <a:rPr lang="tr-TR" sz="2400" dirty="0">
                <a:effectLst/>
                <a:ea typeface="Times New Roman" panose="02020603050405020304" pitchFamily="18" charset="0"/>
              </a:rPr>
              <a:t> dayanılarak </a:t>
            </a:r>
            <a:r>
              <a:rPr lang="tr-TR" sz="2400" dirty="0" err="1">
                <a:effectLst/>
                <a:ea typeface="Times New Roman" panose="02020603050405020304" pitchFamily="18" charset="0"/>
              </a:rPr>
              <a:t>hazırlanmıs</a:t>
            </a:r>
            <a:r>
              <a:rPr lang="tr-TR" sz="2400" dirty="0">
                <a:effectLst/>
                <a:ea typeface="Times New Roman" panose="02020603050405020304" pitchFamily="18" charset="0"/>
              </a:rPr>
              <a:t>̧ ve … Tıpta Uzmanlık Yeterlik Kurulu Genel Kurulunda kabul </a:t>
            </a:r>
            <a:r>
              <a:rPr lang="tr-TR" sz="2400" dirty="0" err="1">
                <a:effectLst/>
                <a:ea typeface="Times New Roman" panose="02020603050405020304" pitchFamily="18" charset="0"/>
              </a:rPr>
              <a:t>edilmiştir</a:t>
            </a:r>
            <a:r>
              <a:rPr lang="tr-TR" sz="2400" dirty="0">
                <a:effectLst/>
                <a:ea typeface="Times New Roman" panose="02020603050405020304" pitchFamily="18" charset="0"/>
              </a:rPr>
              <a:t>. (Kabul Tarihi: GG.AA.YYYY)</a:t>
            </a:r>
          </a:p>
        </p:txBody>
      </p:sp>
    </p:spTree>
    <p:extLst>
      <p:ext uri="{BB962C8B-B14F-4D97-AF65-F5344CB8AC3E}">
        <p14:creationId xmlns:p14="http://schemas.microsoft.com/office/powerpoint/2010/main" val="2546899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F1DF286-ABBA-EA86-9EEC-79F03B4DFBA9}"/>
              </a:ext>
            </a:extLst>
          </p:cNvPr>
          <p:cNvSpPr>
            <a:spLocks noGrp="1"/>
          </p:cNvSpPr>
          <p:nvPr>
            <p:ph idx="1"/>
          </p:nvPr>
        </p:nvSpPr>
        <p:spPr>
          <a:xfrm>
            <a:off x="838200" y="3225113"/>
            <a:ext cx="10515600" cy="2951849"/>
          </a:xfrm>
        </p:spPr>
        <p:txBody>
          <a:bodyPr>
            <a:normAutofit/>
          </a:bodyPr>
          <a:lstStyle/>
          <a:p>
            <a:pPr marL="0" indent="0">
              <a:buNone/>
            </a:pPr>
            <a:endParaRPr lang="tr-TR" sz="3600" dirty="0">
              <a:solidFill>
                <a:srgbClr val="FF0000"/>
              </a:solidFill>
            </a:endParaRPr>
          </a:p>
          <a:p>
            <a:pPr marL="0" indent="0">
              <a:buNone/>
            </a:pPr>
            <a:r>
              <a:rPr lang="tr-TR" sz="3600" dirty="0">
                <a:solidFill>
                  <a:srgbClr val="FF0000"/>
                </a:solidFill>
              </a:rPr>
              <a:t>Bilimsel ve dostça kalın.</a:t>
            </a:r>
          </a:p>
          <a:p>
            <a:pPr marL="0" indent="0">
              <a:buNone/>
            </a:pPr>
            <a:endParaRPr lang="tr-TR" sz="3600" dirty="0">
              <a:solidFill>
                <a:srgbClr val="FF0000"/>
              </a:solidFill>
            </a:endParaRPr>
          </a:p>
          <a:p>
            <a:pPr marL="0" indent="0">
              <a:buNone/>
            </a:pPr>
            <a:r>
              <a:rPr lang="tr-TR" sz="3600" dirty="0">
                <a:solidFill>
                  <a:srgbClr val="FF0000"/>
                </a:solidFill>
              </a:rPr>
              <a:t>							Teşekkürler.</a:t>
            </a:r>
          </a:p>
        </p:txBody>
      </p:sp>
      <p:sp>
        <p:nvSpPr>
          <p:cNvPr id="4" name="Metin kutusu 3">
            <a:extLst>
              <a:ext uri="{FF2B5EF4-FFF2-40B4-BE49-F238E27FC236}">
                <a16:creationId xmlns:a16="http://schemas.microsoft.com/office/drawing/2014/main" id="{5091A832-F8B3-2B4E-47A8-653F870863A4}"/>
              </a:ext>
            </a:extLst>
          </p:cNvPr>
          <p:cNvSpPr txBox="1"/>
          <p:nvPr/>
        </p:nvSpPr>
        <p:spPr>
          <a:xfrm>
            <a:off x="838200" y="1286121"/>
            <a:ext cx="3892378" cy="830997"/>
          </a:xfrm>
          <a:prstGeom prst="rect">
            <a:avLst/>
          </a:prstGeom>
          <a:noFill/>
        </p:spPr>
        <p:txBody>
          <a:bodyPr wrap="square" rtlCol="0">
            <a:spAutoFit/>
          </a:bodyPr>
          <a:lstStyle/>
          <a:p>
            <a:r>
              <a:rPr lang="tr-TR" sz="2400" dirty="0"/>
              <a:t>Dr. </a:t>
            </a:r>
            <a:r>
              <a:rPr lang="tr-TR" sz="2400"/>
              <a:t>Orhan ODABAŞI</a:t>
            </a:r>
            <a:endParaRPr lang="tr-TR" sz="2400" dirty="0"/>
          </a:p>
          <a:p>
            <a:r>
              <a:rPr lang="tr-TR" sz="2400" dirty="0">
                <a:hlinkClick r:id="rId2"/>
              </a:rPr>
              <a:t>odabasi@hacettepe.edu.tr</a:t>
            </a:r>
            <a:endParaRPr lang="tr-TR" sz="2400" dirty="0"/>
          </a:p>
        </p:txBody>
      </p:sp>
    </p:spTree>
    <p:extLst>
      <p:ext uri="{BB962C8B-B14F-4D97-AF65-F5344CB8AC3E}">
        <p14:creationId xmlns:p14="http://schemas.microsoft.com/office/powerpoint/2010/main" val="424339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C0409B-8727-E8C5-C5A3-521368BFE8B3}"/>
              </a:ext>
            </a:extLst>
          </p:cNvPr>
          <p:cNvSpPr>
            <a:spLocks noGrp="1"/>
          </p:cNvSpPr>
          <p:nvPr>
            <p:ph idx="1"/>
          </p:nvPr>
        </p:nvSpPr>
        <p:spPr>
          <a:xfrm>
            <a:off x="916022" y="338930"/>
            <a:ext cx="10796080" cy="6061869"/>
          </a:xfrm>
        </p:spPr>
        <p:txBody>
          <a:bodyPr>
            <a:normAutofit/>
          </a:bodyPr>
          <a:lstStyle/>
          <a:p>
            <a:pPr marL="0" indent="0">
              <a:lnSpc>
                <a:spcPct val="150000"/>
              </a:lnSpc>
              <a:buNone/>
            </a:pPr>
            <a:r>
              <a:rPr lang="tr-TR" sz="2400" b="1" dirty="0">
                <a:effectLst/>
                <a:ea typeface="Times New Roman" panose="02020603050405020304" pitchFamily="18" charset="0"/>
              </a:rPr>
              <a:t>1. Yeniden Belgelendirme </a:t>
            </a:r>
            <a:endParaRPr lang="tr-TR" sz="2400" dirty="0">
              <a:effectLst/>
              <a:ea typeface="Times New Roman" panose="02020603050405020304" pitchFamily="18" charset="0"/>
            </a:endParaRPr>
          </a:p>
          <a:p>
            <a:pPr marL="0" indent="0">
              <a:lnSpc>
                <a:spcPct val="150000"/>
              </a:lnSpc>
              <a:buNone/>
            </a:pPr>
            <a:r>
              <a:rPr lang="tr-TR" sz="2400" b="1" dirty="0">
                <a:effectLst/>
                <a:ea typeface="Times New Roman" panose="02020603050405020304" pitchFamily="18" charset="0"/>
              </a:rPr>
              <a:t>1.1. Tanım: </a:t>
            </a:r>
            <a:r>
              <a:rPr lang="tr-TR" sz="2400" dirty="0">
                <a:effectLst/>
                <a:ea typeface="Times New Roman" panose="02020603050405020304" pitchFamily="18" charset="0"/>
              </a:rPr>
              <a:t>… Tıpta Uzmanlık Yeterlik Kurulu</a:t>
            </a:r>
            <a:r>
              <a:rPr lang="tr-TR" sz="2400" b="1" dirty="0">
                <a:effectLst/>
                <a:ea typeface="Times New Roman" panose="02020603050405020304" pitchFamily="18" charset="0"/>
              </a:rPr>
              <a:t> </a:t>
            </a:r>
            <a:r>
              <a:rPr lang="tr-TR" sz="2400" dirty="0">
                <a:effectLst/>
                <a:ea typeface="Times New Roman" panose="02020603050405020304" pitchFamily="18" charset="0"/>
              </a:rPr>
              <a:t>tarafından Yeterlik Kurulu Belgesi verilen … uzmanlarının Tıpta Uzmanlık Yeterlik Kurulu Belgelerinin yenilenmesidir. Yeniden belgelendirme süreci tamamıyla </a:t>
            </a:r>
            <a:r>
              <a:rPr lang="tr-TR" sz="2400" b="1" dirty="0">
                <a:solidFill>
                  <a:srgbClr val="FF0000"/>
                </a:solidFill>
                <a:effectLst/>
                <a:ea typeface="Times New Roman" panose="02020603050405020304" pitchFamily="18" charset="0"/>
              </a:rPr>
              <a:t>gönüllülük</a:t>
            </a:r>
            <a:r>
              <a:rPr lang="tr-TR" sz="2400" dirty="0">
                <a:effectLst/>
                <a:ea typeface="Times New Roman" panose="02020603050405020304" pitchFamily="18" charset="0"/>
              </a:rPr>
              <a:t> çerçevesinde yürütülür.</a:t>
            </a:r>
          </a:p>
          <a:p>
            <a:pPr marL="0" indent="0">
              <a:lnSpc>
                <a:spcPct val="150000"/>
              </a:lnSpc>
              <a:buNone/>
            </a:pPr>
            <a:r>
              <a:rPr lang="tr-TR" sz="2400" b="1" dirty="0">
                <a:effectLst/>
                <a:ea typeface="Times New Roman" panose="02020603050405020304" pitchFamily="18" charset="0"/>
              </a:rPr>
              <a:t>1.2. Amaç:</a:t>
            </a:r>
            <a:r>
              <a:rPr lang="tr-TR" sz="2400" dirty="0">
                <a:effectLst/>
                <a:ea typeface="Times New Roman" panose="02020603050405020304" pitchFamily="18" charset="0"/>
              </a:rPr>
              <a:t> Yaşam boyu öğrenmeyi ve </a:t>
            </a:r>
            <a:r>
              <a:rPr lang="tr-TR" sz="2400" b="1" dirty="0">
                <a:solidFill>
                  <a:srgbClr val="FF0000"/>
                </a:solidFill>
                <a:effectLst/>
                <a:ea typeface="Times New Roman" panose="02020603050405020304" pitchFamily="18" charset="0"/>
              </a:rPr>
              <a:t>sürekli  mesleki gelişimi </a:t>
            </a:r>
            <a:r>
              <a:rPr lang="tr-TR" sz="2400" dirty="0">
                <a:effectLst/>
                <a:ea typeface="Times New Roman" panose="02020603050405020304" pitchFamily="18" charset="0"/>
              </a:rPr>
              <a:t>özendirerek bilgi ve beceri düzeyini arttırıp  </a:t>
            </a:r>
            <a:r>
              <a:rPr lang="tr-TR" sz="2400" dirty="0">
                <a:solidFill>
                  <a:srgbClr val="FF0000"/>
                </a:solidFill>
                <a:effectLst/>
                <a:ea typeface="Times New Roman" panose="02020603050405020304" pitchFamily="18" charset="0"/>
              </a:rPr>
              <a:t>koruyucu ve tedavi edici hekimlik hizmet niteliğini </a:t>
            </a:r>
            <a:r>
              <a:rPr lang="tr-TR" sz="2400" dirty="0">
                <a:effectLst/>
                <a:ea typeface="Times New Roman" panose="02020603050405020304" pitchFamily="18" charset="0"/>
              </a:rPr>
              <a:t>yükseltmektir.</a:t>
            </a:r>
          </a:p>
          <a:p>
            <a:pPr marL="0" indent="0">
              <a:lnSpc>
                <a:spcPct val="150000"/>
              </a:lnSpc>
              <a:buNone/>
            </a:pPr>
            <a:r>
              <a:rPr lang="tr-TR" sz="2400" b="1" dirty="0">
                <a:effectLst/>
                <a:ea typeface="Times New Roman" panose="02020603050405020304" pitchFamily="18" charset="0"/>
              </a:rPr>
              <a:t>1.3. Başvuru koşulları: </a:t>
            </a:r>
            <a:r>
              <a:rPr lang="tr-TR" sz="2400" dirty="0">
                <a:effectLst/>
                <a:ea typeface="Times New Roman" panose="02020603050405020304" pitchFamily="18" charset="0"/>
              </a:rPr>
              <a:t>En az beş (5) yıl önce … Tıpta Uzmanlık Yeterlik Kurulu tarafından verilmiş olan </a:t>
            </a:r>
            <a:r>
              <a:rPr lang="tr-TR" sz="2400" b="1" dirty="0">
                <a:solidFill>
                  <a:srgbClr val="FF0000"/>
                </a:solidFill>
                <a:effectLst/>
                <a:ea typeface="Times New Roman" panose="02020603050405020304" pitchFamily="18" charset="0"/>
              </a:rPr>
              <a:t>Yeterlik Kurulu Belgesini </a:t>
            </a:r>
            <a:r>
              <a:rPr lang="tr-TR" sz="2400" dirty="0">
                <a:effectLst/>
                <a:ea typeface="Times New Roman" panose="02020603050405020304" pitchFamily="18" charset="0"/>
              </a:rPr>
              <a:t>almış olmak.</a:t>
            </a:r>
          </a:p>
        </p:txBody>
      </p:sp>
    </p:spTree>
    <p:extLst>
      <p:ext uri="{BB962C8B-B14F-4D97-AF65-F5344CB8AC3E}">
        <p14:creationId xmlns:p14="http://schemas.microsoft.com/office/powerpoint/2010/main" val="267415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C0409B-8727-E8C5-C5A3-521368BFE8B3}"/>
              </a:ext>
            </a:extLst>
          </p:cNvPr>
          <p:cNvSpPr>
            <a:spLocks noGrp="1"/>
          </p:cNvSpPr>
          <p:nvPr>
            <p:ph idx="1"/>
          </p:nvPr>
        </p:nvSpPr>
        <p:spPr>
          <a:xfrm>
            <a:off x="916022" y="338930"/>
            <a:ext cx="10515600" cy="6071597"/>
          </a:xfrm>
        </p:spPr>
        <p:txBody>
          <a:bodyPr>
            <a:normAutofit/>
          </a:bodyPr>
          <a:lstStyle/>
          <a:p>
            <a:pPr marL="0" indent="0">
              <a:lnSpc>
                <a:spcPct val="150000"/>
              </a:lnSpc>
              <a:buNone/>
            </a:pPr>
            <a:r>
              <a:rPr lang="tr-TR" sz="2400" b="1" dirty="0">
                <a:effectLst/>
                <a:ea typeface="Times New Roman" panose="02020603050405020304" pitchFamily="18" charset="0"/>
              </a:rPr>
              <a:t>2. Yeniden Belgelendirme (</a:t>
            </a:r>
            <a:r>
              <a:rPr lang="tr-TR" sz="2400" b="1" dirty="0" err="1">
                <a:effectLst/>
                <a:ea typeface="Times New Roman" panose="02020603050405020304" pitchFamily="18" charset="0"/>
              </a:rPr>
              <a:t>Resertifikasyon</a:t>
            </a:r>
            <a:r>
              <a:rPr lang="tr-TR" sz="2400" b="1" dirty="0">
                <a:effectLst/>
                <a:ea typeface="Times New Roman" panose="02020603050405020304" pitchFamily="18" charset="0"/>
              </a:rPr>
              <a:t>) Yöntemleri  </a:t>
            </a:r>
            <a:br>
              <a:rPr lang="tr-TR" sz="2400" dirty="0">
                <a:effectLst/>
                <a:ea typeface="Times New Roman" panose="02020603050405020304" pitchFamily="18" charset="0"/>
              </a:rPr>
            </a:br>
            <a:r>
              <a:rPr lang="tr-TR" sz="2400" b="1" dirty="0">
                <a:effectLst/>
                <a:ea typeface="Times New Roman" panose="02020603050405020304" pitchFamily="18" charset="0"/>
              </a:rPr>
              <a:t>2.1-</a:t>
            </a:r>
            <a:r>
              <a:rPr lang="tr-TR" sz="2400" dirty="0">
                <a:effectLst/>
                <a:ea typeface="Times New Roman" panose="02020603050405020304" pitchFamily="18" charset="0"/>
              </a:rPr>
              <a:t> Aşağıda belirtilen koşullardan herhangi birini taşıyan adaylar yeniden belge (</a:t>
            </a:r>
            <a:r>
              <a:rPr lang="tr-TR" sz="2400" dirty="0" err="1">
                <a:effectLst/>
                <a:ea typeface="Times New Roman" panose="02020603050405020304" pitchFamily="18" charset="0"/>
              </a:rPr>
              <a:t>resertifiye</a:t>
            </a:r>
            <a:r>
              <a:rPr lang="tr-TR" sz="2400" dirty="0">
                <a:effectLst/>
                <a:ea typeface="Times New Roman" panose="02020603050405020304" pitchFamily="18" charset="0"/>
              </a:rPr>
              <a:t>) alabilir. </a:t>
            </a:r>
            <a:br>
              <a:rPr lang="tr-TR" sz="2400" dirty="0">
                <a:effectLst/>
                <a:ea typeface="Times New Roman" panose="02020603050405020304" pitchFamily="18" charset="0"/>
              </a:rPr>
            </a:br>
            <a:r>
              <a:rPr lang="tr-TR" sz="2400" b="1" dirty="0">
                <a:effectLst/>
                <a:ea typeface="Times New Roman" panose="02020603050405020304" pitchFamily="18" charset="0"/>
              </a:rPr>
              <a:t>2.1.1-</a:t>
            </a:r>
            <a:r>
              <a:rPr lang="tr-TR" sz="2400" dirty="0">
                <a:effectLst/>
                <a:ea typeface="Times New Roman" panose="02020603050405020304" pitchFamily="18" charset="0"/>
              </a:rPr>
              <a:t>  … Tıpta Uzmanlık </a:t>
            </a:r>
            <a:r>
              <a:rPr lang="tr-TR" sz="2400" b="1" dirty="0">
                <a:solidFill>
                  <a:srgbClr val="FF0000"/>
                </a:solidFill>
                <a:effectLst/>
                <a:ea typeface="Times New Roman" panose="02020603050405020304" pitchFamily="18" charset="0"/>
              </a:rPr>
              <a:t>Yeterlik Kurulu Sınavı</a:t>
            </a:r>
            <a:r>
              <a:rPr lang="tr-TR" sz="2400" dirty="0">
                <a:effectLst/>
                <a:ea typeface="Times New Roman" panose="02020603050405020304" pitchFamily="18" charset="0"/>
              </a:rPr>
              <a:t>nın birinci (kuramsal) ve ikinci (uygulamalı) aşamalarına girmek ve </a:t>
            </a:r>
            <a:r>
              <a:rPr lang="tr-TR" sz="2400" b="1" dirty="0">
                <a:solidFill>
                  <a:srgbClr val="FF0000"/>
                </a:solidFill>
                <a:effectLst/>
                <a:ea typeface="Times New Roman" panose="02020603050405020304" pitchFamily="18" charset="0"/>
              </a:rPr>
              <a:t>başarı olmak</a:t>
            </a:r>
            <a:r>
              <a:rPr lang="tr-TR" sz="2400" dirty="0">
                <a:effectLst/>
                <a:ea typeface="Times New Roman" panose="02020603050405020304" pitchFamily="18" charset="0"/>
              </a:rPr>
              <a:t>, </a:t>
            </a:r>
          </a:p>
        </p:txBody>
      </p:sp>
    </p:spTree>
    <p:extLst>
      <p:ext uri="{BB962C8B-B14F-4D97-AF65-F5344CB8AC3E}">
        <p14:creationId xmlns:p14="http://schemas.microsoft.com/office/powerpoint/2010/main" val="1020392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C0409B-8727-E8C5-C5A3-521368BFE8B3}"/>
              </a:ext>
            </a:extLst>
          </p:cNvPr>
          <p:cNvSpPr>
            <a:spLocks noGrp="1"/>
          </p:cNvSpPr>
          <p:nvPr>
            <p:ph idx="1"/>
          </p:nvPr>
        </p:nvSpPr>
        <p:spPr>
          <a:xfrm>
            <a:off x="916022" y="338930"/>
            <a:ext cx="10515600" cy="6071597"/>
          </a:xfrm>
        </p:spPr>
        <p:txBody>
          <a:bodyPr>
            <a:normAutofit lnSpcReduction="10000"/>
          </a:bodyPr>
          <a:lstStyle/>
          <a:p>
            <a:pPr marL="0" indent="0">
              <a:lnSpc>
                <a:spcPct val="150000"/>
              </a:lnSpc>
              <a:buNone/>
            </a:pPr>
            <a:r>
              <a:rPr lang="tr-TR" sz="2400" b="1" dirty="0">
                <a:effectLst/>
                <a:ea typeface="Times New Roman" panose="02020603050405020304" pitchFamily="18" charset="0"/>
              </a:rPr>
              <a:t>2. Yeniden Belgelendirme (</a:t>
            </a:r>
            <a:r>
              <a:rPr lang="tr-TR" sz="2400" b="1" dirty="0" err="1">
                <a:effectLst/>
                <a:ea typeface="Times New Roman" panose="02020603050405020304" pitchFamily="18" charset="0"/>
              </a:rPr>
              <a:t>Resertifikasyon</a:t>
            </a:r>
            <a:r>
              <a:rPr lang="tr-TR" sz="2400" b="1" dirty="0">
                <a:effectLst/>
                <a:ea typeface="Times New Roman" panose="02020603050405020304" pitchFamily="18" charset="0"/>
              </a:rPr>
              <a:t>) Yöntemleri  </a:t>
            </a:r>
            <a:br>
              <a:rPr lang="tr-TR" sz="2400" dirty="0">
                <a:effectLst/>
                <a:ea typeface="Times New Roman" panose="02020603050405020304" pitchFamily="18" charset="0"/>
              </a:rPr>
            </a:br>
            <a:r>
              <a:rPr lang="tr-TR" sz="2400" b="1" dirty="0">
                <a:effectLst/>
                <a:ea typeface="Times New Roman" panose="02020603050405020304" pitchFamily="18" charset="0"/>
              </a:rPr>
              <a:t>2.1-</a:t>
            </a:r>
            <a:r>
              <a:rPr lang="tr-TR" sz="2400" dirty="0">
                <a:effectLst/>
                <a:ea typeface="Times New Roman" panose="02020603050405020304" pitchFamily="18" charset="0"/>
              </a:rPr>
              <a:t> Aşağıda belirtilen koşullardan herhangi birini taşıyan adaylar yeniden belge (</a:t>
            </a:r>
            <a:r>
              <a:rPr lang="tr-TR" sz="2400" dirty="0" err="1">
                <a:effectLst/>
                <a:ea typeface="Times New Roman" panose="02020603050405020304" pitchFamily="18" charset="0"/>
              </a:rPr>
              <a:t>resertifiye</a:t>
            </a:r>
            <a:r>
              <a:rPr lang="tr-TR" sz="2400" dirty="0">
                <a:effectLst/>
                <a:ea typeface="Times New Roman" panose="02020603050405020304" pitchFamily="18" charset="0"/>
              </a:rPr>
              <a:t>) alabilir. </a:t>
            </a:r>
            <a:endParaRPr lang="tr-TR" sz="2400" dirty="0">
              <a:ea typeface="Times New Roman" panose="02020603050405020304" pitchFamily="18" charset="0"/>
            </a:endParaRPr>
          </a:p>
          <a:p>
            <a:pPr marL="0" indent="0">
              <a:lnSpc>
                <a:spcPct val="150000"/>
              </a:lnSpc>
              <a:buNone/>
            </a:pPr>
            <a:br>
              <a:rPr lang="tr-TR" sz="2400" dirty="0">
                <a:effectLst/>
                <a:ea typeface="Times New Roman" panose="02020603050405020304" pitchFamily="18" charset="0"/>
              </a:rPr>
            </a:br>
            <a:r>
              <a:rPr lang="tr-TR" sz="2400" b="1" dirty="0">
                <a:effectLst/>
                <a:ea typeface="Times New Roman" panose="02020603050405020304" pitchFamily="18" charset="0"/>
              </a:rPr>
              <a:t>2.1.2</a:t>
            </a:r>
            <a:r>
              <a:rPr lang="tr-TR" sz="2400" dirty="0">
                <a:effectLst/>
                <a:ea typeface="Times New Roman" panose="02020603050405020304" pitchFamily="18" charset="0"/>
              </a:rPr>
              <a:t>- … Tıpta Uzmanlık Yeterlik Kurulu Sınavının </a:t>
            </a:r>
            <a:r>
              <a:rPr lang="tr-TR" sz="2400" b="1" dirty="0">
                <a:solidFill>
                  <a:srgbClr val="FF0000"/>
                </a:solidFill>
                <a:effectLst/>
                <a:ea typeface="Times New Roman" panose="02020603050405020304" pitchFamily="18" charset="0"/>
              </a:rPr>
              <a:t>birinci (kuramsal) aşamasına tekrar girip başarılı olmak</a:t>
            </a:r>
            <a:r>
              <a:rPr lang="tr-TR" sz="2400" dirty="0">
                <a:effectLst/>
                <a:ea typeface="Times New Roman" panose="02020603050405020304" pitchFamily="18" charset="0"/>
              </a:rPr>
              <a:t> (yeterlik kurulu belgesinin geçerlilik süresinin ilk üç (3) yılında </a:t>
            </a:r>
            <a:r>
              <a:rPr lang="tr-TR" sz="2400" dirty="0" err="1">
                <a:effectLst/>
                <a:ea typeface="Times New Roman" panose="02020603050405020304" pitchFamily="18" charset="0"/>
              </a:rPr>
              <a:t>resertifikasyon</a:t>
            </a:r>
            <a:r>
              <a:rPr lang="tr-TR" sz="2400" dirty="0">
                <a:effectLst/>
                <a:ea typeface="Times New Roman" panose="02020603050405020304" pitchFamily="18" charset="0"/>
              </a:rPr>
              <a:t> kuramsal sınavına girilemez) ve ek olarak dördüncü maddede ayrıntıları belirtilen  etkinliklerden Tıpta Uzmanlık Yeterlik Kurulu </a:t>
            </a:r>
            <a:r>
              <a:rPr lang="tr-TR" sz="2400" b="1" dirty="0">
                <a:solidFill>
                  <a:srgbClr val="FF0000"/>
                </a:solidFill>
                <a:effectLst/>
                <a:ea typeface="Times New Roman" panose="02020603050405020304" pitchFamily="18" charset="0"/>
              </a:rPr>
              <a:t>Genel Kurulu</a:t>
            </a:r>
            <a:r>
              <a:rPr lang="tr-TR" sz="2400" dirty="0">
                <a:effectLst/>
                <a:ea typeface="Times New Roman" panose="02020603050405020304" pitchFamily="18" charset="0"/>
              </a:rPr>
              <a:t> tarafından belirlenen </a:t>
            </a:r>
            <a:r>
              <a:rPr lang="tr-TR" sz="2400" b="1" dirty="0">
                <a:solidFill>
                  <a:srgbClr val="FF0000"/>
                </a:solidFill>
                <a:effectLst/>
                <a:ea typeface="Times New Roman" panose="02020603050405020304" pitchFamily="18" charset="0"/>
              </a:rPr>
              <a:t>toplam kredi puanı</a:t>
            </a:r>
            <a:r>
              <a:rPr lang="tr-TR" sz="2400" dirty="0">
                <a:effectLst/>
                <a:ea typeface="Times New Roman" panose="02020603050405020304" pitchFamily="18" charset="0"/>
              </a:rPr>
              <a:t>nın son iki yılda yüzde altmışını (%60) aşmamak koşuluyla beş (5) yıl içinde </a:t>
            </a:r>
            <a:r>
              <a:rPr lang="tr-TR" sz="2400" b="1" dirty="0">
                <a:solidFill>
                  <a:srgbClr val="FF0000"/>
                </a:solidFill>
                <a:effectLst/>
                <a:ea typeface="Times New Roman" panose="02020603050405020304" pitchFamily="18" charset="0"/>
              </a:rPr>
              <a:t>almış olmak</a:t>
            </a:r>
            <a:r>
              <a:rPr lang="tr-TR" sz="2400" dirty="0">
                <a:effectLst/>
                <a:ea typeface="Times New Roman" panose="02020603050405020304" pitchFamily="18" charset="0"/>
              </a:rPr>
              <a:t>, ya da</a:t>
            </a:r>
            <a:br>
              <a:rPr lang="tr-TR" sz="2400" dirty="0">
                <a:effectLst/>
                <a:ea typeface="Times New Roman" panose="02020603050405020304" pitchFamily="18" charset="0"/>
              </a:rPr>
            </a:br>
            <a:endParaRPr lang="tr-TR" sz="2400" dirty="0">
              <a:effectLst/>
              <a:ea typeface="Times New Roman" panose="02020603050405020304" pitchFamily="18" charset="0"/>
            </a:endParaRPr>
          </a:p>
        </p:txBody>
      </p:sp>
    </p:spTree>
    <p:extLst>
      <p:ext uri="{BB962C8B-B14F-4D97-AF65-F5344CB8AC3E}">
        <p14:creationId xmlns:p14="http://schemas.microsoft.com/office/powerpoint/2010/main" val="1212712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C0409B-8727-E8C5-C5A3-521368BFE8B3}"/>
              </a:ext>
            </a:extLst>
          </p:cNvPr>
          <p:cNvSpPr>
            <a:spLocks noGrp="1"/>
          </p:cNvSpPr>
          <p:nvPr>
            <p:ph idx="1"/>
          </p:nvPr>
        </p:nvSpPr>
        <p:spPr>
          <a:xfrm>
            <a:off x="916022" y="338930"/>
            <a:ext cx="10515600" cy="6353700"/>
          </a:xfrm>
        </p:spPr>
        <p:txBody>
          <a:bodyPr>
            <a:normAutofit fontScale="92500"/>
          </a:bodyPr>
          <a:lstStyle/>
          <a:p>
            <a:pPr marL="0" indent="0">
              <a:lnSpc>
                <a:spcPct val="150000"/>
              </a:lnSpc>
              <a:buNone/>
            </a:pPr>
            <a:r>
              <a:rPr lang="tr-TR" sz="2400" b="1" dirty="0">
                <a:effectLst/>
                <a:ea typeface="Times New Roman" panose="02020603050405020304" pitchFamily="18" charset="0"/>
              </a:rPr>
              <a:t>2. Yeniden Belgelendirme (</a:t>
            </a:r>
            <a:r>
              <a:rPr lang="tr-TR" sz="2400" b="1" dirty="0" err="1">
                <a:effectLst/>
                <a:ea typeface="Times New Roman" panose="02020603050405020304" pitchFamily="18" charset="0"/>
              </a:rPr>
              <a:t>Resertifikasyon</a:t>
            </a:r>
            <a:r>
              <a:rPr lang="tr-TR" sz="2400" b="1" dirty="0">
                <a:effectLst/>
                <a:ea typeface="Times New Roman" panose="02020603050405020304" pitchFamily="18" charset="0"/>
              </a:rPr>
              <a:t>) Yöntemleri  </a:t>
            </a:r>
            <a:br>
              <a:rPr lang="tr-TR" sz="2400" dirty="0">
                <a:effectLst/>
                <a:ea typeface="Times New Roman" panose="02020603050405020304" pitchFamily="18" charset="0"/>
              </a:rPr>
            </a:br>
            <a:r>
              <a:rPr lang="tr-TR" sz="2400" b="1" dirty="0">
                <a:effectLst/>
                <a:ea typeface="Times New Roman" panose="02020603050405020304" pitchFamily="18" charset="0"/>
              </a:rPr>
              <a:t>2.1-</a:t>
            </a:r>
            <a:r>
              <a:rPr lang="tr-TR" sz="2400" dirty="0">
                <a:effectLst/>
                <a:ea typeface="Times New Roman" panose="02020603050405020304" pitchFamily="18" charset="0"/>
              </a:rPr>
              <a:t> Aşağıda belirtilen koşullardan herhangi birini taşıyan adaylar yeniden belge (</a:t>
            </a:r>
            <a:r>
              <a:rPr lang="tr-TR" sz="2400" dirty="0" err="1">
                <a:effectLst/>
                <a:ea typeface="Times New Roman" panose="02020603050405020304" pitchFamily="18" charset="0"/>
              </a:rPr>
              <a:t>resertifiye</a:t>
            </a:r>
            <a:r>
              <a:rPr lang="tr-TR" sz="2400" dirty="0">
                <a:effectLst/>
                <a:ea typeface="Times New Roman" panose="02020603050405020304" pitchFamily="18" charset="0"/>
              </a:rPr>
              <a:t>) alabilir. </a:t>
            </a:r>
            <a:br>
              <a:rPr lang="tr-TR" sz="2400" dirty="0">
                <a:effectLst/>
                <a:ea typeface="Times New Roman" panose="02020603050405020304" pitchFamily="18" charset="0"/>
              </a:rPr>
            </a:br>
            <a:br>
              <a:rPr lang="tr-TR" sz="2400" dirty="0">
                <a:effectLst/>
                <a:ea typeface="Times New Roman" panose="02020603050405020304" pitchFamily="18" charset="0"/>
              </a:rPr>
            </a:br>
            <a:r>
              <a:rPr lang="tr-TR" sz="2400" b="1" dirty="0">
                <a:effectLst/>
                <a:ea typeface="Times New Roman" panose="02020603050405020304" pitchFamily="18" charset="0"/>
              </a:rPr>
              <a:t>2.1.3-</a:t>
            </a:r>
            <a:r>
              <a:rPr lang="tr-TR" sz="2400" dirty="0">
                <a:effectLst/>
                <a:ea typeface="Times New Roman" panose="02020603050405020304" pitchFamily="18" charset="0"/>
              </a:rPr>
              <a:t>  … Tıpta Uzmanlık Yeterlik Kurulu Sınavının birinci (kuramsal) aşamasına girmeden yeniden belgelendirme (</a:t>
            </a:r>
            <a:r>
              <a:rPr lang="tr-TR" sz="2400" dirty="0" err="1">
                <a:effectLst/>
                <a:ea typeface="Times New Roman" panose="02020603050405020304" pitchFamily="18" charset="0"/>
              </a:rPr>
              <a:t>resertifikasyon</a:t>
            </a:r>
            <a:r>
              <a:rPr lang="tr-TR" sz="2400" dirty="0">
                <a:effectLst/>
                <a:ea typeface="Times New Roman" panose="02020603050405020304" pitchFamily="18" charset="0"/>
              </a:rPr>
              <a:t>) isteyenler için Madde 2.1.2’de belirtilen Tıpta Uzmanlık Yeterlik Kurulu </a:t>
            </a:r>
            <a:r>
              <a:rPr lang="tr-TR" sz="2400" b="1" dirty="0">
                <a:solidFill>
                  <a:srgbClr val="FF0000"/>
                </a:solidFill>
                <a:effectLst/>
                <a:ea typeface="Times New Roman" panose="02020603050405020304" pitchFamily="18" charset="0"/>
              </a:rPr>
              <a:t>Genel Kurulu </a:t>
            </a:r>
            <a:r>
              <a:rPr lang="tr-TR" sz="2400" dirty="0">
                <a:effectLst/>
                <a:ea typeface="Times New Roman" panose="02020603050405020304" pitchFamily="18" charset="0"/>
              </a:rPr>
              <a:t>tarafından belirlenen toplam kredi puanın </a:t>
            </a:r>
            <a:r>
              <a:rPr lang="tr-TR" sz="2400" b="1" dirty="0">
                <a:solidFill>
                  <a:srgbClr val="FF0000"/>
                </a:solidFill>
                <a:effectLst/>
                <a:ea typeface="Times New Roman" panose="02020603050405020304" pitchFamily="18" charset="0"/>
              </a:rPr>
              <a:t>en az iki (2) katı </a:t>
            </a:r>
            <a:r>
              <a:rPr lang="tr-TR" sz="2400" dirty="0">
                <a:effectLst/>
                <a:ea typeface="Times New Roman" panose="02020603050405020304" pitchFamily="18" charset="0"/>
              </a:rPr>
              <a:t>kredi puanı son iki yılda yüzde altmışını (%60) aşmamak koşuluyla beş (5) yıl içinde almış olmak. </a:t>
            </a:r>
          </a:p>
          <a:p>
            <a:pPr marL="0" indent="0">
              <a:lnSpc>
                <a:spcPct val="150000"/>
              </a:lnSpc>
              <a:buNone/>
            </a:pPr>
            <a:r>
              <a:rPr lang="tr-TR" sz="2400" dirty="0">
                <a:effectLst/>
                <a:ea typeface="Times New Roman" panose="02020603050405020304" pitchFamily="18" charset="0"/>
              </a:rPr>
              <a:t>Beş yılını doldurduğu halde yeniden belgelendirmeye başvurmamış olanlar için başvurduğu madde 2.1.2. ya da madde 2.1.3.’e göre toplaması gereken kredi puanının beşte biri her yıl için ek olarak beş yılı geçen her yıl (ardışık olmayabilir) için kredi almış olma koşulu aranır.</a:t>
            </a:r>
          </a:p>
        </p:txBody>
      </p:sp>
    </p:spTree>
    <p:extLst>
      <p:ext uri="{BB962C8B-B14F-4D97-AF65-F5344CB8AC3E}">
        <p14:creationId xmlns:p14="http://schemas.microsoft.com/office/powerpoint/2010/main" val="3772711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C0409B-8727-E8C5-C5A3-521368BFE8B3}"/>
              </a:ext>
            </a:extLst>
          </p:cNvPr>
          <p:cNvSpPr>
            <a:spLocks noGrp="1"/>
          </p:cNvSpPr>
          <p:nvPr>
            <p:ph idx="1"/>
          </p:nvPr>
        </p:nvSpPr>
        <p:spPr>
          <a:xfrm>
            <a:off x="916022" y="338930"/>
            <a:ext cx="10515600" cy="6198057"/>
          </a:xfrm>
        </p:spPr>
        <p:txBody>
          <a:bodyPr>
            <a:normAutofit fontScale="92500" lnSpcReduction="20000"/>
          </a:bodyPr>
          <a:lstStyle/>
          <a:p>
            <a:pPr marL="0" indent="0">
              <a:lnSpc>
                <a:spcPct val="150000"/>
              </a:lnSpc>
              <a:buNone/>
            </a:pPr>
            <a:r>
              <a:rPr lang="tr-TR" sz="2400" b="1" dirty="0">
                <a:effectLst/>
                <a:ea typeface="Times New Roman" panose="02020603050405020304" pitchFamily="18" charset="0"/>
              </a:rPr>
              <a:t>3. Yeniden Belgelendirme (</a:t>
            </a:r>
            <a:r>
              <a:rPr lang="tr-TR" sz="2400" b="1" dirty="0" err="1">
                <a:effectLst/>
                <a:ea typeface="Times New Roman" panose="02020603050405020304" pitchFamily="18" charset="0"/>
              </a:rPr>
              <a:t>Resertifikasyon</a:t>
            </a:r>
            <a:r>
              <a:rPr lang="tr-TR" sz="2400" b="1" dirty="0">
                <a:effectLst/>
                <a:ea typeface="Times New Roman" panose="02020603050405020304" pitchFamily="18" charset="0"/>
              </a:rPr>
              <a:t>) Süreci</a:t>
            </a:r>
            <a:endParaRPr lang="tr-TR" sz="2400" dirty="0">
              <a:effectLst/>
              <a:ea typeface="Times New Roman" panose="02020603050405020304" pitchFamily="18" charset="0"/>
            </a:endParaRPr>
          </a:p>
          <a:p>
            <a:pPr marL="0" indent="0">
              <a:lnSpc>
                <a:spcPct val="150000"/>
              </a:lnSpc>
              <a:buNone/>
            </a:pPr>
            <a:r>
              <a:rPr lang="tr-TR" sz="2400" b="1" dirty="0">
                <a:effectLst/>
                <a:ea typeface="Times New Roman" panose="02020603050405020304" pitchFamily="18" charset="0"/>
              </a:rPr>
              <a:t>3.1-</a:t>
            </a:r>
            <a:r>
              <a:rPr lang="tr-TR" sz="2400" dirty="0">
                <a:effectLst/>
                <a:ea typeface="Times New Roman" panose="02020603050405020304" pitchFamily="18" charset="0"/>
              </a:rPr>
              <a:t> </a:t>
            </a:r>
            <a:r>
              <a:rPr lang="tr-TR" sz="2400" dirty="0" err="1">
                <a:effectLst/>
                <a:ea typeface="Times New Roman" panose="02020603050405020304" pitchFamily="18" charset="0"/>
              </a:rPr>
              <a:t>Resertifikasyon</a:t>
            </a:r>
            <a:r>
              <a:rPr lang="tr-TR" sz="2400" dirty="0">
                <a:effectLst/>
                <a:ea typeface="Times New Roman" panose="02020603050405020304" pitchFamily="18" charset="0"/>
              </a:rPr>
              <a:t> başvuruları her yıl Eylül ayı içerisinde … Tıpta Uzmanlık Yeterlik Kurulu Yürütme Kurulu Başkanlığı’na yapılır.</a:t>
            </a:r>
            <a:br>
              <a:rPr lang="tr-TR" sz="2400" dirty="0">
                <a:effectLst/>
                <a:ea typeface="Times New Roman" panose="02020603050405020304" pitchFamily="18" charset="0"/>
              </a:rPr>
            </a:br>
            <a:r>
              <a:rPr lang="tr-TR" sz="2400" b="1" dirty="0">
                <a:effectLst/>
                <a:ea typeface="Times New Roman" panose="02020603050405020304" pitchFamily="18" charset="0"/>
              </a:rPr>
              <a:t>3.2-</a:t>
            </a:r>
            <a:r>
              <a:rPr lang="tr-TR" sz="2400" dirty="0">
                <a:effectLst/>
                <a:ea typeface="Times New Roman" panose="02020603050405020304" pitchFamily="18" charset="0"/>
              </a:rPr>
              <a:t> Başvurular … Tıpta Uzmanlık Yeterlik Kurulu Yürütme Kurulu tarafından oluşturulacak bir komisyon (</a:t>
            </a:r>
            <a:r>
              <a:rPr lang="tr-TR" sz="2400" dirty="0" err="1">
                <a:effectLst/>
                <a:ea typeface="Times New Roman" panose="02020603050405020304" pitchFamily="18" charset="0"/>
              </a:rPr>
              <a:t>Resertifikasyon</a:t>
            </a:r>
            <a:r>
              <a:rPr lang="tr-TR" sz="2400" dirty="0">
                <a:effectLst/>
                <a:ea typeface="Times New Roman" panose="02020603050405020304" pitchFamily="18" charset="0"/>
              </a:rPr>
              <a:t> Değerlendirme Komisyonu) tarafından incelenir. Komisyonun hazırlayacağı  rapor  </a:t>
            </a:r>
            <a:r>
              <a:rPr lang="tr-TR" sz="2400" b="1" dirty="0">
                <a:solidFill>
                  <a:srgbClr val="FF0000"/>
                </a:solidFill>
                <a:effectLst/>
                <a:ea typeface="Times New Roman" panose="02020603050405020304" pitchFamily="18" charset="0"/>
              </a:rPr>
              <a:t>Yürütme Kurulu</a:t>
            </a:r>
            <a:r>
              <a:rPr lang="tr-TR" sz="2400" dirty="0">
                <a:effectLst/>
                <a:ea typeface="Times New Roman" panose="02020603050405020304" pitchFamily="18" charset="0"/>
              </a:rPr>
              <a:t>nda görüşülerek koşullara uygun adayların Yeterlik Kurulu Belgeleri yenilenir. Yeni belgeler başvuruyu takip eden 2 (iki) ay içerisinde hak sahiplerine gönderilir.</a:t>
            </a:r>
            <a:br>
              <a:rPr lang="tr-TR" sz="2400" dirty="0">
                <a:effectLst/>
                <a:ea typeface="Times New Roman" panose="02020603050405020304" pitchFamily="18" charset="0"/>
              </a:rPr>
            </a:br>
            <a:r>
              <a:rPr lang="tr-TR" sz="2400" b="1" dirty="0">
                <a:effectLst/>
                <a:ea typeface="Times New Roman" panose="02020603050405020304" pitchFamily="18" charset="0"/>
              </a:rPr>
              <a:t>3.3-</a:t>
            </a:r>
            <a:r>
              <a:rPr lang="tr-TR" sz="2400" dirty="0">
                <a:effectLst/>
                <a:ea typeface="Times New Roman" panose="02020603050405020304" pitchFamily="18" charset="0"/>
              </a:rPr>
              <a:t> Yenilenen belgelerin </a:t>
            </a:r>
            <a:r>
              <a:rPr lang="tr-TR" sz="2400" b="1" dirty="0">
                <a:solidFill>
                  <a:srgbClr val="FF0000"/>
                </a:solidFill>
                <a:effectLst/>
                <a:ea typeface="Times New Roman" panose="02020603050405020304" pitchFamily="18" charset="0"/>
              </a:rPr>
              <a:t>geçerlilik süresi 5 (beş) </a:t>
            </a:r>
            <a:r>
              <a:rPr lang="tr-TR" sz="2400" dirty="0">
                <a:effectLst/>
                <a:ea typeface="Times New Roman" panose="02020603050405020304" pitchFamily="18" charset="0"/>
              </a:rPr>
              <a:t>yıldır. </a:t>
            </a:r>
            <a:r>
              <a:rPr lang="tr-TR" sz="2400" dirty="0">
                <a:solidFill>
                  <a:srgbClr val="FF0000"/>
                </a:solidFill>
                <a:effectLst/>
                <a:ea typeface="Times New Roman" panose="02020603050405020304" pitchFamily="18" charset="0"/>
              </a:rPr>
              <a:t>Beşinci yılın sonunda o tarihte yürürlükte olan </a:t>
            </a:r>
            <a:r>
              <a:rPr lang="tr-TR" sz="2400" dirty="0" err="1">
                <a:solidFill>
                  <a:srgbClr val="FF0000"/>
                </a:solidFill>
                <a:effectLst/>
                <a:ea typeface="Times New Roman" panose="02020603050405020304" pitchFamily="18" charset="0"/>
              </a:rPr>
              <a:t>Resertifikasyon</a:t>
            </a:r>
            <a:r>
              <a:rPr lang="tr-TR" sz="2400" dirty="0">
                <a:solidFill>
                  <a:srgbClr val="FF0000"/>
                </a:solidFill>
                <a:effectLst/>
                <a:ea typeface="Times New Roman" panose="02020603050405020304" pitchFamily="18" charset="0"/>
              </a:rPr>
              <a:t> Yönergesi </a:t>
            </a:r>
            <a:r>
              <a:rPr lang="tr-TR" sz="2400" dirty="0">
                <a:effectLst/>
                <a:ea typeface="Times New Roman" panose="02020603050405020304" pitchFamily="18" charset="0"/>
              </a:rPr>
              <a:t>koşullarına göre aday yeniden belgelendirilmek üzere tekrar başvurabilir.</a:t>
            </a:r>
          </a:p>
          <a:p>
            <a:pPr marL="0" indent="0">
              <a:lnSpc>
                <a:spcPct val="150000"/>
              </a:lnSpc>
              <a:buNone/>
            </a:pPr>
            <a:r>
              <a:rPr lang="tr-TR" sz="2400" dirty="0">
                <a:effectLst/>
                <a:ea typeface="Times New Roman" panose="02020603050405020304" pitchFamily="18" charset="0"/>
              </a:rPr>
              <a:t>3.4.- </a:t>
            </a:r>
            <a:r>
              <a:rPr lang="tr-TR" sz="2400" dirty="0" err="1">
                <a:effectLst/>
                <a:ea typeface="Times New Roman" panose="02020603050405020304" pitchFamily="18" charset="0"/>
              </a:rPr>
              <a:t>Resertifikasyon</a:t>
            </a:r>
            <a:r>
              <a:rPr lang="tr-TR" sz="2400" dirty="0">
                <a:effectLst/>
                <a:ea typeface="Times New Roman" panose="02020603050405020304" pitchFamily="18" charset="0"/>
              </a:rPr>
              <a:t> belgeleri Tıpta Uzmanlık Yeterlik Kurulu Belgesi ölçütlerine göre hazırlanır. Belgede </a:t>
            </a:r>
            <a:r>
              <a:rPr lang="tr-TR" sz="2400" b="1" dirty="0">
                <a:solidFill>
                  <a:srgbClr val="FF0000"/>
                </a:solidFill>
                <a:effectLst/>
                <a:ea typeface="Times New Roman" panose="02020603050405020304" pitchFamily="18" charset="0"/>
              </a:rPr>
              <a:t>yeniden belgelendirme ya da </a:t>
            </a:r>
            <a:r>
              <a:rPr lang="tr-TR" sz="2400" b="1" dirty="0" err="1">
                <a:solidFill>
                  <a:srgbClr val="FF0000"/>
                </a:solidFill>
                <a:effectLst/>
                <a:ea typeface="Times New Roman" panose="02020603050405020304" pitchFamily="18" charset="0"/>
              </a:rPr>
              <a:t>resertifikasyon</a:t>
            </a:r>
            <a:r>
              <a:rPr lang="tr-TR" sz="2400" b="1" dirty="0">
                <a:solidFill>
                  <a:srgbClr val="FF0000"/>
                </a:solidFill>
                <a:effectLst/>
                <a:ea typeface="Times New Roman" panose="02020603050405020304" pitchFamily="18" charset="0"/>
              </a:rPr>
              <a:t> </a:t>
            </a:r>
            <a:r>
              <a:rPr lang="tr-TR" sz="2400" dirty="0">
                <a:effectLst/>
                <a:ea typeface="Times New Roman" panose="02020603050405020304" pitchFamily="18" charset="0"/>
              </a:rPr>
              <a:t>ibareleri yer almaz.</a:t>
            </a:r>
          </a:p>
        </p:txBody>
      </p:sp>
    </p:spTree>
    <p:extLst>
      <p:ext uri="{BB962C8B-B14F-4D97-AF65-F5344CB8AC3E}">
        <p14:creationId xmlns:p14="http://schemas.microsoft.com/office/powerpoint/2010/main" val="9777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C0409B-8727-E8C5-C5A3-521368BFE8B3}"/>
              </a:ext>
            </a:extLst>
          </p:cNvPr>
          <p:cNvSpPr>
            <a:spLocks noGrp="1"/>
          </p:cNvSpPr>
          <p:nvPr>
            <p:ph idx="1"/>
          </p:nvPr>
        </p:nvSpPr>
        <p:spPr>
          <a:xfrm>
            <a:off x="916022" y="338930"/>
            <a:ext cx="10515600" cy="5993775"/>
          </a:xfrm>
        </p:spPr>
        <p:txBody>
          <a:bodyPr>
            <a:normAutofit/>
          </a:bodyPr>
          <a:lstStyle/>
          <a:p>
            <a:pPr marL="0" indent="0">
              <a:lnSpc>
                <a:spcPct val="150000"/>
              </a:lnSpc>
              <a:buNone/>
            </a:pPr>
            <a:r>
              <a:rPr lang="tr-TR" sz="2400" b="1" dirty="0">
                <a:effectLst/>
                <a:ea typeface="Times New Roman" panose="02020603050405020304" pitchFamily="18" charset="0"/>
              </a:rPr>
              <a:t>4. Etkinliklerin akredite edilmesi ve kredilendirilmesi</a:t>
            </a:r>
            <a:endParaRPr lang="tr-TR" sz="2400" dirty="0">
              <a:effectLst/>
              <a:ea typeface="Times New Roman" panose="02020603050405020304" pitchFamily="18" charset="0"/>
            </a:endParaRPr>
          </a:p>
          <a:p>
            <a:pPr marL="0" indent="0">
              <a:lnSpc>
                <a:spcPct val="150000"/>
              </a:lnSpc>
              <a:buNone/>
            </a:pPr>
            <a:r>
              <a:rPr lang="tr-TR" sz="2400" dirty="0" err="1">
                <a:effectLst/>
                <a:ea typeface="Times New Roman" panose="02020603050405020304" pitchFamily="18" charset="0"/>
              </a:rPr>
              <a:t>Resertifikasyon</a:t>
            </a:r>
            <a:r>
              <a:rPr lang="tr-TR" sz="2400" dirty="0">
                <a:effectLst/>
                <a:ea typeface="Times New Roman" panose="02020603050405020304" pitchFamily="18" charset="0"/>
              </a:rPr>
              <a:t> için aşağıda belirtilen dört temel alanda</a:t>
            </a:r>
            <a:r>
              <a:rPr lang="tr-TR" sz="2400" b="1" dirty="0">
                <a:effectLst/>
                <a:ea typeface="Times New Roman" panose="02020603050405020304" pitchFamily="18" charset="0"/>
              </a:rPr>
              <a:t> </a:t>
            </a:r>
            <a:r>
              <a:rPr lang="tr-TR" sz="2400" dirty="0">
                <a:effectLst/>
                <a:ea typeface="Times New Roman" panose="02020603050405020304" pitchFamily="18" charset="0"/>
              </a:rPr>
              <a:t>akredite edilen sürekli tıp eğitimi / mesleki gelişim etkinliklerinden kredi alınabilir. Beş yılda alınacak krediler bu alanların herhangi birisinden veya birkaçından olabilir. Bu etkinliklerin kredi değerleri </a:t>
            </a:r>
            <a:r>
              <a:rPr lang="tr-TR" sz="2400" b="1" dirty="0">
                <a:solidFill>
                  <a:srgbClr val="FF0000"/>
                </a:solidFill>
                <a:effectLst/>
                <a:ea typeface="Times New Roman" panose="02020603050405020304" pitchFamily="18" charset="0"/>
              </a:rPr>
              <a:t>Türk Tabipler Birliği Sürekli Tıp Eğitimi / Mesleki Gelişim Akreditasyon Kredilendirme Kurulu </a:t>
            </a:r>
            <a:r>
              <a:rPr lang="tr-TR" sz="2400" dirty="0">
                <a:effectLst/>
                <a:ea typeface="Times New Roman" panose="02020603050405020304" pitchFamily="18" charset="0"/>
              </a:rPr>
              <a:t>tarafından tanımlanmıştır.</a:t>
            </a:r>
            <a:br>
              <a:rPr lang="tr-TR" sz="2400" dirty="0">
                <a:effectLst/>
                <a:ea typeface="Times New Roman" panose="02020603050405020304" pitchFamily="18" charset="0"/>
              </a:rPr>
            </a:br>
            <a:r>
              <a:rPr lang="tr-TR" sz="2400" b="1" dirty="0">
                <a:effectLst/>
                <a:ea typeface="Times New Roman" panose="02020603050405020304" pitchFamily="18" charset="0"/>
              </a:rPr>
              <a:t>4.1- </a:t>
            </a:r>
            <a:r>
              <a:rPr lang="tr-TR" sz="2400" dirty="0">
                <a:effectLst/>
                <a:ea typeface="Times New Roman" panose="02020603050405020304" pitchFamily="18" charset="0"/>
              </a:rPr>
              <a:t>Türk Tabipleri Birliği Sürekli Tıp Eğitimi / Mesleki Gelişim Akreditasyon Kredilendirme Kurulu tarafından akredite edilmiş ulusal kongre, sempozyum, kurs, konferans vb. devama dayalı bilimsel toplantı katılımlarından toplanan krediler.</a:t>
            </a:r>
          </a:p>
        </p:txBody>
      </p:sp>
    </p:spTree>
    <p:extLst>
      <p:ext uri="{BB962C8B-B14F-4D97-AF65-F5344CB8AC3E}">
        <p14:creationId xmlns:p14="http://schemas.microsoft.com/office/powerpoint/2010/main" val="217929403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900</Words>
  <Application>Microsoft Macintosh PowerPoint</Application>
  <PresentationFormat>Geniş ekran</PresentationFormat>
  <Paragraphs>309</Paragraphs>
  <Slides>30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30</vt:i4>
      </vt:variant>
    </vt:vector>
  </HeadingPairs>
  <TitlesOfParts>
    <vt:vector size="34" baseType="lpstr">
      <vt:lpstr>Arial</vt:lpstr>
      <vt:lpstr>Calibri</vt:lpstr>
      <vt:lpstr>Calibri Light</vt:lpstr>
      <vt:lpstr>Office Teması</vt:lpstr>
      <vt:lpstr>PowerPoint Sunusu</vt:lpstr>
      <vt:lpstr>TTB Tıpta Uzmanlık Yeterlik Kurulları Eşgüdüm Kurulu (TUYEK) XXII. Seçimli Genel Kurulu Kararları (16 Haziran 2025)</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 GRUP</vt:lpstr>
      <vt:lpstr>PowerPoint Sunusu</vt:lpstr>
      <vt:lpstr>PowerPoint Sunusu</vt:lpstr>
      <vt:lpstr>PowerPoint Sunusu</vt:lpstr>
      <vt:lpstr>II. GRUP</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Orhan Odabaşı</dc:creator>
  <cp:lastModifiedBy>Microsoft Office User</cp:lastModifiedBy>
  <cp:revision>9</cp:revision>
  <dcterms:created xsi:type="dcterms:W3CDTF">2025-09-18T11:07:24Z</dcterms:created>
  <dcterms:modified xsi:type="dcterms:W3CDTF">2025-10-06T11:06:38Z</dcterms:modified>
</cp:coreProperties>
</file>