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87" r:id="rId3"/>
    <p:sldId id="288" r:id="rId4"/>
    <p:sldId id="281" r:id="rId5"/>
    <p:sldId id="282" r:id="rId6"/>
    <p:sldId id="283" r:id="rId7"/>
    <p:sldId id="284" r:id="rId8"/>
    <p:sldId id="289" r:id="rId9"/>
    <p:sldId id="290" r:id="rId10"/>
    <p:sldId id="275" r:id="rId11"/>
    <p:sldId id="276" r:id="rId12"/>
    <p:sldId id="277" r:id="rId13"/>
    <p:sldId id="278" r:id="rId14"/>
    <p:sldId id="279" r:id="rId15"/>
    <p:sldId id="280" r:id="rId16"/>
    <p:sldId id="292" r:id="rId17"/>
    <p:sldId id="293" r:id="rId18"/>
    <p:sldId id="286" r:id="rId19"/>
    <p:sldId id="285" r:id="rId20"/>
    <p:sldId id="257" r:id="rId21"/>
    <p:sldId id="258" r:id="rId22"/>
    <p:sldId id="272" r:id="rId23"/>
    <p:sldId id="259" r:id="rId24"/>
    <p:sldId id="260" r:id="rId25"/>
    <p:sldId id="261" r:id="rId26"/>
    <p:sldId id="262" r:id="rId27"/>
    <p:sldId id="263" r:id="rId28"/>
    <p:sldId id="264" r:id="rId29"/>
    <p:sldId id="265" r:id="rId30"/>
    <p:sldId id="267" r:id="rId31"/>
    <p:sldId id="268" r:id="rId32"/>
    <p:sldId id="296" r:id="rId33"/>
    <p:sldId id="298" r:id="rId34"/>
    <p:sldId id="297" r:id="rId35"/>
    <p:sldId id="299" r:id="rId36"/>
    <p:sldId id="294" r:id="rId37"/>
    <p:sldId id="295" r:id="rId3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5"/>
    <p:restoredTop sz="94697"/>
  </p:normalViewPr>
  <p:slideViewPr>
    <p:cSldViewPr snapToGrid="0" snapToObjects="1">
      <p:cViewPr varScale="1">
        <p:scale>
          <a:sx n="53" d="100"/>
          <a:sy n="53" d="100"/>
        </p:scale>
        <p:origin x="749"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BCACB-FBF8-F44F-A968-D3ECC789F370}" type="doc">
      <dgm:prSet loTypeId="urn:microsoft.com/office/officeart/2005/8/layout/process1" loCatId="process" qsTypeId="urn:microsoft.com/office/officeart/2005/8/quickstyle/simple1" qsCatId="simple" csTypeId="urn:microsoft.com/office/officeart/2005/8/colors/colorful1" csCatId="colorful" phldr="1"/>
      <dgm:spPr/>
    </dgm:pt>
    <dgm:pt modelId="{8FFCAF36-7B5B-734B-BC6E-48124A6A8727}">
      <dgm:prSet phldrT="[Metin]"/>
      <dgm:spPr/>
      <dgm:t>
        <a:bodyPr/>
        <a:lstStyle/>
        <a:p>
          <a:r>
            <a:rPr lang="tr-TR" dirty="0"/>
            <a:t>2001</a:t>
          </a:r>
        </a:p>
      </dgm:t>
    </dgm:pt>
    <dgm:pt modelId="{01A93D3C-A16F-D740-8521-EC0817AE3D27}" type="parTrans" cxnId="{79A3217B-3905-D347-BF1D-E0918B79A061}">
      <dgm:prSet/>
      <dgm:spPr/>
      <dgm:t>
        <a:bodyPr/>
        <a:lstStyle/>
        <a:p>
          <a:endParaRPr lang="tr-TR"/>
        </a:p>
      </dgm:t>
    </dgm:pt>
    <dgm:pt modelId="{8CD7186F-49DA-9249-9647-0CBC1E165BA6}" type="sibTrans" cxnId="{79A3217B-3905-D347-BF1D-E0918B79A061}">
      <dgm:prSet/>
      <dgm:spPr/>
      <dgm:t>
        <a:bodyPr/>
        <a:lstStyle/>
        <a:p>
          <a:endParaRPr lang="tr-TR"/>
        </a:p>
      </dgm:t>
    </dgm:pt>
    <dgm:pt modelId="{CD007EDA-789F-0043-BDA6-EA0F506624D8}">
      <dgm:prSet phldrT="[Metin]"/>
      <dgm:spPr/>
      <dgm:t>
        <a:bodyPr/>
        <a:lstStyle/>
        <a:p>
          <a:r>
            <a:rPr lang="tr-TR" dirty="0"/>
            <a:t>2025</a:t>
          </a:r>
        </a:p>
      </dgm:t>
    </dgm:pt>
    <dgm:pt modelId="{9DDAECFD-2299-3F4C-B19D-7FBE43B47CEC}" type="parTrans" cxnId="{501220F3-E6B9-8640-9F0A-FFB8AE2A5B8D}">
      <dgm:prSet/>
      <dgm:spPr/>
      <dgm:t>
        <a:bodyPr/>
        <a:lstStyle/>
        <a:p>
          <a:endParaRPr lang="tr-TR"/>
        </a:p>
      </dgm:t>
    </dgm:pt>
    <dgm:pt modelId="{14C54EEE-AD75-2F46-B5C5-6717F780BE13}" type="sibTrans" cxnId="{501220F3-E6B9-8640-9F0A-FFB8AE2A5B8D}">
      <dgm:prSet/>
      <dgm:spPr/>
      <dgm:t>
        <a:bodyPr/>
        <a:lstStyle/>
        <a:p>
          <a:endParaRPr lang="tr-TR"/>
        </a:p>
      </dgm:t>
    </dgm:pt>
    <dgm:pt modelId="{5E85C63F-4083-274C-81F8-2BA9356C9426}">
      <dgm:prSet phldrT="[Metin]"/>
      <dgm:spPr/>
      <dgm:t>
        <a:bodyPr/>
        <a:lstStyle/>
        <a:p>
          <a:r>
            <a:rPr lang="tr-TR" dirty="0"/>
            <a:t>2028-2033-2038</a:t>
          </a:r>
        </a:p>
        <a:p>
          <a:r>
            <a:rPr lang="tr-TR" dirty="0"/>
            <a:t>2033-2043</a:t>
          </a:r>
        </a:p>
      </dgm:t>
    </dgm:pt>
    <dgm:pt modelId="{A129CC00-BF9B-3D40-BB7B-79EC5BC0DDFB}" type="parTrans" cxnId="{5C3B9062-492E-DC4A-A3EC-347E26235665}">
      <dgm:prSet/>
      <dgm:spPr/>
      <dgm:t>
        <a:bodyPr/>
        <a:lstStyle/>
        <a:p>
          <a:endParaRPr lang="tr-TR"/>
        </a:p>
      </dgm:t>
    </dgm:pt>
    <dgm:pt modelId="{CC320389-3146-E848-850A-59B0039B8681}" type="sibTrans" cxnId="{5C3B9062-492E-DC4A-A3EC-347E26235665}">
      <dgm:prSet/>
      <dgm:spPr/>
      <dgm:t>
        <a:bodyPr/>
        <a:lstStyle/>
        <a:p>
          <a:endParaRPr lang="tr-TR"/>
        </a:p>
      </dgm:t>
    </dgm:pt>
    <dgm:pt modelId="{D752918A-486D-494F-A151-DAB1A350BEC1}" type="pres">
      <dgm:prSet presAssocID="{7D2BCACB-FBF8-F44F-A968-D3ECC789F370}" presName="Name0" presStyleCnt="0">
        <dgm:presLayoutVars>
          <dgm:dir/>
          <dgm:resizeHandles val="exact"/>
        </dgm:presLayoutVars>
      </dgm:prSet>
      <dgm:spPr/>
    </dgm:pt>
    <dgm:pt modelId="{46150AE1-955A-8B44-90F1-23D7B5849077}" type="pres">
      <dgm:prSet presAssocID="{8FFCAF36-7B5B-734B-BC6E-48124A6A8727}" presName="node" presStyleLbl="node1" presStyleIdx="0" presStyleCnt="3" custScaleX="24615" custLinFactNeighborX="-64072" custLinFactNeighborY="-15403">
        <dgm:presLayoutVars>
          <dgm:bulletEnabled val="1"/>
        </dgm:presLayoutVars>
      </dgm:prSet>
      <dgm:spPr/>
      <dgm:t>
        <a:bodyPr/>
        <a:lstStyle/>
        <a:p>
          <a:endParaRPr lang="tr-TR"/>
        </a:p>
      </dgm:t>
    </dgm:pt>
    <dgm:pt modelId="{2A0DF05B-D094-AD44-AF48-6092703D27B7}" type="pres">
      <dgm:prSet presAssocID="{8CD7186F-49DA-9249-9647-0CBC1E165BA6}" presName="sibTrans" presStyleLbl="sibTrans2D1" presStyleIdx="0" presStyleCnt="2" custScaleX="150109"/>
      <dgm:spPr/>
      <dgm:t>
        <a:bodyPr/>
        <a:lstStyle/>
        <a:p>
          <a:endParaRPr lang="tr-TR"/>
        </a:p>
      </dgm:t>
    </dgm:pt>
    <dgm:pt modelId="{0760643A-368A-6445-B174-6C0F23DB60D1}" type="pres">
      <dgm:prSet presAssocID="{8CD7186F-49DA-9249-9647-0CBC1E165BA6}" presName="connectorText" presStyleLbl="sibTrans2D1" presStyleIdx="0" presStyleCnt="2"/>
      <dgm:spPr/>
      <dgm:t>
        <a:bodyPr/>
        <a:lstStyle/>
        <a:p>
          <a:endParaRPr lang="tr-TR"/>
        </a:p>
      </dgm:t>
    </dgm:pt>
    <dgm:pt modelId="{742E4CAC-73AE-C345-BB0C-17F2C8C7D48C}" type="pres">
      <dgm:prSet presAssocID="{CD007EDA-789F-0043-BDA6-EA0F506624D8}" presName="node" presStyleLbl="node1" presStyleIdx="1" presStyleCnt="3" custScaleX="17675" custLinFactNeighborX="68274" custLinFactNeighborY="-1925">
        <dgm:presLayoutVars>
          <dgm:bulletEnabled val="1"/>
        </dgm:presLayoutVars>
      </dgm:prSet>
      <dgm:spPr/>
      <dgm:t>
        <a:bodyPr/>
        <a:lstStyle/>
        <a:p>
          <a:endParaRPr lang="tr-TR"/>
        </a:p>
      </dgm:t>
    </dgm:pt>
    <dgm:pt modelId="{03F262FF-168B-1941-A155-B77406AF714B}" type="pres">
      <dgm:prSet presAssocID="{14C54EEE-AD75-2F46-B5C5-6717F780BE13}" presName="sibTrans" presStyleLbl="sibTrans2D1" presStyleIdx="1" presStyleCnt="2" custScaleX="97523" custLinFactNeighborX="29156" custLinFactNeighborY="-3851"/>
      <dgm:spPr/>
      <dgm:t>
        <a:bodyPr/>
        <a:lstStyle/>
        <a:p>
          <a:endParaRPr lang="tr-TR"/>
        </a:p>
      </dgm:t>
    </dgm:pt>
    <dgm:pt modelId="{944225CB-C3D5-8440-A995-4CE33EFA2C53}" type="pres">
      <dgm:prSet presAssocID="{14C54EEE-AD75-2F46-B5C5-6717F780BE13}" presName="connectorText" presStyleLbl="sibTrans2D1" presStyleIdx="1" presStyleCnt="2"/>
      <dgm:spPr/>
      <dgm:t>
        <a:bodyPr/>
        <a:lstStyle/>
        <a:p>
          <a:endParaRPr lang="tr-TR"/>
        </a:p>
      </dgm:t>
    </dgm:pt>
    <dgm:pt modelId="{548E2E18-AE16-6440-A330-92687ED99611}" type="pres">
      <dgm:prSet presAssocID="{5E85C63F-4083-274C-81F8-2BA9356C9426}" presName="node" presStyleLbl="node1" presStyleIdx="2" presStyleCnt="3" custScaleX="49340">
        <dgm:presLayoutVars>
          <dgm:bulletEnabled val="1"/>
        </dgm:presLayoutVars>
      </dgm:prSet>
      <dgm:spPr/>
      <dgm:t>
        <a:bodyPr/>
        <a:lstStyle/>
        <a:p>
          <a:endParaRPr lang="tr-TR"/>
        </a:p>
      </dgm:t>
    </dgm:pt>
  </dgm:ptLst>
  <dgm:cxnLst>
    <dgm:cxn modelId="{AB1B3D0D-3B9A-D94B-839A-034ADD5D0F2C}" type="presOf" srcId="{7D2BCACB-FBF8-F44F-A968-D3ECC789F370}" destId="{D752918A-486D-494F-A151-DAB1A350BEC1}" srcOrd="0" destOrd="0" presId="urn:microsoft.com/office/officeart/2005/8/layout/process1"/>
    <dgm:cxn modelId="{E345DE9F-B885-614A-A478-B3CD22E843F4}" type="presOf" srcId="{5E85C63F-4083-274C-81F8-2BA9356C9426}" destId="{548E2E18-AE16-6440-A330-92687ED99611}" srcOrd="0" destOrd="0" presId="urn:microsoft.com/office/officeart/2005/8/layout/process1"/>
    <dgm:cxn modelId="{D6272EAD-8F5A-C442-A44E-5F39EADDE8AE}" type="presOf" srcId="{8FFCAF36-7B5B-734B-BC6E-48124A6A8727}" destId="{46150AE1-955A-8B44-90F1-23D7B5849077}" srcOrd="0" destOrd="0" presId="urn:microsoft.com/office/officeart/2005/8/layout/process1"/>
    <dgm:cxn modelId="{10A735F6-FD46-DE40-A3FB-486551540300}" type="presOf" srcId="{8CD7186F-49DA-9249-9647-0CBC1E165BA6}" destId="{2A0DF05B-D094-AD44-AF48-6092703D27B7}" srcOrd="0" destOrd="0" presId="urn:microsoft.com/office/officeart/2005/8/layout/process1"/>
    <dgm:cxn modelId="{79A3217B-3905-D347-BF1D-E0918B79A061}" srcId="{7D2BCACB-FBF8-F44F-A968-D3ECC789F370}" destId="{8FFCAF36-7B5B-734B-BC6E-48124A6A8727}" srcOrd="0" destOrd="0" parTransId="{01A93D3C-A16F-D740-8521-EC0817AE3D27}" sibTransId="{8CD7186F-49DA-9249-9647-0CBC1E165BA6}"/>
    <dgm:cxn modelId="{BEA57E1D-72A9-4D40-9D42-E7DEE90CB0EF}" type="presOf" srcId="{14C54EEE-AD75-2F46-B5C5-6717F780BE13}" destId="{944225CB-C3D5-8440-A995-4CE33EFA2C53}" srcOrd="1" destOrd="0" presId="urn:microsoft.com/office/officeart/2005/8/layout/process1"/>
    <dgm:cxn modelId="{501220F3-E6B9-8640-9F0A-FFB8AE2A5B8D}" srcId="{7D2BCACB-FBF8-F44F-A968-D3ECC789F370}" destId="{CD007EDA-789F-0043-BDA6-EA0F506624D8}" srcOrd="1" destOrd="0" parTransId="{9DDAECFD-2299-3F4C-B19D-7FBE43B47CEC}" sibTransId="{14C54EEE-AD75-2F46-B5C5-6717F780BE13}"/>
    <dgm:cxn modelId="{6369B0EC-8CAF-724B-AB2C-501A6D9D744C}" type="presOf" srcId="{14C54EEE-AD75-2F46-B5C5-6717F780BE13}" destId="{03F262FF-168B-1941-A155-B77406AF714B}" srcOrd="0" destOrd="0" presId="urn:microsoft.com/office/officeart/2005/8/layout/process1"/>
    <dgm:cxn modelId="{BA12B0B7-5C61-9746-A881-D2A87772FCE7}" type="presOf" srcId="{CD007EDA-789F-0043-BDA6-EA0F506624D8}" destId="{742E4CAC-73AE-C345-BB0C-17F2C8C7D48C}" srcOrd="0" destOrd="0" presId="urn:microsoft.com/office/officeart/2005/8/layout/process1"/>
    <dgm:cxn modelId="{5A688162-45D7-D141-AFAC-0D45F117F63B}" type="presOf" srcId="{8CD7186F-49DA-9249-9647-0CBC1E165BA6}" destId="{0760643A-368A-6445-B174-6C0F23DB60D1}" srcOrd="1" destOrd="0" presId="urn:microsoft.com/office/officeart/2005/8/layout/process1"/>
    <dgm:cxn modelId="{5C3B9062-492E-DC4A-A3EC-347E26235665}" srcId="{7D2BCACB-FBF8-F44F-A968-D3ECC789F370}" destId="{5E85C63F-4083-274C-81F8-2BA9356C9426}" srcOrd="2" destOrd="0" parTransId="{A129CC00-BF9B-3D40-BB7B-79EC5BC0DDFB}" sibTransId="{CC320389-3146-E848-850A-59B0039B8681}"/>
    <dgm:cxn modelId="{7D5A3B04-A362-B742-9265-F815FD4AC81B}" type="presParOf" srcId="{D752918A-486D-494F-A151-DAB1A350BEC1}" destId="{46150AE1-955A-8B44-90F1-23D7B5849077}" srcOrd="0" destOrd="0" presId="urn:microsoft.com/office/officeart/2005/8/layout/process1"/>
    <dgm:cxn modelId="{C2E7EE40-D707-3E4C-9587-A8789AC9BF95}" type="presParOf" srcId="{D752918A-486D-494F-A151-DAB1A350BEC1}" destId="{2A0DF05B-D094-AD44-AF48-6092703D27B7}" srcOrd="1" destOrd="0" presId="urn:microsoft.com/office/officeart/2005/8/layout/process1"/>
    <dgm:cxn modelId="{EC30FDD9-5E9B-664D-8782-EE975DF8CA8F}" type="presParOf" srcId="{2A0DF05B-D094-AD44-AF48-6092703D27B7}" destId="{0760643A-368A-6445-B174-6C0F23DB60D1}" srcOrd="0" destOrd="0" presId="urn:microsoft.com/office/officeart/2005/8/layout/process1"/>
    <dgm:cxn modelId="{D00BC8B6-3433-9D4B-B5AE-787DEA131F12}" type="presParOf" srcId="{D752918A-486D-494F-A151-DAB1A350BEC1}" destId="{742E4CAC-73AE-C345-BB0C-17F2C8C7D48C}" srcOrd="2" destOrd="0" presId="urn:microsoft.com/office/officeart/2005/8/layout/process1"/>
    <dgm:cxn modelId="{B8615A3F-D606-644D-96A4-7D5CE7D13B7F}" type="presParOf" srcId="{D752918A-486D-494F-A151-DAB1A350BEC1}" destId="{03F262FF-168B-1941-A155-B77406AF714B}" srcOrd="3" destOrd="0" presId="urn:microsoft.com/office/officeart/2005/8/layout/process1"/>
    <dgm:cxn modelId="{84DF9F4C-13D1-B94C-93C7-4A700677F877}" type="presParOf" srcId="{03F262FF-168B-1941-A155-B77406AF714B}" destId="{944225CB-C3D5-8440-A995-4CE33EFA2C53}" srcOrd="0" destOrd="0" presId="urn:microsoft.com/office/officeart/2005/8/layout/process1"/>
    <dgm:cxn modelId="{10BC4D6D-43A7-4C4F-B365-D067437D8DD3}" type="presParOf" srcId="{D752918A-486D-494F-A151-DAB1A350BEC1}" destId="{548E2E18-AE16-6440-A330-92687ED99611}"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C85BFB-DF4A-2F4A-BFEB-5ED6987561A1}"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tr-TR"/>
        </a:p>
      </dgm:t>
    </dgm:pt>
    <dgm:pt modelId="{9B365FEB-E3AE-CA4C-9D8E-55E588548392}">
      <dgm:prSet/>
      <dgm:spPr/>
      <dgm:t>
        <a:bodyPr/>
        <a:lstStyle/>
        <a:p>
          <a:r>
            <a:rPr lang="tr-TR" dirty="0"/>
            <a:t>THD Ulusal Kongre (yıllık ~20 saat) × 5 yıl ≈ 100 kredi</a:t>
          </a:r>
        </a:p>
      </dgm:t>
    </dgm:pt>
    <dgm:pt modelId="{00EA4F04-D646-7046-9260-0733585177C9}" type="parTrans" cxnId="{C355456C-3DCF-7F47-8BB1-129C9D4914F3}">
      <dgm:prSet/>
      <dgm:spPr/>
      <dgm:t>
        <a:bodyPr/>
        <a:lstStyle/>
        <a:p>
          <a:endParaRPr lang="tr-TR"/>
        </a:p>
      </dgm:t>
    </dgm:pt>
    <dgm:pt modelId="{9F4449AA-5E70-D546-9934-63925280963C}" type="sibTrans" cxnId="{C355456C-3DCF-7F47-8BB1-129C9D4914F3}">
      <dgm:prSet/>
      <dgm:spPr/>
      <dgm:t>
        <a:bodyPr/>
        <a:lstStyle/>
        <a:p>
          <a:endParaRPr lang="tr-TR"/>
        </a:p>
      </dgm:t>
    </dgm:pt>
    <dgm:pt modelId="{0D7A4F1D-49B1-5544-B6BE-EB1BCFB1F6DD}">
      <dgm:prSet/>
      <dgm:spPr/>
      <dgm:t>
        <a:bodyPr/>
        <a:lstStyle/>
        <a:p>
          <a:r>
            <a:rPr lang="tr-TR" dirty="0"/>
            <a:t>EHA Kongresi (4 gün ~20–22 saat) × 2 yıl ≈ 40–44 kredi</a:t>
          </a:r>
        </a:p>
      </dgm:t>
    </dgm:pt>
    <dgm:pt modelId="{040A26E1-C3F8-534D-BDCF-51F8DDCBAF9E}" type="parTrans" cxnId="{B18A08C5-5B3D-3444-956A-BC3E048BE409}">
      <dgm:prSet/>
      <dgm:spPr/>
      <dgm:t>
        <a:bodyPr/>
        <a:lstStyle/>
        <a:p>
          <a:endParaRPr lang="tr-TR"/>
        </a:p>
      </dgm:t>
    </dgm:pt>
    <dgm:pt modelId="{E31A84CC-2ED0-3F4A-8164-FD7346835814}" type="sibTrans" cxnId="{B18A08C5-5B3D-3444-956A-BC3E048BE409}">
      <dgm:prSet/>
      <dgm:spPr/>
      <dgm:t>
        <a:bodyPr/>
        <a:lstStyle/>
        <a:p>
          <a:endParaRPr lang="tr-TR"/>
        </a:p>
      </dgm:t>
    </dgm:pt>
    <dgm:pt modelId="{B9D5A337-42C2-BD40-82DD-EE296E958EBA}">
      <dgm:prSet/>
      <dgm:spPr/>
      <dgm:t>
        <a:bodyPr/>
        <a:lstStyle/>
        <a:p>
          <a:r>
            <a:rPr lang="tr-TR" dirty="0"/>
            <a:t>2 bildiri + 1 konuşma ≈ 25–40 kredi</a:t>
          </a:r>
        </a:p>
      </dgm:t>
    </dgm:pt>
    <dgm:pt modelId="{46D1A911-8749-3B46-A75E-B41BA1A29645}" type="parTrans" cxnId="{B9F97C38-CE2C-8D41-90BC-322A407BB79F}">
      <dgm:prSet/>
      <dgm:spPr/>
      <dgm:t>
        <a:bodyPr/>
        <a:lstStyle/>
        <a:p>
          <a:endParaRPr lang="tr-TR"/>
        </a:p>
      </dgm:t>
    </dgm:pt>
    <dgm:pt modelId="{B7D84FFA-588A-7649-93C3-9C6F6018D733}" type="sibTrans" cxnId="{B9F97C38-CE2C-8D41-90BC-322A407BB79F}">
      <dgm:prSet/>
      <dgm:spPr/>
      <dgm:t>
        <a:bodyPr/>
        <a:lstStyle/>
        <a:p>
          <a:endParaRPr lang="tr-TR"/>
        </a:p>
      </dgm:t>
    </dgm:pt>
    <dgm:pt modelId="{CE98F149-2AB1-9A4A-A8AA-C73A74B078D9}">
      <dgm:prSet/>
      <dgm:spPr/>
      <dgm:t>
        <a:bodyPr/>
        <a:lstStyle/>
        <a:p>
          <a:r>
            <a:rPr lang="tr-TR" dirty="0"/>
            <a:t>Zorunlu modüller (6×2 saat) = 12 kredi</a:t>
          </a:r>
        </a:p>
      </dgm:t>
    </dgm:pt>
    <dgm:pt modelId="{2C86D51C-4A90-7742-B5F8-6487FEF1589E}" type="parTrans" cxnId="{0F8E5599-4063-5C4A-A943-C31048771D53}">
      <dgm:prSet/>
      <dgm:spPr/>
      <dgm:t>
        <a:bodyPr/>
        <a:lstStyle/>
        <a:p>
          <a:endParaRPr lang="tr-TR"/>
        </a:p>
      </dgm:t>
    </dgm:pt>
    <dgm:pt modelId="{2DE5444D-9BE6-9844-A581-A63770DF96C8}" type="sibTrans" cxnId="{0F8E5599-4063-5C4A-A943-C31048771D53}">
      <dgm:prSet/>
      <dgm:spPr/>
      <dgm:t>
        <a:bodyPr/>
        <a:lstStyle/>
        <a:p>
          <a:endParaRPr lang="tr-TR"/>
        </a:p>
      </dgm:t>
    </dgm:pt>
    <dgm:pt modelId="{2F008CD3-54FB-BD46-9339-58BCC6753AC7}">
      <dgm:prSet/>
      <dgm:spPr/>
      <dgm:t>
        <a:bodyPr/>
        <a:lstStyle/>
        <a:p>
          <a:r>
            <a:rPr lang="tr-TR" dirty="0"/>
            <a:t>Tez Danışmanlığı Seminer Literatür Ders Anlatımı</a:t>
          </a:r>
        </a:p>
      </dgm:t>
    </dgm:pt>
    <dgm:pt modelId="{247B5178-D21E-6F47-8095-82AB70D5FF5D}" type="parTrans" cxnId="{FF1950EB-B122-3F47-A342-29C71B90F3AD}">
      <dgm:prSet/>
      <dgm:spPr/>
      <dgm:t>
        <a:bodyPr/>
        <a:lstStyle/>
        <a:p>
          <a:endParaRPr lang="tr-TR"/>
        </a:p>
      </dgm:t>
    </dgm:pt>
    <dgm:pt modelId="{488C6E4A-640B-7040-8566-E0AF39777593}" type="sibTrans" cxnId="{FF1950EB-B122-3F47-A342-29C71B90F3AD}">
      <dgm:prSet/>
      <dgm:spPr/>
      <dgm:t>
        <a:bodyPr/>
        <a:lstStyle/>
        <a:p>
          <a:endParaRPr lang="tr-TR"/>
        </a:p>
      </dgm:t>
    </dgm:pt>
    <dgm:pt modelId="{47D014CE-3CB7-1B4D-9F0F-48F33B043BB8}">
      <dgm:prSet/>
      <dgm:spPr/>
      <dgm:t>
        <a:bodyPr/>
        <a:lstStyle/>
        <a:p>
          <a:r>
            <a:rPr lang="tr-TR" dirty="0"/>
            <a:t>Klinik</a:t>
          </a:r>
        </a:p>
        <a:p>
          <a:r>
            <a:rPr lang="tr-TR" dirty="0"/>
            <a:t>Hasta takibi</a:t>
          </a:r>
        </a:p>
        <a:p>
          <a:r>
            <a:rPr lang="tr-TR" dirty="0"/>
            <a:t>KHN sayısı </a:t>
          </a:r>
        </a:p>
      </dgm:t>
    </dgm:pt>
    <dgm:pt modelId="{F2F11FC8-425F-294B-B181-DAF161FD98AA}" type="parTrans" cxnId="{8DC16C41-70B8-5E4E-ADC1-DC43D7EE7BBD}">
      <dgm:prSet/>
      <dgm:spPr/>
      <dgm:t>
        <a:bodyPr/>
        <a:lstStyle/>
        <a:p>
          <a:endParaRPr lang="tr-TR"/>
        </a:p>
      </dgm:t>
    </dgm:pt>
    <dgm:pt modelId="{9C234D94-4EE0-0141-8C04-07140480357D}" type="sibTrans" cxnId="{8DC16C41-70B8-5E4E-ADC1-DC43D7EE7BBD}">
      <dgm:prSet/>
      <dgm:spPr/>
      <dgm:t>
        <a:bodyPr/>
        <a:lstStyle/>
        <a:p>
          <a:endParaRPr lang="tr-TR"/>
        </a:p>
      </dgm:t>
    </dgm:pt>
    <dgm:pt modelId="{BAC2ACC8-AEA4-B948-91AA-BA03878C4C0B}">
      <dgm:prSet/>
      <dgm:spPr/>
      <dgm:t>
        <a:bodyPr/>
        <a:lstStyle/>
        <a:p>
          <a:r>
            <a:rPr lang="tr-TR" dirty="0"/>
            <a:t>Proje/Klinik Çalışma Yürütücülüğü</a:t>
          </a:r>
        </a:p>
      </dgm:t>
    </dgm:pt>
    <dgm:pt modelId="{37BD8925-861E-A341-B6D0-A496F84DE3D1}" type="parTrans" cxnId="{9DE3A77D-D757-E54A-930A-9D68460DE705}">
      <dgm:prSet/>
      <dgm:spPr/>
      <dgm:t>
        <a:bodyPr/>
        <a:lstStyle/>
        <a:p>
          <a:endParaRPr lang="tr-TR"/>
        </a:p>
      </dgm:t>
    </dgm:pt>
    <dgm:pt modelId="{FF8448FD-7368-7E4C-B8A8-B7213463C8D2}" type="sibTrans" cxnId="{9DE3A77D-D757-E54A-930A-9D68460DE705}">
      <dgm:prSet/>
      <dgm:spPr/>
      <dgm:t>
        <a:bodyPr/>
        <a:lstStyle/>
        <a:p>
          <a:endParaRPr lang="tr-TR"/>
        </a:p>
      </dgm:t>
    </dgm:pt>
    <dgm:pt modelId="{0B8307D0-0050-FA42-B354-FA4D7C8724E0}">
      <dgm:prSet/>
      <dgm:spPr/>
      <dgm:t>
        <a:bodyPr/>
        <a:lstStyle/>
        <a:p>
          <a:r>
            <a:rPr lang="tr-TR" dirty="0"/>
            <a:t>Uluslararası görevler </a:t>
          </a:r>
        </a:p>
        <a:p>
          <a:r>
            <a:rPr lang="tr-TR" dirty="0"/>
            <a:t>EHA </a:t>
          </a:r>
          <a:r>
            <a:rPr lang="tr-TR" dirty="0" err="1"/>
            <a:t>MasterClass</a:t>
          </a:r>
          <a:endParaRPr lang="tr-TR" dirty="0"/>
        </a:p>
        <a:p>
          <a:endParaRPr lang="tr-TR" dirty="0"/>
        </a:p>
      </dgm:t>
    </dgm:pt>
    <dgm:pt modelId="{4B102882-7171-EC49-840F-B066DE8C83EE}" type="parTrans" cxnId="{B0447116-641B-2F41-8156-7C200C444AE9}">
      <dgm:prSet/>
      <dgm:spPr/>
      <dgm:t>
        <a:bodyPr/>
        <a:lstStyle/>
        <a:p>
          <a:endParaRPr lang="tr-TR"/>
        </a:p>
      </dgm:t>
    </dgm:pt>
    <dgm:pt modelId="{98FDBECB-7FB7-1440-B05B-4E3CF75412AE}" type="sibTrans" cxnId="{B0447116-641B-2F41-8156-7C200C444AE9}">
      <dgm:prSet/>
      <dgm:spPr/>
      <dgm:t>
        <a:bodyPr/>
        <a:lstStyle/>
        <a:p>
          <a:endParaRPr lang="tr-TR"/>
        </a:p>
      </dgm:t>
    </dgm:pt>
    <dgm:pt modelId="{8D7E9326-E0D0-E64E-A4E6-BCEDC6B84D37}" type="pres">
      <dgm:prSet presAssocID="{17C85BFB-DF4A-2F4A-BFEB-5ED6987561A1}" presName="diagram" presStyleCnt="0">
        <dgm:presLayoutVars>
          <dgm:dir/>
          <dgm:resizeHandles val="exact"/>
        </dgm:presLayoutVars>
      </dgm:prSet>
      <dgm:spPr/>
      <dgm:t>
        <a:bodyPr/>
        <a:lstStyle/>
        <a:p>
          <a:endParaRPr lang="tr-TR"/>
        </a:p>
      </dgm:t>
    </dgm:pt>
    <dgm:pt modelId="{51EFA883-C1BF-1A44-879C-67CD96C3D89F}" type="pres">
      <dgm:prSet presAssocID="{9B365FEB-E3AE-CA4C-9D8E-55E588548392}" presName="node" presStyleLbl="node1" presStyleIdx="0" presStyleCnt="8">
        <dgm:presLayoutVars>
          <dgm:bulletEnabled val="1"/>
        </dgm:presLayoutVars>
      </dgm:prSet>
      <dgm:spPr/>
      <dgm:t>
        <a:bodyPr/>
        <a:lstStyle/>
        <a:p>
          <a:endParaRPr lang="tr-TR"/>
        </a:p>
      </dgm:t>
    </dgm:pt>
    <dgm:pt modelId="{1FB565C4-7655-484C-88D4-029C6C058949}" type="pres">
      <dgm:prSet presAssocID="{9F4449AA-5E70-D546-9934-63925280963C}" presName="sibTrans" presStyleCnt="0"/>
      <dgm:spPr/>
    </dgm:pt>
    <dgm:pt modelId="{0577903C-9B07-134E-8317-28940A7926BA}" type="pres">
      <dgm:prSet presAssocID="{0D7A4F1D-49B1-5544-B6BE-EB1BCFB1F6DD}" presName="node" presStyleLbl="node1" presStyleIdx="1" presStyleCnt="8">
        <dgm:presLayoutVars>
          <dgm:bulletEnabled val="1"/>
        </dgm:presLayoutVars>
      </dgm:prSet>
      <dgm:spPr/>
      <dgm:t>
        <a:bodyPr/>
        <a:lstStyle/>
        <a:p>
          <a:endParaRPr lang="tr-TR"/>
        </a:p>
      </dgm:t>
    </dgm:pt>
    <dgm:pt modelId="{37A42C63-C761-5341-9F05-C8BA01DEEEFD}" type="pres">
      <dgm:prSet presAssocID="{E31A84CC-2ED0-3F4A-8164-FD7346835814}" presName="sibTrans" presStyleCnt="0"/>
      <dgm:spPr/>
    </dgm:pt>
    <dgm:pt modelId="{96CB76FF-768E-574F-BDC0-9B442B05C072}" type="pres">
      <dgm:prSet presAssocID="{B9D5A337-42C2-BD40-82DD-EE296E958EBA}" presName="node" presStyleLbl="node1" presStyleIdx="2" presStyleCnt="8">
        <dgm:presLayoutVars>
          <dgm:bulletEnabled val="1"/>
        </dgm:presLayoutVars>
      </dgm:prSet>
      <dgm:spPr/>
      <dgm:t>
        <a:bodyPr/>
        <a:lstStyle/>
        <a:p>
          <a:endParaRPr lang="tr-TR"/>
        </a:p>
      </dgm:t>
    </dgm:pt>
    <dgm:pt modelId="{DCF06B2F-94AC-404A-8F5E-CFDCC99F6F40}" type="pres">
      <dgm:prSet presAssocID="{B7D84FFA-588A-7649-93C3-9C6F6018D733}" presName="sibTrans" presStyleCnt="0"/>
      <dgm:spPr/>
    </dgm:pt>
    <dgm:pt modelId="{D00AAE49-9B15-9943-B170-7830658C7AD3}" type="pres">
      <dgm:prSet presAssocID="{CE98F149-2AB1-9A4A-A8AA-C73A74B078D9}" presName="node" presStyleLbl="node1" presStyleIdx="3" presStyleCnt="8">
        <dgm:presLayoutVars>
          <dgm:bulletEnabled val="1"/>
        </dgm:presLayoutVars>
      </dgm:prSet>
      <dgm:spPr/>
      <dgm:t>
        <a:bodyPr/>
        <a:lstStyle/>
        <a:p>
          <a:endParaRPr lang="tr-TR"/>
        </a:p>
      </dgm:t>
    </dgm:pt>
    <dgm:pt modelId="{AEED4492-8C6C-014B-A805-C702B1CA13F3}" type="pres">
      <dgm:prSet presAssocID="{2DE5444D-9BE6-9844-A581-A63770DF96C8}" presName="sibTrans" presStyleCnt="0"/>
      <dgm:spPr/>
    </dgm:pt>
    <dgm:pt modelId="{530D52D6-8EBE-E746-993E-1CCB968BF219}" type="pres">
      <dgm:prSet presAssocID="{2F008CD3-54FB-BD46-9339-58BCC6753AC7}" presName="node" presStyleLbl="node1" presStyleIdx="4" presStyleCnt="8">
        <dgm:presLayoutVars>
          <dgm:bulletEnabled val="1"/>
        </dgm:presLayoutVars>
      </dgm:prSet>
      <dgm:spPr/>
      <dgm:t>
        <a:bodyPr/>
        <a:lstStyle/>
        <a:p>
          <a:endParaRPr lang="tr-TR"/>
        </a:p>
      </dgm:t>
    </dgm:pt>
    <dgm:pt modelId="{4B28D413-BFCF-7E40-B3BF-CB117D4766B3}" type="pres">
      <dgm:prSet presAssocID="{488C6E4A-640B-7040-8566-E0AF39777593}" presName="sibTrans" presStyleCnt="0"/>
      <dgm:spPr/>
    </dgm:pt>
    <dgm:pt modelId="{9D2FFEC9-195A-354F-8EAC-93EDA04E13FE}" type="pres">
      <dgm:prSet presAssocID="{BAC2ACC8-AEA4-B948-91AA-BA03878C4C0B}" presName="node" presStyleLbl="node1" presStyleIdx="5" presStyleCnt="8">
        <dgm:presLayoutVars>
          <dgm:bulletEnabled val="1"/>
        </dgm:presLayoutVars>
      </dgm:prSet>
      <dgm:spPr/>
      <dgm:t>
        <a:bodyPr/>
        <a:lstStyle/>
        <a:p>
          <a:endParaRPr lang="tr-TR"/>
        </a:p>
      </dgm:t>
    </dgm:pt>
    <dgm:pt modelId="{894AE69B-73B5-6B40-AC8F-6DAB423B98E3}" type="pres">
      <dgm:prSet presAssocID="{FF8448FD-7368-7E4C-B8A8-B7213463C8D2}" presName="sibTrans" presStyleCnt="0"/>
      <dgm:spPr/>
    </dgm:pt>
    <dgm:pt modelId="{78115A85-D081-C841-85FA-853B52FD5B33}" type="pres">
      <dgm:prSet presAssocID="{47D014CE-3CB7-1B4D-9F0F-48F33B043BB8}" presName="node" presStyleLbl="node1" presStyleIdx="6" presStyleCnt="8">
        <dgm:presLayoutVars>
          <dgm:bulletEnabled val="1"/>
        </dgm:presLayoutVars>
      </dgm:prSet>
      <dgm:spPr/>
      <dgm:t>
        <a:bodyPr/>
        <a:lstStyle/>
        <a:p>
          <a:endParaRPr lang="tr-TR"/>
        </a:p>
      </dgm:t>
    </dgm:pt>
    <dgm:pt modelId="{779B413C-385B-6B4E-A5D9-DBB05920D57B}" type="pres">
      <dgm:prSet presAssocID="{9C234D94-4EE0-0141-8C04-07140480357D}" presName="sibTrans" presStyleCnt="0"/>
      <dgm:spPr/>
    </dgm:pt>
    <dgm:pt modelId="{31778197-4A3C-E346-B8C2-123DE8D4ECDA}" type="pres">
      <dgm:prSet presAssocID="{0B8307D0-0050-FA42-B354-FA4D7C8724E0}" presName="node" presStyleLbl="node1" presStyleIdx="7" presStyleCnt="8">
        <dgm:presLayoutVars>
          <dgm:bulletEnabled val="1"/>
        </dgm:presLayoutVars>
      </dgm:prSet>
      <dgm:spPr/>
      <dgm:t>
        <a:bodyPr/>
        <a:lstStyle/>
        <a:p>
          <a:endParaRPr lang="tr-TR"/>
        </a:p>
      </dgm:t>
    </dgm:pt>
  </dgm:ptLst>
  <dgm:cxnLst>
    <dgm:cxn modelId="{0F8E5599-4063-5C4A-A943-C31048771D53}" srcId="{17C85BFB-DF4A-2F4A-BFEB-5ED6987561A1}" destId="{CE98F149-2AB1-9A4A-A8AA-C73A74B078D9}" srcOrd="3" destOrd="0" parTransId="{2C86D51C-4A90-7742-B5F8-6487FEF1589E}" sibTransId="{2DE5444D-9BE6-9844-A581-A63770DF96C8}"/>
    <dgm:cxn modelId="{B45D2E81-0237-4443-BA9C-94F94F5424EA}" type="presOf" srcId="{0B8307D0-0050-FA42-B354-FA4D7C8724E0}" destId="{31778197-4A3C-E346-B8C2-123DE8D4ECDA}" srcOrd="0" destOrd="0" presId="urn:microsoft.com/office/officeart/2005/8/layout/default"/>
    <dgm:cxn modelId="{71C3A6C8-3986-374B-AE7F-752C5EDA23CD}" type="presOf" srcId="{0D7A4F1D-49B1-5544-B6BE-EB1BCFB1F6DD}" destId="{0577903C-9B07-134E-8317-28940A7926BA}" srcOrd="0" destOrd="0" presId="urn:microsoft.com/office/officeart/2005/8/layout/default"/>
    <dgm:cxn modelId="{9DE3A77D-D757-E54A-930A-9D68460DE705}" srcId="{17C85BFB-DF4A-2F4A-BFEB-5ED6987561A1}" destId="{BAC2ACC8-AEA4-B948-91AA-BA03878C4C0B}" srcOrd="5" destOrd="0" parTransId="{37BD8925-861E-A341-B6D0-A496F84DE3D1}" sibTransId="{FF8448FD-7368-7E4C-B8A8-B7213463C8D2}"/>
    <dgm:cxn modelId="{B18A08C5-5B3D-3444-956A-BC3E048BE409}" srcId="{17C85BFB-DF4A-2F4A-BFEB-5ED6987561A1}" destId="{0D7A4F1D-49B1-5544-B6BE-EB1BCFB1F6DD}" srcOrd="1" destOrd="0" parTransId="{040A26E1-C3F8-534D-BDCF-51F8DDCBAF9E}" sibTransId="{E31A84CC-2ED0-3F4A-8164-FD7346835814}"/>
    <dgm:cxn modelId="{8DC16C41-70B8-5E4E-ADC1-DC43D7EE7BBD}" srcId="{17C85BFB-DF4A-2F4A-BFEB-5ED6987561A1}" destId="{47D014CE-3CB7-1B4D-9F0F-48F33B043BB8}" srcOrd="6" destOrd="0" parTransId="{F2F11FC8-425F-294B-B181-DAF161FD98AA}" sibTransId="{9C234D94-4EE0-0141-8C04-07140480357D}"/>
    <dgm:cxn modelId="{B9F97C38-CE2C-8D41-90BC-322A407BB79F}" srcId="{17C85BFB-DF4A-2F4A-BFEB-5ED6987561A1}" destId="{B9D5A337-42C2-BD40-82DD-EE296E958EBA}" srcOrd="2" destOrd="0" parTransId="{46D1A911-8749-3B46-A75E-B41BA1A29645}" sibTransId="{B7D84FFA-588A-7649-93C3-9C6F6018D733}"/>
    <dgm:cxn modelId="{9A322559-A899-B644-80B5-7ACE488AC9DC}" type="presOf" srcId="{47D014CE-3CB7-1B4D-9F0F-48F33B043BB8}" destId="{78115A85-D081-C841-85FA-853B52FD5B33}" srcOrd="0" destOrd="0" presId="urn:microsoft.com/office/officeart/2005/8/layout/default"/>
    <dgm:cxn modelId="{A4B35EF5-2073-5047-968C-80B9CE93884C}" type="presOf" srcId="{17C85BFB-DF4A-2F4A-BFEB-5ED6987561A1}" destId="{8D7E9326-E0D0-E64E-A4E6-BCEDC6B84D37}" srcOrd="0" destOrd="0" presId="urn:microsoft.com/office/officeart/2005/8/layout/default"/>
    <dgm:cxn modelId="{FF1950EB-B122-3F47-A342-29C71B90F3AD}" srcId="{17C85BFB-DF4A-2F4A-BFEB-5ED6987561A1}" destId="{2F008CD3-54FB-BD46-9339-58BCC6753AC7}" srcOrd="4" destOrd="0" parTransId="{247B5178-D21E-6F47-8095-82AB70D5FF5D}" sibTransId="{488C6E4A-640B-7040-8566-E0AF39777593}"/>
    <dgm:cxn modelId="{A193B490-D336-8543-94EC-23EE42A19C68}" type="presOf" srcId="{B9D5A337-42C2-BD40-82DD-EE296E958EBA}" destId="{96CB76FF-768E-574F-BDC0-9B442B05C072}" srcOrd="0" destOrd="0" presId="urn:microsoft.com/office/officeart/2005/8/layout/default"/>
    <dgm:cxn modelId="{09FD8253-3CF8-5A4D-9BFD-02B335566326}" type="presOf" srcId="{9B365FEB-E3AE-CA4C-9D8E-55E588548392}" destId="{51EFA883-C1BF-1A44-879C-67CD96C3D89F}" srcOrd="0" destOrd="0" presId="urn:microsoft.com/office/officeart/2005/8/layout/default"/>
    <dgm:cxn modelId="{B0447116-641B-2F41-8156-7C200C444AE9}" srcId="{17C85BFB-DF4A-2F4A-BFEB-5ED6987561A1}" destId="{0B8307D0-0050-FA42-B354-FA4D7C8724E0}" srcOrd="7" destOrd="0" parTransId="{4B102882-7171-EC49-840F-B066DE8C83EE}" sibTransId="{98FDBECB-7FB7-1440-B05B-4E3CF75412AE}"/>
    <dgm:cxn modelId="{C4049E39-CD30-6640-8040-6AD3279147AD}" type="presOf" srcId="{CE98F149-2AB1-9A4A-A8AA-C73A74B078D9}" destId="{D00AAE49-9B15-9943-B170-7830658C7AD3}" srcOrd="0" destOrd="0" presId="urn:microsoft.com/office/officeart/2005/8/layout/default"/>
    <dgm:cxn modelId="{46C274E4-9929-AF4C-B408-41205C4409AD}" type="presOf" srcId="{2F008CD3-54FB-BD46-9339-58BCC6753AC7}" destId="{530D52D6-8EBE-E746-993E-1CCB968BF219}" srcOrd="0" destOrd="0" presId="urn:microsoft.com/office/officeart/2005/8/layout/default"/>
    <dgm:cxn modelId="{C355456C-3DCF-7F47-8BB1-129C9D4914F3}" srcId="{17C85BFB-DF4A-2F4A-BFEB-5ED6987561A1}" destId="{9B365FEB-E3AE-CA4C-9D8E-55E588548392}" srcOrd="0" destOrd="0" parTransId="{00EA4F04-D646-7046-9260-0733585177C9}" sibTransId="{9F4449AA-5E70-D546-9934-63925280963C}"/>
    <dgm:cxn modelId="{4AA3D10C-83DC-FD49-81B7-1E988D3E45B6}" type="presOf" srcId="{BAC2ACC8-AEA4-B948-91AA-BA03878C4C0B}" destId="{9D2FFEC9-195A-354F-8EAC-93EDA04E13FE}" srcOrd="0" destOrd="0" presId="urn:microsoft.com/office/officeart/2005/8/layout/default"/>
    <dgm:cxn modelId="{969B203C-1CB5-7F45-94CA-D74FAEC901A6}" type="presParOf" srcId="{8D7E9326-E0D0-E64E-A4E6-BCEDC6B84D37}" destId="{51EFA883-C1BF-1A44-879C-67CD96C3D89F}" srcOrd="0" destOrd="0" presId="urn:microsoft.com/office/officeart/2005/8/layout/default"/>
    <dgm:cxn modelId="{950A3AE5-B084-B749-B27A-7ABEA574B254}" type="presParOf" srcId="{8D7E9326-E0D0-E64E-A4E6-BCEDC6B84D37}" destId="{1FB565C4-7655-484C-88D4-029C6C058949}" srcOrd="1" destOrd="0" presId="urn:microsoft.com/office/officeart/2005/8/layout/default"/>
    <dgm:cxn modelId="{8EC9B005-1552-5547-B159-4C2086C49C22}" type="presParOf" srcId="{8D7E9326-E0D0-E64E-A4E6-BCEDC6B84D37}" destId="{0577903C-9B07-134E-8317-28940A7926BA}" srcOrd="2" destOrd="0" presId="urn:microsoft.com/office/officeart/2005/8/layout/default"/>
    <dgm:cxn modelId="{53DE446C-950C-F845-B794-088433D4EFE8}" type="presParOf" srcId="{8D7E9326-E0D0-E64E-A4E6-BCEDC6B84D37}" destId="{37A42C63-C761-5341-9F05-C8BA01DEEEFD}" srcOrd="3" destOrd="0" presId="urn:microsoft.com/office/officeart/2005/8/layout/default"/>
    <dgm:cxn modelId="{E5FBC748-5781-4F4E-8956-9927240EECB0}" type="presParOf" srcId="{8D7E9326-E0D0-E64E-A4E6-BCEDC6B84D37}" destId="{96CB76FF-768E-574F-BDC0-9B442B05C072}" srcOrd="4" destOrd="0" presId="urn:microsoft.com/office/officeart/2005/8/layout/default"/>
    <dgm:cxn modelId="{C9AA273F-D98B-024C-8415-7D46883AEAB6}" type="presParOf" srcId="{8D7E9326-E0D0-E64E-A4E6-BCEDC6B84D37}" destId="{DCF06B2F-94AC-404A-8F5E-CFDCC99F6F40}" srcOrd="5" destOrd="0" presId="urn:microsoft.com/office/officeart/2005/8/layout/default"/>
    <dgm:cxn modelId="{806975DA-3E83-6149-BE37-04A2FBDB0851}" type="presParOf" srcId="{8D7E9326-E0D0-E64E-A4E6-BCEDC6B84D37}" destId="{D00AAE49-9B15-9943-B170-7830658C7AD3}" srcOrd="6" destOrd="0" presId="urn:microsoft.com/office/officeart/2005/8/layout/default"/>
    <dgm:cxn modelId="{04131CA2-0118-AA4D-9E47-0889053FE350}" type="presParOf" srcId="{8D7E9326-E0D0-E64E-A4E6-BCEDC6B84D37}" destId="{AEED4492-8C6C-014B-A805-C702B1CA13F3}" srcOrd="7" destOrd="0" presId="urn:microsoft.com/office/officeart/2005/8/layout/default"/>
    <dgm:cxn modelId="{EE97C7B5-09BE-2142-B49B-7009D17F7F10}" type="presParOf" srcId="{8D7E9326-E0D0-E64E-A4E6-BCEDC6B84D37}" destId="{530D52D6-8EBE-E746-993E-1CCB968BF219}" srcOrd="8" destOrd="0" presId="urn:microsoft.com/office/officeart/2005/8/layout/default"/>
    <dgm:cxn modelId="{C8512A8E-8913-AD40-9A09-AEB53DF02F1A}" type="presParOf" srcId="{8D7E9326-E0D0-E64E-A4E6-BCEDC6B84D37}" destId="{4B28D413-BFCF-7E40-B3BF-CB117D4766B3}" srcOrd="9" destOrd="0" presId="urn:microsoft.com/office/officeart/2005/8/layout/default"/>
    <dgm:cxn modelId="{051C1271-45D8-144F-B562-5D324C62F2F8}" type="presParOf" srcId="{8D7E9326-E0D0-E64E-A4E6-BCEDC6B84D37}" destId="{9D2FFEC9-195A-354F-8EAC-93EDA04E13FE}" srcOrd="10" destOrd="0" presId="urn:microsoft.com/office/officeart/2005/8/layout/default"/>
    <dgm:cxn modelId="{A5CB62C7-7698-534C-88BC-039067EFBD53}" type="presParOf" srcId="{8D7E9326-E0D0-E64E-A4E6-BCEDC6B84D37}" destId="{894AE69B-73B5-6B40-AC8F-6DAB423B98E3}" srcOrd="11" destOrd="0" presId="urn:microsoft.com/office/officeart/2005/8/layout/default"/>
    <dgm:cxn modelId="{A69890F1-6DD9-B542-8131-F5F7AD6D6256}" type="presParOf" srcId="{8D7E9326-E0D0-E64E-A4E6-BCEDC6B84D37}" destId="{78115A85-D081-C841-85FA-853B52FD5B33}" srcOrd="12" destOrd="0" presId="urn:microsoft.com/office/officeart/2005/8/layout/default"/>
    <dgm:cxn modelId="{A523A1C2-5287-EB4D-A646-F6983BE6A1FD}" type="presParOf" srcId="{8D7E9326-E0D0-E64E-A4E6-BCEDC6B84D37}" destId="{779B413C-385B-6B4E-A5D9-DBB05920D57B}" srcOrd="13" destOrd="0" presId="urn:microsoft.com/office/officeart/2005/8/layout/default"/>
    <dgm:cxn modelId="{1470874E-7417-024A-B38B-364BC316B3B1}" type="presParOf" srcId="{8D7E9326-E0D0-E64E-A4E6-BCEDC6B84D37}" destId="{31778197-4A3C-E346-B8C2-123DE8D4ECD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BB2DD-E0A2-EF44-A644-3977D28481F3}" type="doc">
      <dgm:prSet loTypeId="urn:microsoft.com/office/officeart/2005/8/layout/venn1" loCatId="process" qsTypeId="urn:microsoft.com/office/officeart/2005/8/quickstyle/3d1" qsCatId="3D" csTypeId="urn:microsoft.com/office/officeart/2005/8/colors/colorful3" csCatId="colorful" phldr="1"/>
      <dgm:spPr/>
      <dgm:t>
        <a:bodyPr/>
        <a:lstStyle/>
        <a:p>
          <a:endParaRPr lang="tr-TR"/>
        </a:p>
      </dgm:t>
    </dgm:pt>
    <dgm:pt modelId="{923B2B2F-681B-E143-AD02-88DC9D3A90C2}">
      <dgm:prSet/>
      <dgm:spPr/>
      <dgm:t>
        <a:bodyPr/>
        <a:lstStyle/>
        <a:p>
          <a:r>
            <a:rPr lang="tr-TR" dirty="0"/>
            <a:t>“Yapılandırılmış Eğitim Etkinlikleri - (YE)”</a:t>
          </a:r>
        </a:p>
      </dgm:t>
    </dgm:pt>
    <dgm:pt modelId="{86D15EFC-89F6-274A-84FB-01D8607F9C26}" type="parTrans" cxnId="{6BBDBE88-05B4-424B-8E2B-158E7D206632}">
      <dgm:prSet/>
      <dgm:spPr/>
      <dgm:t>
        <a:bodyPr/>
        <a:lstStyle/>
        <a:p>
          <a:endParaRPr lang="tr-TR"/>
        </a:p>
      </dgm:t>
    </dgm:pt>
    <dgm:pt modelId="{9FC0D8A3-D952-8B4D-8540-250815E59602}" type="sibTrans" cxnId="{6BBDBE88-05B4-424B-8E2B-158E7D206632}">
      <dgm:prSet/>
      <dgm:spPr/>
      <dgm:t>
        <a:bodyPr/>
        <a:lstStyle/>
        <a:p>
          <a:endParaRPr lang="tr-TR"/>
        </a:p>
      </dgm:t>
    </dgm:pt>
    <dgm:pt modelId="{89A8984A-05B5-5945-ADF2-CAD298A56C47}">
      <dgm:prSet/>
      <dgm:spPr/>
      <dgm:t>
        <a:bodyPr/>
        <a:lstStyle/>
        <a:p>
          <a:r>
            <a:rPr lang="tr-TR" dirty="0"/>
            <a:t>“Uygulamalı Eğitim Etkinlikleri - (UE)” </a:t>
          </a:r>
        </a:p>
      </dgm:t>
    </dgm:pt>
    <dgm:pt modelId="{3E3CC40F-DA3B-4A44-8CA8-7AD11D9C1352}" type="parTrans" cxnId="{4E944271-F13F-A34C-979D-5B7B66CFB979}">
      <dgm:prSet/>
      <dgm:spPr/>
      <dgm:t>
        <a:bodyPr/>
        <a:lstStyle/>
        <a:p>
          <a:endParaRPr lang="tr-TR"/>
        </a:p>
      </dgm:t>
    </dgm:pt>
    <dgm:pt modelId="{D29BC96C-D589-8D42-AE10-C7A73C51990D}" type="sibTrans" cxnId="{4E944271-F13F-A34C-979D-5B7B66CFB979}">
      <dgm:prSet/>
      <dgm:spPr/>
      <dgm:t>
        <a:bodyPr/>
        <a:lstStyle/>
        <a:p>
          <a:endParaRPr lang="tr-TR"/>
        </a:p>
      </dgm:t>
    </dgm:pt>
    <dgm:pt modelId="{61117731-BE10-AC45-9F6D-43B768E75B7A}">
      <dgm:prSet/>
      <dgm:spPr/>
      <dgm:t>
        <a:bodyPr/>
        <a:lstStyle/>
        <a:p>
          <a:r>
            <a:rPr lang="tr-TR" dirty="0"/>
            <a:t>“Bağımsız ve </a:t>
          </a:r>
          <a:r>
            <a:rPr lang="tr-TR" dirty="0" err="1"/>
            <a:t>KeşfederekÖğrenme</a:t>
          </a:r>
          <a:r>
            <a:rPr lang="tr-TR" dirty="0"/>
            <a:t> Etkinlikleri - (BE)”</a:t>
          </a:r>
        </a:p>
      </dgm:t>
    </dgm:pt>
    <dgm:pt modelId="{03985FF7-3E79-8644-A401-4BC9B02F6979}" type="parTrans" cxnId="{9DBAB421-04D7-A148-8827-9A987084A6A0}">
      <dgm:prSet/>
      <dgm:spPr/>
      <dgm:t>
        <a:bodyPr/>
        <a:lstStyle/>
        <a:p>
          <a:endParaRPr lang="tr-TR"/>
        </a:p>
      </dgm:t>
    </dgm:pt>
    <dgm:pt modelId="{2A41C794-1C88-8A4D-A07E-8E61087356CA}" type="sibTrans" cxnId="{9DBAB421-04D7-A148-8827-9A987084A6A0}">
      <dgm:prSet/>
      <dgm:spPr/>
      <dgm:t>
        <a:bodyPr/>
        <a:lstStyle/>
        <a:p>
          <a:endParaRPr lang="tr-TR"/>
        </a:p>
      </dgm:t>
    </dgm:pt>
    <dgm:pt modelId="{E4C682F6-BDD2-5542-91C2-225B8DA9FC4B}" type="pres">
      <dgm:prSet presAssocID="{B31BB2DD-E0A2-EF44-A644-3977D28481F3}" presName="compositeShape" presStyleCnt="0">
        <dgm:presLayoutVars>
          <dgm:chMax val="7"/>
          <dgm:dir/>
          <dgm:resizeHandles val="exact"/>
        </dgm:presLayoutVars>
      </dgm:prSet>
      <dgm:spPr/>
      <dgm:t>
        <a:bodyPr/>
        <a:lstStyle/>
        <a:p>
          <a:endParaRPr lang="tr-TR"/>
        </a:p>
      </dgm:t>
    </dgm:pt>
    <dgm:pt modelId="{C9E745D8-F7E2-E646-8454-2F8AD56461A4}" type="pres">
      <dgm:prSet presAssocID="{923B2B2F-681B-E143-AD02-88DC9D3A90C2}" presName="circ1" presStyleLbl="vennNode1" presStyleIdx="0" presStyleCnt="3"/>
      <dgm:spPr/>
      <dgm:t>
        <a:bodyPr/>
        <a:lstStyle/>
        <a:p>
          <a:endParaRPr lang="tr-TR"/>
        </a:p>
      </dgm:t>
    </dgm:pt>
    <dgm:pt modelId="{7BBE2017-9338-F644-822F-6B710E76D335}" type="pres">
      <dgm:prSet presAssocID="{923B2B2F-681B-E143-AD02-88DC9D3A90C2}" presName="circ1Tx" presStyleLbl="revTx" presStyleIdx="0" presStyleCnt="0">
        <dgm:presLayoutVars>
          <dgm:chMax val="0"/>
          <dgm:chPref val="0"/>
          <dgm:bulletEnabled val="1"/>
        </dgm:presLayoutVars>
      </dgm:prSet>
      <dgm:spPr/>
      <dgm:t>
        <a:bodyPr/>
        <a:lstStyle/>
        <a:p>
          <a:endParaRPr lang="tr-TR"/>
        </a:p>
      </dgm:t>
    </dgm:pt>
    <dgm:pt modelId="{244673AB-277B-A644-8026-BA9F24810CF9}" type="pres">
      <dgm:prSet presAssocID="{89A8984A-05B5-5945-ADF2-CAD298A56C47}" presName="circ2" presStyleLbl="vennNode1" presStyleIdx="1" presStyleCnt="3"/>
      <dgm:spPr/>
      <dgm:t>
        <a:bodyPr/>
        <a:lstStyle/>
        <a:p>
          <a:endParaRPr lang="tr-TR"/>
        </a:p>
      </dgm:t>
    </dgm:pt>
    <dgm:pt modelId="{F94EA3E0-3E9C-054F-93BE-73A8628B7023}" type="pres">
      <dgm:prSet presAssocID="{89A8984A-05B5-5945-ADF2-CAD298A56C47}" presName="circ2Tx" presStyleLbl="revTx" presStyleIdx="0" presStyleCnt="0">
        <dgm:presLayoutVars>
          <dgm:chMax val="0"/>
          <dgm:chPref val="0"/>
          <dgm:bulletEnabled val="1"/>
        </dgm:presLayoutVars>
      </dgm:prSet>
      <dgm:spPr/>
      <dgm:t>
        <a:bodyPr/>
        <a:lstStyle/>
        <a:p>
          <a:endParaRPr lang="tr-TR"/>
        </a:p>
      </dgm:t>
    </dgm:pt>
    <dgm:pt modelId="{4BEF24AD-75BF-0441-A3F2-E7BA79330EA1}" type="pres">
      <dgm:prSet presAssocID="{61117731-BE10-AC45-9F6D-43B768E75B7A}" presName="circ3" presStyleLbl="vennNode1" presStyleIdx="2" presStyleCnt="3"/>
      <dgm:spPr/>
      <dgm:t>
        <a:bodyPr/>
        <a:lstStyle/>
        <a:p>
          <a:endParaRPr lang="tr-TR"/>
        </a:p>
      </dgm:t>
    </dgm:pt>
    <dgm:pt modelId="{D4FE9A76-F8AD-7440-BD44-78425A68E6BC}" type="pres">
      <dgm:prSet presAssocID="{61117731-BE10-AC45-9F6D-43B768E75B7A}" presName="circ3Tx" presStyleLbl="revTx" presStyleIdx="0" presStyleCnt="0">
        <dgm:presLayoutVars>
          <dgm:chMax val="0"/>
          <dgm:chPref val="0"/>
          <dgm:bulletEnabled val="1"/>
        </dgm:presLayoutVars>
      </dgm:prSet>
      <dgm:spPr/>
      <dgm:t>
        <a:bodyPr/>
        <a:lstStyle/>
        <a:p>
          <a:endParaRPr lang="tr-TR"/>
        </a:p>
      </dgm:t>
    </dgm:pt>
  </dgm:ptLst>
  <dgm:cxnLst>
    <dgm:cxn modelId="{7A2D8E5B-B7A3-C74F-B13C-0F9402E50508}" type="presOf" srcId="{923B2B2F-681B-E143-AD02-88DC9D3A90C2}" destId="{C9E745D8-F7E2-E646-8454-2F8AD56461A4}" srcOrd="0" destOrd="0" presId="urn:microsoft.com/office/officeart/2005/8/layout/venn1"/>
    <dgm:cxn modelId="{6BBDBE88-05B4-424B-8E2B-158E7D206632}" srcId="{B31BB2DD-E0A2-EF44-A644-3977D28481F3}" destId="{923B2B2F-681B-E143-AD02-88DC9D3A90C2}" srcOrd="0" destOrd="0" parTransId="{86D15EFC-89F6-274A-84FB-01D8607F9C26}" sibTransId="{9FC0D8A3-D952-8B4D-8540-250815E59602}"/>
    <dgm:cxn modelId="{7A58CBB3-026A-614F-835F-27E6F08B9907}" type="presOf" srcId="{61117731-BE10-AC45-9F6D-43B768E75B7A}" destId="{4BEF24AD-75BF-0441-A3F2-E7BA79330EA1}" srcOrd="0" destOrd="0" presId="urn:microsoft.com/office/officeart/2005/8/layout/venn1"/>
    <dgm:cxn modelId="{EC261920-9603-0348-B601-BBE26C17FE8F}" type="presOf" srcId="{B31BB2DD-E0A2-EF44-A644-3977D28481F3}" destId="{E4C682F6-BDD2-5542-91C2-225B8DA9FC4B}" srcOrd="0" destOrd="0" presId="urn:microsoft.com/office/officeart/2005/8/layout/venn1"/>
    <dgm:cxn modelId="{FE42B4F6-C0E6-7F44-A8F2-80A79A0B03DB}" type="presOf" srcId="{61117731-BE10-AC45-9F6D-43B768E75B7A}" destId="{D4FE9A76-F8AD-7440-BD44-78425A68E6BC}" srcOrd="1" destOrd="0" presId="urn:microsoft.com/office/officeart/2005/8/layout/venn1"/>
    <dgm:cxn modelId="{9DBAB421-04D7-A148-8827-9A987084A6A0}" srcId="{B31BB2DD-E0A2-EF44-A644-3977D28481F3}" destId="{61117731-BE10-AC45-9F6D-43B768E75B7A}" srcOrd="2" destOrd="0" parTransId="{03985FF7-3E79-8644-A401-4BC9B02F6979}" sibTransId="{2A41C794-1C88-8A4D-A07E-8E61087356CA}"/>
    <dgm:cxn modelId="{74A59D58-A0C8-F54E-935B-19478E880611}" type="presOf" srcId="{89A8984A-05B5-5945-ADF2-CAD298A56C47}" destId="{244673AB-277B-A644-8026-BA9F24810CF9}" srcOrd="0" destOrd="0" presId="urn:microsoft.com/office/officeart/2005/8/layout/venn1"/>
    <dgm:cxn modelId="{3E669E02-A8B5-3141-BA01-7FE1E5EFEEDC}" type="presOf" srcId="{89A8984A-05B5-5945-ADF2-CAD298A56C47}" destId="{F94EA3E0-3E9C-054F-93BE-73A8628B7023}" srcOrd="1" destOrd="0" presId="urn:microsoft.com/office/officeart/2005/8/layout/venn1"/>
    <dgm:cxn modelId="{4E944271-F13F-A34C-979D-5B7B66CFB979}" srcId="{B31BB2DD-E0A2-EF44-A644-3977D28481F3}" destId="{89A8984A-05B5-5945-ADF2-CAD298A56C47}" srcOrd="1" destOrd="0" parTransId="{3E3CC40F-DA3B-4A44-8CA8-7AD11D9C1352}" sibTransId="{D29BC96C-D589-8D42-AE10-C7A73C51990D}"/>
    <dgm:cxn modelId="{3D846F5A-69DC-6742-A37E-2D203AA77E7C}" type="presOf" srcId="{923B2B2F-681B-E143-AD02-88DC9D3A90C2}" destId="{7BBE2017-9338-F644-822F-6B710E76D335}" srcOrd="1" destOrd="0" presId="urn:microsoft.com/office/officeart/2005/8/layout/venn1"/>
    <dgm:cxn modelId="{34D9C962-2253-A647-8605-A1B26526D3F7}" type="presParOf" srcId="{E4C682F6-BDD2-5542-91C2-225B8DA9FC4B}" destId="{C9E745D8-F7E2-E646-8454-2F8AD56461A4}" srcOrd="0" destOrd="0" presId="urn:microsoft.com/office/officeart/2005/8/layout/venn1"/>
    <dgm:cxn modelId="{F41458D8-BDC1-814F-8386-367978B634AC}" type="presParOf" srcId="{E4C682F6-BDD2-5542-91C2-225B8DA9FC4B}" destId="{7BBE2017-9338-F644-822F-6B710E76D335}" srcOrd="1" destOrd="0" presId="urn:microsoft.com/office/officeart/2005/8/layout/venn1"/>
    <dgm:cxn modelId="{751D639B-5C1B-7243-AEDE-42FF4815DC1A}" type="presParOf" srcId="{E4C682F6-BDD2-5542-91C2-225B8DA9FC4B}" destId="{244673AB-277B-A644-8026-BA9F24810CF9}" srcOrd="2" destOrd="0" presId="urn:microsoft.com/office/officeart/2005/8/layout/venn1"/>
    <dgm:cxn modelId="{A3C01D4B-CCDE-1B48-AAD8-5787665AE044}" type="presParOf" srcId="{E4C682F6-BDD2-5542-91C2-225B8DA9FC4B}" destId="{F94EA3E0-3E9C-054F-93BE-73A8628B7023}" srcOrd="3" destOrd="0" presId="urn:microsoft.com/office/officeart/2005/8/layout/venn1"/>
    <dgm:cxn modelId="{69E9071A-63FC-5946-A471-DB6E4405D5DA}" type="presParOf" srcId="{E4C682F6-BDD2-5542-91C2-225B8DA9FC4B}" destId="{4BEF24AD-75BF-0441-A3F2-E7BA79330EA1}" srcOrd="4" destOrd="0" presId="urn:microsoft.com/office/officeart/2005/8/layout/venn1"/>
    <dgm:cxn modelId="{92E50FF4-419B-594D-9089-AD49DE57238B}" type="presParOf" srcId="{E4C682F6-BDD2-5542-91C2-225B8DA9FC4B}" destId="{D4FE9A76-F8AD-7440-BD44-78425A68E6B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C64AF9-EB14-8C4A-8D1C-04980440CACB}" type="doc">
      <dgm:prSet loTypeId="urn:microsoft.com/office/officeart/2005/8/layout/funnel1" loCatId="" qsTypeId="urn:microsoft.com/office/officeart/2005/8/quickstyle/simple1" qsCatId="simple" csTypeId="urn:microsoft.com/office/officeart/2005/8/colors/colorful4" csCatId="colorful" phldr="1"/>
      <dgm:spPr/>
      <dgm:t>
        <a:bodyPr/>
        <a:lstStyle/>
        <a:p>
          <a:endParaRPr lang="tr-TR"/>
        </a:p>
      </dgm:t>
    </dgm:pt>
    <dgm:pt modelId="{F2E0FD4E-6D6E-E24D-94AF-878742EDCE4E}">
      <dgm:prSet phldrT="[Metin]" custT="1"/>
      <dgm:spPr/>
      <dgm:t>
        <a:bodyPr/>
        <a:lstStyle/>
        <a:p>
          <a:r>
            <a:rPr lang="tr-TR" sz="2000" dirty="0"/>
            <a:t>Yapılandırılmış</a:t>
          </a:r>
        </a:p>
      </dgm:t>
    </dgm:pt>
    <dgm:pt modelId="{5DB93C50-70A7-7C4F-873D-F3AC536C966B}" type="parTrans" cxnId="{F8392CB4-4126-4942-A0CE-0144B26B1356}">
      <dgm:prSet/>
      <dgm:spPr/>
      <dgm:t>
        <a:bodyPr/>
        <a:lstStyle/>
        <a:p>
          <a:endParaRPr lang="tr-TR"/>
        </a:p>
      </dgm:t>
    </dgm:pt>
    <dgm:pt modelId="{FCE9705B-DF4E-F54C-855A-A6E4A9F194B2}" type="sibTrans" cxnId="{F8392CB4-4126-4942-A0CE-0144B26B1356}">
      <dgm:prSet/>
      <dgm:spPr/>
      <dgm:t>
        <a:bodyPr/>
        <a:lstStyle/>
        <a:p>
          <a:endParaRPr lang="tr-TR"/>
        </a:p>
      </dgm:t>
    </dgm:pt>
    <dgm:pt modelId="{AABF2EF7-C255-144D-A526-54CBF4D325F0}">
      <dgm:prSet phldrT="[Metin]" custT="1"/>
      <dgm:spPr/>
      <dgm:t>
        <a:bodyPr/>
        <a:lstStyle/>
        <a:p>
          <a:r>
            <a:rPr lang="tr-TR" sz="2000" dirty="0"/>
            <a:t>Uygulamalı </a:t>
          </a:r>
        </a:p>
      </dgm:t>
    </dgm:pt>
    <dgm:pt modelId="{8089D093-6A07-F145-BDB3-8B6844B38C6D}" type="parTrans" cxnId="{F54F8FA1-69F6-844A-AFEC-06F0ACE1665F}">
      <dgm:prSet/>
      <dgm:spPr/>
      <dgm:t>
        <a:bodyPr/>
        <a:lstStyle/>
        <a:p>
          <a:endParaRPr lang="tr-TR"/>
        </a:p>
      </dgm:t>
    </dgm:pt>
    <dgm:pt modelId="{DC1FFF2D-F650-3946-B823-10DF11588641}" type="sibTrans" cxnId="{F54F8FA1-69F6-844A-AFEC-06F0ACE1665F}">
      <dgm:prSet/>
      <dgm:spPr/>
      <dgm:t>
        <a:bodyPr/>
        <a:lstStyle/>
        <a:p>
          <a:endParaRPr lang="tr-TR"/>
        </a:p>
      </dgm:t>
    </dgm:pt>
    <dgm:pt modelId="{1C813CA6-E02B-E84F-B98C-E3B966A189B3}">
      <dgm:prSet phldrT="[Metin]" custT="1"/>
      <dgm:spPr/>
      <dgm:t>
        <a:bodyPr/>
        <a:lstStyle/>
        <a:p>
          <a:r>
            <a:rPr lang="tr-TR" sz="2000" dirty="0"/>
            <a:t>Bağımsız</a:t>
          </a:r>
        </a:p>
      </dgm:t>
    </dgm:pt>
    <dgm:pt modelId="{47C03112-299D-5543-AB07-4CE7EEC882C5}" type="parTrans" cxnId="{758823B4-7AA4-3E4B-9C5F-FD9E3C75E80B}">
      <dgm:prSet/>
      <dgm:spPr/>
      <dgm:t>
        <a:bodyPr/>
        <a:lstStyle/>
        <a:p>
          <a:endParaRPr lang="tr-TR"/>
        </a:p>
      </dgm:t>
    </dgm:pt>
    <dgm:pt modelId="{EAF45DFE-C284-8E4F-A92C-DB20ED77397D}" type="sibTrans" cxnId="{758823B4-7AA4-3E4B-9C5F-FD9E3C75E80B}">
      <dgm:prSet/>
      <dgm:spPr/>
      <dgm:t>
        <a:bodyPr/>
        <a:lstStyle/>
        <a:p>
          <a:endParaRPr lang="tr-TR"/>
        </a:p>
      </dgm:t>
    </dgm:pt>
    <dgm:pt modelId="{CF73813A-80FC-684A-A417-0D1ED77275B6}">
      <dgm:prSet phldrT="[Metin]" custT="1"/>
      <dgm:spPr/>
      <dgm:t>
        <a:bodyPr/>
        <a:lstStyle/>
        <a:p>
          <a:r>
            <a:rPr lang="tr-TR" sz="3600" b="1" dirty="0">
              <a:solidFill>
                <a:srgbClr val="7030A0"/>
              </a:solidFill>
            </a:rPr>
            <a:t>Sürekli eğitim</a:t>
          </a:r>
        </a:p>
      </dgm:t>
    </dgm:pt>
    <dgm:pt modelId="{14FC7F3E-6137-9946-A8FE-DF05726F90FB}" type="parTrans" cxnId="{EF90B1BE-9FD0-9848-9E6A-63E488FFA010}">
      <dgm:prSet/>
      <dgm:spPr/>
      <dgm:t>
        <a:bodyPr/>
        <a:lstStyle/>
        <a:p>
          <a:endParaRPr lang="tr-TR"/>
        </a:p>
      </dgm:t>
    </dgm:pt>
    <dgm:pt modelId="{F26A94BE-B23E-1544-ADB4-D3345384F82C}" type="sibTrans" cxnId="{EF90B1BE-9FD0-9848-9E6A-63E488FFA010}">
      <dgm:prSet/>
      <dgm:spPr/>
      <dgm:t>
        <a:bodyPr/>
        <a:lstStyle/>
        <a:p>
          <a:endParaRPr lang="tr-TR"/>
        </a:p>
      </dgm:t>
    </dgm:pt>
    <dgm:pt modelId="{378AAC39-8AE9-DD4F-B068-C3CE7C4F50A2}" type="pres">
      <dgm:prSet presAssocID="{92C64AF9-EB14-8C4A-8D1C-04980440CACB}" presName="Name0" presStyleCnt="0">
        <dgm:presLayoutVars>
          <dgm:chMax val="4"/>
          <dgm:resizeHandles val="exact"/>
        </dgm:presLayoutVars>
      </dgm:prSet>
      <dgm:spPr/>
      <dgm:t>
        <a:bodyPr/>
        <a:lstStyle/>
        <a:p>
          <a:endParaRPr lang="tr-TR"/>
        </a:p>
      </dgm:t>
    </dgm:pt>
    <dgm:pt modelId="{D471280D-33BF-CB43-8B8B-B6B5304DE6EB}" type="pres">
      <dgm:prSet presAssocID="{92C64AF9-EB14-8C4A-8D1C-04980440CACB}" presName="ellipse" presStyleLbl="trBgShp" presStyleIdx="0" presStyleCnt="1" custScaleX="110699" custScaleY="128837"/>
      <dgm:spPr/>
    </dgm:pt>
    <dgm:pt modelId="{0E7C898D-227F-284D-A847-30B320AD64F4}" type="pres">
      <dgm:prSet presAssocID="{92C64AF9-EB14-8C4A-8D1C-04980440CACB}" presName="arrow1" presStyleLbl="fgShp" presStyleIdx="0" presStyleCnt="1"/>
      <dgm:spPr/>
    </dgm:pt>
    <dgm:pt modelId="{3BEF1867-6E3E-B749-859D-2C05A999A021}" type="pres">
      <dgm:prSet presAssocID="{92C64AF9-EB14-8C4A-8D1C-04980440CACB}" presName="rectangle" presStyleLbl="revTx" presStyleIdx="0" presStyleCnt="1">
        <dgm:presLayoutVars>
          <dgm:bulletEnabled val="1"/>
        </dgm:presLayoutVars>
      </dgm:prSet>
      <dgm:spPr/>
      <dgm:t>
        <a:bodyPr/>
        <a:lstStyle/>
        <a:p>
          <a:endParaRPr lang="tr-TR"/>
        </a:p>
      </dgm:t>
    </dgm:pt>
    <dgm:pt modelId="{F72DF211-9D89-7847-A9E5-C54A1D2A7BD0}" type="pres">
      <dgm:prSet presAssocID="{AABF2EF7-C255-144D-A526-54CBF4D325F0}" presName="item1" presStyleLbl="node1" presStyleIdx="0" presStyleCnt="3">
        <dgm:presLayoutVars>
          <dgm:bulletEnabled val="1"/>
        </dgm:presLayoutVars>
      </dgm:prSet>
      <dgm:spPr/>
      <dgm:t>
        <a:bodyPr/>
        <a:lstStyle/>
        <a:p>
          <a:endParaRPr lang="tr-TR"/>
        </a:p>
      </dgm:t>
    </dgm:pt>
    <dgm:pt modelId="{6C02E033-D3A9-2746-8584-9335953531BB}" type="pres">
      <dgm:prSet presAssocID="{1C813CA6-E02B-E84F-B98C-E3B966A189B3}" presName="item2" presStyleLbl="node1" presStyleIdx="1" presStyleCnt="3" custScaleX="124973" custScaleY="117794" custLinFactNeighborX="-22664" custLinFactNeighborY="-26959">
        <dgm:presLayoutVars>
          <dgm:bulletEnabled val="1"/>
        </dgm:presLayoutVars>
      </dgm:prSet>
      <dgm:spPr/>
      <dgm:t>
        <a:bodyPr/>
        <a:lstStyle/>
        <a:p>
          <a:endParaRPr lang="tr-TR"/>
        </a:p>
      </dgm:t>
    </dgm:pt>
    <dgm:pt modelId="{A71FA67D-F68B-C141-8A7D-44B578044CAF}" type="pres">
      <dgm:prSet presAssocID="{CF73813A-80FC-684A-A417-0D1ED77275B6}" presName="item3" presStyleLbl="node1" presStyleIdx="2" presStyleCnt="3" custScaleX="147158" custScaleY="126117" custLinFactNeighborX="22982" custLinFactNeighborY="-9193">
        <dgm:presLayoutVars>
          <dgm:bulletEnabled val="1"/>
        </dgm:presLayoutVars>
      </dgm:prSet>
      <dgm:spPr/>
      <dgm:t>
        <a:bodyPr/>
        <a:lstStyle/>
        <a:p>
          <a:endParaRPr lang="tr-TR"/>
        </a:p>
      </dgm:t>
    </dgm:pt>
    <dgm:pt modelId="{95A5E14F-CA86-9D4D-BAFF-A35C6E6F28D6}" type="pres">
      <dgm:prSet presAssocID="{92C64AF9-EB14-8C4A-8D1C-04980440CACB}" presName="funnel" presStyleLbl="trAlignAcc1" presStyleIdx="0" presStyleCnt="1" custScaleY="105479" custLinFactNeighborX="-493" custLinFactNeighborY="-1248"/>
      <dgm:spPr/>
    </dgm:pt>
  </dgm:ptLst>
  <dgm:cxnLst>
    <dgm:cxn modelId="{EF90B1BE-9FD0-9848-9E6A-63E488FFA010}" srcId="{92C64AF9-EB14-8C4A-8D1C-04980440CACB}" destId="{CF73813A-80FC-684A-A417-0D1ED77275B6}" srcOrd="3" destOrd="0" parTransId="{14FC7F3E-6137-9946-A8FE-DF05726F90FB}" sibTransId="{F26A94BE-B23E-1544-ADB4-D3345384F82C}"/>
    <dgm:cxn modelId="{F8392CB4-4126-4942-A0CE-0144B26B1356}" srcId="{92C64AF9-EB14-8C4A-8D1C-04980440CACB}" destId="{F2E0FD4E-6D6E-E24D-94AF-878742EDCE4E}" srcOrd="0" destOrd="0" parTransId="{5DB93C50-70A7-7C4F-873D-F3AC536C966B}" sibTransId="{FCE9705B-DF4E-F54C-855A-A6E4A9F194B2}"/>
    <dgm:cxn modelId="{7008D5E8-08E3-E740-A9E0-DD64DB6045F3}" type="presOf" srcId="{CF73813A-80FC-684A-A417-0D1ED77275B6}" destId="{3BEF1867-6E3E-B749-859D-2C05A999A021}" srcOrd="0" destOrd="0" presId="urn:microsoft.com/office/officeart/2005/8/layout/funnel1"/>
    <dgm:cxn modelId="{758823B4-7AA4-3E4B-9C5F-FD9E3C75E80B}" srcId="{92C64AF9-EB14-8C4A-8D1C-04980440CACB}" destId="{1C813CA6-E02B-E84F-B98C-E3B966A189B3}" srcOrd="2" destOrd="0" parTransId="{47C03112-299D-5543-AB07-4CE7EEC882C5}" sibTransId="{EAF45DFE-C284-8E4F-A92C-DB20ED77397D}"/>
    <dgm:cxn modelId="{CCD1855D-C462-3E43-8BD1-A8FE8577B7E9}" type="presOf" srcId="{1C813CA6-E02B-E84F-B98C-E3B966A189B3}" destId="{F72DF211-9D89-7847-A9E5-C54A1D2A7BD0}" srcOrd="0" destOrd="0" presId="urn:microsoft.com/office/officeart/2005/8/layout/funnel1"/>
    <dgm:cxn modelId="{92F0F219-1680-904A-830D-1F109AAF9F3E}" type="presOf" srcId="{F2E0FD4E-6D6E-E24D-94AF-878742EDCE4E}" destId="{A71FA67D-F68B-C141-8A7D-44B578044CAF}" srcOrd="0" destOrd="0" presId="urn:microsoft.com/office/officeart/2005/8/layout/funnel1"/>
    <dgm:cxn modelId="{7D5517D9-07F7-4E4B-82CA-411CF5DE8674}" type="presOf" srcId="{AABF2EF7-C255-144D-A526-54CBF4D325F0}" destId="{6C02E033-D3A9-2746-8584-9335953531BB}" srcOrd="0" destOrd="0" presId="urn:microsoft.com/office/officeart/2005/8/layout/funnel1"/>
    <dgm:cxn modelId="{029A40CB-AA41-5D4C-9F3A-AC8DDF55332E}" type="presOf" srcId="{92C64AF9-EB14-8C4A-8D1C-04980440CACB}" destId="{378AAC39-8AE9-DD4F-B068-C3CE7C4F50A2}" srcOrd="0" destOrd="0" presId="urn:microsoft.com/office/officeart/2005/8/layout/funnel1"/>
    <dgm:cxn modelId="{F54F8FA1-69F6-844A-AFEC-06F0ACE1665F}" srcId="{92C64AF9-EB14-8C4A-8D1C-04980440CACB}" destId="{AABF2EF7-C255-144D-A526-54CBF4D325F0}" srcOrd="1" destOrd="0" parTransId="{8089D093-6A07-F145-BDB3-8B6844B38C6D}" sibTransId="{DC1FFF2D-F650-3946-B823-10DF11588641}"/>
    <dgm:cxn modelId="{E6C6DBF1-56EC-6743-B4E0-E9BD474AEC9F}" type="presParOf" srcId="{378AAC39-8AE9-DD4F-B068-C3CE7C4F50A2}" destId="{D471280D-33BF-CB43-8B8B-B6B5304DE6EB}" srcOrd="0" destOrd="0" presId="urn:microsoft.com/office/officeart/2005/8/layout/funnel1"/>
    <dgm:cxn modelId="{5346C35D-5994-7C43-857C-D8A0415C82C0}" type="presParOf" srcId="{378AAC39-8AE9-DD4F-B068-C3CE7C4F50A2}" destId="{0E7C898D-227F-284D-A847-30B320AD64F4}" srcOrd="1" destOrd="0" presId="urn:microsoft.com/office/officeart/2005/8/layout/funnel1"/>
    <dgm:cxn modelId="{3CFF0706-31C3-B248-899A-D6A9565E4FF2}" type="presParOf" srcId="{378AAC39-8AE9-DD4F-B068-C3CE7C4F50A2}" destId="{3BEF1867-6E3E-B749-859D-2C05A999A021}" srcOrd="2" destOrd="0" presId="urn:microsoft.com/office/officeart/2005/8/layout/funnel1"/>
    <dgm:cxn modelId="{62A6DD12-5832-D546-A577-B57D7E5E25FC}" type="presParOf" srcId="{378AAC39-8AE9-DD4F-B068-C3CE7C4F50A2}" destId="{F72DF211-9D89-7847-A9E5-C54A1D2A7BD0}" srcOrd="3" destOrd="0" presId="urn:microsoft.com/office/officeart/2005/8/layout/funnel1"/>
    <dgm:cxn modelId="{004CF5D8-5CB1-4946-9C9E-71DD9C1875B5}" type="presParOf" srcId="{378AAC39-8AE9-DD4F-B068-C3CE7C4F50A2}" destId="{6C02E033-D3A9-2746-8584-9335953531BB}" srcOrd="4" destOrd="0" presId="urn:microsoft.com/office/officeart/2005/8/layout/funnel1"/>
    <dgm:cxn modelId="{315D47F4-59F1-BE48-8005-3B0C767D713B}" type="presParOf" srcId="{378AAC39-8AE9-DD4F-B068-C3CE7C4F50A2}" destId="{A71FA67D-F68B-C141-8A7D-44B578044CAF}" srcOrd="5" destOrd="0" presId="urn:microsoft.com/office/officeart/2005/8/layout/funnel1"/>
    <dgm:cxn modelId="{B028763D-074D-9B4A-A382-6B2A45DD9570}" type="presParOf" srcId="{378AAC39-8AE9-DD4F-B068-C3CE7C4F50A2}" destId="{95A5E14F-CA86-9D4D-BAFF-A35C6E6F28D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E1EDD7-BBFD-3744-865E-7EF144DA5FD9}"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tr-TR"/>
        </a:p>
      </dgm:t>
    </dgm:pt>
    <dgm:pt modelId="{5969580D-2F56-9F41-BAD9-F63A3DEBECFC}">
      <dgm:prSet/>
      <dgm:spPr/>
      <dgm:t>
        <a:bodyPr/>
        <a:lstStyle/>
        <a:p>
          <a:r>
            <a:rPr lang="tr-TR" dirty="0"/>
            <a:t>Hematolog olduktan sonra</a:t>
          </a:r>
        </a:p>
      </dgm:t>
    </dgm:pt>
    <dgm:pt modelId="{0EF486D5-2B75-2E41-B01B-CBDC4F90E6A2}" type="parTrans" cxnId="{3A1A715D-8970-D04E-8179-234DBD21CA7E}">
      <dgm:prSet/>
      <dgm:spPr/>
      <dgm:t>
        <a:bodyPr/>
        <a:lstStyle/>
        <a:p>
          <a:endParaRPr lang="tr-TR"/>
        </a:p>
      </dgm:t>
    </dgm:pt>
    <dgm:pt modelId="{18F0F8C6-495E-2B48-AB68-A6ED72167B22}" type="sibTrans" cxnId="{3A1A715D-8970-D04E-8179-234DBD21CA7E}">
      <dgm:prSet/>
      <dgm:spPr/>
      <dgm:t>
        <a:bodyPr/>
        <a:lstStyle/>
        <a:p>
          <a:endParaRPr lang="tr-TR"/>
        </a:p>
      </dgm:t>
    </dgm:pt>
    <dgm:pt modelId="{22381DE5-5EE5-8C47-A413-E6E9EDF38E35}" type="pres">
      <dgm:prSet presAssocID="{9DE1EDD7-BBFD-3744-865E-7EF144DA5FD9}" presName="Name0" presStyleCnt="0">
        <dgm:presLayoutVars>
          <dgm:dir/>
          <dgm:animLvl val="lvl"/>
          <dgm:resizeHandles val="exact"/>
        </dgm:presLayoutVars>
      </dgm:prSet>
      <dgm:spPr/>
      <dgm:t>
        <a:bodyPr/>
        <a:lstStyle/>
        <a:p>
          <a:endParaRPr lang="tr-TR"/>
        </a:p>
      </dgm:t>
    </dgm:pt>
    <dgm:pt modelId="{EAF7EEA2-2186-224D-878B-AF190D05AB25}" type="pres">
      <dgm:prSet presAssocID="{9DE1EDD7-BBFD-3744-865E-7EF144DA5FD9}" presName="dummy" presStyleCnt="0"/>
      <dgm:spPr/>
    </dgm:pt>
    <dgm:pt modelId="{8BC36183-3EAD-D846-B710-0B17FC68689B}" type="pres">
      <dgm:prSet presAssocID="{9DE1EDD7-BBFD-3744-865E-7EF144DA5FD9}" presName="linH" presStyleCnt="0"/>
      <dgm:spPr/>
    </dgm:pt>
    <dgm:pt modelId="{0C70A769-D195-124E-8157-A77EBDDFE1CD}" type="pres">
      <dgm:prSet presAssocID="{9DE1EDD7-BBFD-3744-865E-7EF144DA5FD9}" presName="padding1" presStyleCnt="0"/>
      <dgm:spPr/>
    </dgm:pt>
    <dgm:pt modelId="{BF0112DD-DC28-F346-8449-B60998EDEB91}" type="pres">
      <dgm:prSet presAssocID="{5969580D-2F56-9F41-BAD9-F63A3DEBECFC}" presName="linV" presStyleCnt="0"/>
      <dgm:spPr/>
    </dgm:pt>
    <dgm:pt modelId="{8DC02F9C-0F63-1847-81D5-9E3A4870996C}" type="pres">
      <dgm:prSet presAssocID="{5969580D-2F56-9F41-BAD9-F63A3DEBECFC}" presName="spVertical1" presStyleCnt="0"/>
      <dgm:spPr/>
    </dgm:pt>
    <dgm:pt modelId="{DE34DB0E-E2EA-D147-BA06-90D635003DE5}" type="pres">
      <dgm:prSet presAssocID="{5969580D-2F56-9F41-BAD9-F63A3DEBECFC}" presName="parTx" presStyleLbl="revTx" presStyleIdx="0" presStyleCnt="1">
        <dgm:presLayoutVars>
          <dgm:chMax val="0"/>
          <dgm:chPref val="0"/>
          <dgm:bulletEnabled val="1"/>
        </dgm:presLayoutVars>
      </dgm:prSet>
      <dgm:spPr/>
      <dgm:t>
        <a:bodyPr/>
        <a:lstStyle/>
        <a:p>
          <a:endParaRPr lang="tr-TR"/>
        </a:p>
      </dgm:t>
    </dgm:pt>
    <dgm:pt modelId="{F2F0E7CF-00B5-DD49-8C9F-43BD85176319}" type="pres">
      <dgm:prSet presAssocID="{5969580D-2F56-9F41-BAD9-F63A3DEBECFC}" presName="spVertical2" presStyleCnt="0"/>
      <dgm:spPr/>
    </dgm:pt>
    <dgm:pt modelId="{F9B1CDC8-D721-394F-8CFA-2DF43E677357}" type="pres">
      <dgm:prSet presAssocID="{5969580D-2F56-9F41-BAD9-F63A3DEBECFC}" presName="spVertical3" presStyleCnt="0"/>
      <dgm:spPr/>
    </dgm:pt>
    <dgm:pt modelId="{5ADD0945-6390-154B-B0D8-01D8514AD87F}" type="pres">
      <dgm:prSet presAssocID="{9DE1EDD7-BBFD-3744-865E-7EF144DA5FD9}" presName="padding2" presStyleCnt="0"/>
      <dgm:spPr/>
    </dgm:pt>
    <dgm:pt modelId="{E9AB332C-A8FD-554D-9060-85439A3FE959}" type="pres">
      <dgm:prSet presAssocID="{9DE1EDD7-BBFD-3744-865E-7EF144DA5FD9}" presName="negArrow" presStyleCnt="0"/>
      <dgm:spPr/>
    </dgm:pt>
    <dgm:pt modelId="{E11878AF-21AF-8044-9689-A7D55DC16170}" type="pres">
      <dgm:prSet presAssocID="{9DE1EDD7-BBFD-3744-865E-7EF144DA5FD9}" presName="backgroundArrow" presStyleLbl="node1" presStyleIdx="0" presStyleCnt="1" custLinFactNeighborX="2819" custLinFactNeighborY="-33752"/>
      <dgm:spPr/>
    </dgm:pt>
  </dgm:ptLst>
  <dgm:cxnLst>
    <dgm:cxn modelId="{B0C95818-B696-B949-813A-60916B84F33A}" type="presOf" srcId="{5969580D-2F56-9F41-BAD9-F63A3DEBECFC}" destId="{DE34DB0E-E2EA-D147-BA06-90D635003DE5}" srcOrd="0" destOrd="0" presId="urn:microsoft.com/office/officeart/2005/8/layout/hProcess3"/>
    <dgm:cxn modelId="{1769376D-4FC2-F142-B978-B90AF9CE800C}" type="presOf" srcId="{9DE1EDD7-BBFD-3744-865E-7EF144DA5FD9}" destId="{22381DE5-5EE5-8C47-A413-E6E9EDF38E35}" srcOrd="0" destOrd="0" presId="urn:microsoft.com/office/officeart/2005/8/layout/hProcess3"/>
    <dgm:cxn modelId="{3A1A715D-8970-D04E-8179-234DBD21CA7E}" srcId="{9DE1EDD7-BBFD-3744-865E-7EF144DA5FD9}" destId="{5969580D-2F56-9F41-BAD9-F63A3DEBECFC}" srcOrd="0" destOrd="0" parTransId="{0EF486D5-2B75-2E41-B01B-CBDC4F90E6A2}" sibTransId="{18F0F8C6-495E-2B48-AB68-A6ED72167B22}"/>
    <dgm:cxn modelId="{FA3F8A1F-F822-2B41-BE22-B6FFA3FE0E0D}" type="presParOf" srcId="{22381DE5-5EE5-8C47-A413-E6E9EDF38E35}" destId="{EAF7EEA2-2186-224D-878B-AF190D05AB25}" srcOrd="0" destOrd="0" presId="urn:microsoft.com/office/officeart/2005/8/layout/hProcess3"/>
    <dgm:cxn modelId="{F38441C2-0E2C-A24D-9F31-88647F22847C}" type="presParOf" srcId="{22381DE5-5EE5-8C47-A413-E6E9EDF38E35}" destId="{8BC36183-3EAD-D846-B710-0B17FC68689B}" srcOrd="1" destOrd="0" presId="urn:microsoft.com/office/officeart/2005/8/layout/hProcess3"/>
    <dgm:cxn modelId="{96B1D662-F2CD-D445-8B43-FC7726BE1C48}" type="presParOf" srcId="{8BC36183-3EAD-D846-B710-0B17FC68689B}" destId="{0C70A769-D195-124E-8157-A77EBDDFE1CD}" srcOrd="0" destOrd="0" presId="urn:microsoft.com/office/officeart/2005/8/layout/hProcess3"/>
    <dgm:cxn modelId="{6FFCC524-FB69-C448-B148-D1C7E4CB0B72}" type="presParOf" srcId="{8BC36183-3EAD-D846-B710-0B17FC68689B}" destId="{BF0112DD-DC28-F346-8449-B60998EDEB91}" srcOrd="1" destOrd="0" presId="urn:microsoft.com/office/officeart/2005/8/layout/hProcess3"/>
    <dgm:cxn modelId="{71D5820B-3D52-9246-9BFB-73A39ED65D5C}" type="presParOf" srcId="{BF0112DD-DC28-F346-8449-B60998EDEB91}" destId="{8DC02F9C-0F63-1847-81D5-9E3A4870996C}" srcOrd="0" destOrd="0" presId="urn:microsoft.com/office/officeart/2005/8/layout/hProcess3"/>
    <dgm:cxn modelId="{AAFE350E-C77C-294F-8CD1-E1BB1C22AE74}" type="presParOf" srcId="{BF0112DD-DC28-F346-8449-B60998EDEB91}" destId="{DE34DB0E-E2EA-D147-BA06-90D635003DE5}" srcOrd="1" destOrd="0" presId="urn:microsoft.com/office/officeart/2005/8/layout/hProcess3"/>
    <dgm:cxn modelId="{FB42BFC5-2BB7-B743-ADF3-D2BD575D4D5E}" type="presParOf" srcId="{BF0112DD-DC28-F346-8449-B60998EDEB91}" destId="{F2F0E7CF-00B5-DD49-8C9F-43BD85176319}" srcOrd="2" destOrd="0" presId="urn:microsoft.com/office/officeart/2005/8/layout/hProcess3"/>
    <dgm:cxn modelId="{49AD90AB-EF96-7249-AD2E-DE4ABE1E3E91}" type="presParOf" srcId="{BF0112DD-DC28-F346-8449-B60998EDEB91}" destId="{F9B1CDC8-D721-394F-8CFA-2DF43E677357}" srcOrd="3" destOrd="0" presId="urn:microsoft.com/office/officeart/2005/8/layout/hProcess3"/>
    <dgm:cxn modelId="{D9C0DEDB-EF22-D543-8161-773BF7F601AC}" type="presParOf" srcId="{8BC36183-3EAD-D846-B710-0B17FC68689B}" destId="{5ADD0945-6390-154B-B0D8-01D8514AD87F}" srcOrd="2" destOrd="0" presId="urn:microsoft.com/office/officeart/2005/8/layout/hProcess3"/>
    <dgm:cxn modelId="{85BCF964-95B6-B84E-8897-D6B0196BC5D1}" type="presParOf" srcId="{8BC36183-3EAD-D846-B710-0B17FC68689B}" destId="{E9AB332C-A8FD-554D-9060-85439A3FE959}" srcOrd="3" destOrd="0" presId="urn:microsoft.com/office/officeart/2005/8/layout/hProcess3"/>
    <dgm:cxn modelId="{8C3EFDB8-0D02-5847-96EB-127B4A6F2FDD}" type="presParOf" srcId="{8BC36183-3EAD-D846-B710-0B17FC68689B}" destId="{E11878AF-21AF-8044-9689-A7D55DC16170}"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9E9C71-2A55-DE46-96A2-775AC58CA747}" type="doc">
      <dgm:prSet loTypeId="urn:microsoft.com/office/officeart/2005/8/layout/default" loCatId="" qsTypeId="urn:microsoft.com/office/officeart/2005/8/quickstyle/simple3" qsCatId="simple" csTypeId="urn:microsoft.com/office/officeart/2005/8/colors/colorful2" csCatId="colorful" phldr="1"/>
      <dgm:spPr/>
      <dgm:t>
        <a:bodyPr/>
        <a:lstStyle/>
        <a:p>
          <a:endParaRPr lang="tr-TR"/>
        </a:p>
      </dgm:t>
    </dgm:pt>
    <dgm:pt modelId="{B8999B7C-7B6C-AB49-9B26-087F41034889}">
      <dgm:prSet phldrT="[Metin]"/>
      <dgm:spPr/>
      <dgm:t>
        <a:bodyPr/>
        <a:lstStyle/>
        <a:p>
          <a:r>
            <a:rPr lang="tr-TR" dirty="0"/>
            <a:t>Kuramsal </a:t>
          </a:r>
        </a:p>
      </dgm:t>
    </dgm:pt>
    <dgm:pt modelId="{79343BA4-0A0E-824A-BEFE-DAA0478D674D}" type="parTrans" cxnId="{A4A4ABA8-C608-7040-9827-BF9BCF421309}">
      <dgm:prSet/>
      <dgm:spPr/>
      <dgm:t>
        <a:bodyPr/>
        <a:lstStyle/>
        <a:p>
          <a:endParaRPr lang="tr-TR"/>
        </a:p>
      </dgm:t>
    </dgm:pt>
    <dgm:pt modelId="{E9E06C3A-A877-D14C-8A77-D94E2E785983}" type="sibTrans" cxnId="{A4A4ABA8-C608-7040-9827-BF9BCF421309}">
      <dgm:prSet/>
      <dgm:spPr/>
      <dgm:t>
        <a:bodyPr/>
        <a:lstStyle/>
        <a:p>
          <a:endParaRPr lang="tr-TR"/>
        </a:p>
      </dgm:t>
    </dgm:pt>
    <dgm:pt modelId="{1C220502-96CE-C24F-B9D4-B201A4DA2D1A}">
      <dgm:prSet phldrT="[Metin]"/>
      <dgm:spPr/>
      <dgm:t>
        <a:bodyPr/>
        <a:lstStyle/>
        <a:p>
          <a:r>
            <a:rPr lang="tr-TR" dirty="0"/>
            <a:t>Uygulama Sınavı</a:t>
          </a:r>
        </a:p>
      </dgm:t>
    </dgm:pt>
    <dgm:pt modelId="{520DBF0E-02C6-0046-9C2C-CDDA482BD439}" type="parTrans" cxnId="{A7EC2932-F162-6946-93C1-7DC70C8A70F8}">
      <dgm:prSet/>
      <dgm:spPr/>
      <dgm:t>
        <a:bodyPr/>
        <a:lstStyle/>
        <a:p>
          <a:endParaRPr lang="tr-TR"/>
        </a:p>
      </dgm:t>
    </dgm:pt>
    <dgm:pt modelId="{A9C7433E-76CC-454D-AA8E-2963F21D0351}" type="sibTrans" cxnId="{A7EC2932-F162-6946-93C1-7DC70C8A70F8}">
      <dgm:prSet/>
      <dgm:spPr/>
      <dgm:t>
        <a:bodyPr/>
        <a:lstStyle/>
        <a:p>
          <a:endParaRPr lang="tr-TR"/>
        </a:p>
      </dgm:t>
    </dgm:pt>
    <dgm:pt modelId="{7A9A59E4-07BE-3C4D-85D4-3B5A2795DA6E}" type="pres">
      <dgm:prSet presAssocID="{569E9C71-2A55-DE46-96A2-775AC58CA747}" presName="diagram" presStyleCnt="0">
        <dgm:presLayoutVars>
          <dgm:dir/>
          <dgm:resizeHandles val="exact"/>
        </dgm:presLayoutVars>
      </dgm:prSet>
      <dgm:spPr/>
      <dgm:t>
        <a:bodyPr/>
        <a:lstStyle/>
        <a:p>
          <a:endParaRPr lang="tr-TR"/>
        </a:p>
      </dgm:t>
    </dgm:pt>
    <dgm:pt modelId="{B95C30B7-5F69-4C45-85D2-FBCB642FFA12}" type="pres">
      <dgm:prSet presAssocID="{B8999B7C-7B6C-AB49-9B26-087F41034889}" presName="node" presStyleLbl="node1" presStyleIdx="0" presStyleCnt="2" custScaleX="130071" custLinFactX="-6904" custLinFactNeighborX="-100000" custLinFactNeighborY="-349">
        <dgm:presLayoutVars>
          <dgm:bulletEnabled val="1"/>
        </dgm:presLayoutVars>
      </dgm:prSet>
      <dgm:spPr/>
      <dgm:t>
        <a:bodyPr/>
        <a:lstStyle/>
        <a:p>
          <a:endParaRPr lang="tr-TR"/>
        </a:p>
      </dgm:t>
    </dgm:pt>
    <dgm:pt modelId="{E8145C60-0957-1E4B-BFB5-6603174C211C}" type="pres">
      <dgm:prSet presAssocID="{E9E06C3A-A877-D14C-8A77-D94E2E785983}" presName="sibTrans" presStyleCnt="0"/>
      <dgm:spPr/>
    </dgm:pt>
    <dgm:pt modelId="{C9035927-7712-AC47-AEB5-EB37B9F3DC02}" type="pres">
      <dgm:prSet presAssocID="{1C220502-96CE-C24F-B9D4-B201A4DA2D1A}" presName="node" presStyleLbl="node1" presStyleIdx="1" presStyleCnt="2" custScaleX="125390" custLinFactNeighborX="89746" custLinFactNeighborY="-349">
        <dgm:presLayoutVars>
          <dgm:bulletEnabled val="1"/>
        </dgm:presLayoutVars>
      </dgm:prSet>
      <dgm:spPr/>
      <dgm:t>
        <a:bodyPr/>
        <a:lstStyle/>
        <a:p>
          <a:endParaRPr lang="tr-TR"/>
        </a:p>
      </dgm:t>
    </dgm:pt>
  </dgm:ptLst>
  <dgm:cxnLst>
    <dgm:cxn modelId="{A4A4ABA8-C608-7040-9827-BF9BCF421309}" srcId="{569E9C71-2A55-DE46-96A2-775AC58CA747}" destId="{B8999B7C-7B6C-AB49-9B26-087F41034889}" srcOrd="0" destOrd="0" parTransId="{79343BA4-0A0E-824A-BEFE-DAA0478D674D}" sibTransId="{E9E06C3A-A877-D14C-8A77-D94E2E785983}"/>
    <dgm:cxn modelId="{F9DE774F-8370-F34C-8FE7-A461AC386F96}" type="presOf" srcId="{1C220502-96CE-C24F-B9D4-B201A4DA2D1A}" destId="{C9035927-7712-AC47-AEB5-EB37B9F3DC02}" srcOrd="0" destOrd="0" presId="urn:microsoft.com/office/officeart/2005/8/layout/default"/>
    <dgm:cxn modelId="{FE37BC38-2951-6C4F-A5DB-A2B0A705EBCA}" type="presOf" srcId="{569E9C71-2A55-DE46-96A2-775AC58CA747}" destId="{7A9A59E4-07BE-3C4D-85D4-3B5A2795DA6E}" srcOrd="0" destOrd="0" presId="urn:microsoft.com/office/officeart/2005/8/layout/default"/>
    <dgm:cxn modelId="{EB648830-5B18-584A-87C6-553A17E698C9}" type="presOf" srcId="{B8999B7C-7B6C-AB49-9B26-087F41034889}" destId="{B95C30B7-5F69-4C45-85D2-FBCB642FFA12}" srcOrd="0" destOrd="0" presId="urn:microsoft.com/office/officeart/2005/8/layout/default"/>
    <dgm:cxn modelId="{A7EC2932-F162-6946-93C1-7DC70C8A70F8}" srcId="{569E9C71-2A55-DE46-96A2-775AC58CA747}" destId="{1C220502-96CE-C24F-B9D4-B201A4DA2D1A}" srcOrd="1" destOrd="0" parTransId="{520DBF0E-02C6-0046-9C2C-CDDA482BD439}" sibTransId="{A9C7433E-76CC-454D-AA8E-2963F21D0351}"/>
    <dgm:cxn modelId="{F7E7DF8D-7E0D-B346-8E29-DD9479154CB6}" type="presParOf" srcId="{7A9A59E4-07BE-3C4D-85D4-3B5A2795DA6E}" destId="{B95C30B7-5F69-4C45-85D2-FBCB642FFA12}" srcOrd="0" destOrd="0" presId="urn:microsoft.com/office/officeart/2005/8/layout/default"/>
    <dgm:cxn modelId="{16012511-FF23-BC4E-B0A6-07908E705A53}" type="presParOf" srcId="{7A9A59E4-07BE-3C4D-85D4-3B5A2795DA6E}" destId="{E8145C60-0957-1E4B-BFB5-6603174C211C}" srcOrd="1" destOrd="0" presId="urn:microsoft.com/office/officeart/2005/8/layout/default"/>
    <dgm:cxn modelId="{32CF3C00-35B5-2847-AE79-C7625C101269}" type="presParOf" srcId="{7A9A59E4-07BE-3C4D-85D4-3B5A2795DA6E}" destId="{C9035927-7712-AC47-AEB5-EB37B9F3DC0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E4CE99-5F6C-1442-AC9F-564C29AA3A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EDD0353-4807-484C-A2E7-D104FDC5BABE}">
      <dgm:prSet/>
      <dgm:spPr/>
      <dgm:t>
        <a:bodyPr/>
        <a:lstStyle/>
        <a:p>
          <a:r>
            <a:rPr lang="tr-TR" dirty="0"/>
            <a:t>Portföy + Puan (≥250 kredi/5 yıl) + Zorunlu Modüller </a:t>
          </a:r>
        </a:p>
      </dgm:t>
    </dgm:pt>
    <dgm:pt modelId="{99535945-C796-4347-801C-506CD2E11633}" type="parTrans" cxnId="{98DBF882-FABA-D44B-94A4-4E8294956AFA}">
      <dgm:prSet/>
      <dgm:spPr/>
      <dgm:t>
        <a:bodyPr/>
        <a:lstStyle/>
        <a:p>
          <a:endParaRPr lang="tr-TR"/>
        </a:p>
      </dgm:t>
    </dgm:pt>
    <dgm:pt modelId="{4AEE5AFD-2AB6-BD44-96A6-7E028A0E3717}" type="sibTrans" cxnId="{98DBF882-FABA-D44B-94A4-4E8294956AFA}">
      <dgm:prSet/>
      <dgm:spPr/>
      <dgm:t>
        <a:bodyPr/>
        <a:lstStyle/>
        <a:p>
          <a:endParaRPr lang="tr-TR"/>
        </a:p>
      </dgm:t>
    </dgm:pt>
    <dgm:pt modelId="{006EDAED-A285-B44F-AE97-E60B2CEA24E0}">
      <dgm:prSet/>
      <dgm:spPr/>
      <dgm:t>
        <a:bodyPr/>
        <a:lstStyle/>
        <a:p>
          <a:r>
            <a:rPr lang="tr-TR"/>
            <a:t> </a:t>
          </a:r>
          <a:r>
            <a:rPr lang="tr-TR" dirty="0"/>
            <a:t>Yeniden Sınav: HEM‑</a:t>
          </a:r>
          <a:r>
            <a:rPr lang="tr-TR" dirty="0" err="1"/>
            <a:t>TUYEK’in</a:t>
          </a:r>
          <a:r>
            <a:rPr lang="tr-TR" dirty="0"/>
            <a:t> ilan edeceği formatta (yazılı/uygulamalı)</a:t>
          </a:r>
        </a:p>
      </dgm:t>
    </dgm:pt>
    <dgm:pt modelId="{2B60BDF9-7190-5945-B98D-B42069BB95AD}" type="parTrans" cxnId="{AA2F3F36-E4E2-B64D-ACEA-371B7EC0C615}">
      <dgm:prSet/>
      <dgm:spPr/>
      <dgm:t>
        <a:bodyPr/>
        <a:lstStyle/>
        <a:p>
          <a:endParaRPr lang="tr-TR"/>
        </a:p>
      </dgm:t>
    </dgm:pt>
    <dgm:pt modelId="{4CBA3906-CE41-EF46-9410-EB52DCC97912}" type="sibTrans" cxnId="{AA2F3F36-E4E2-B64D-ACEA-371B7EC0C615}">
      <dgm:prSet/>
      <dgm:spPr/>
      <dgm:t>
        <a:bodyPr/>
        <a:lstStyle/>
        <a:p>
          <a:endParaRPr lang="tr-TR"/>
        </a:p>
      </dgm:t>
    </dgm:pt>
    <dgm:pt modelId="{E14C4A0E-74D2-5A4E-8F9F-25972057747C}" type="pres">
      <dgm:prSet presAssocID="{B1E4CE99-5F6C-1442-AC9F-564C29AA3AE0}" presName="linear" presStyleCnt="0">
        <dgm:presLayoutVars>
          <dgm:animLvl val="lvl"/>
          <dgm:resizeHandles val="exact"/>
        </dgm:presLayoutVars>
      </dgm:prSet>
      <dgm:spPr/>
      <dgm:t>
        <a:bodyPr/>
        <a:lstStyle/>
        <a:p>
          <a:endParaRPr lang="tr-TR"/>
        </a:p>
      </dgm:t>
    </dgm:pt>
    <dgm:pt modelId="{B8356154-CB96-C44C-9083-579DAA2E3BFA}" type="pres">
      <dgm:prSet presAssocID="{006EDAED-A285-B44F-AE97-E60B2CEA24E0}" presName="parentText" presStyleLbl="node1" presStyleIdx="0" presStyleCnt="2">
        <dgm:presLayoutVars>
          <dgm:chMax val="0"/>
          <dgm:bulletEnabled val="1"/>
        </dgm:presLayoutVars>
      </dgm:prSet>
      <dgm:spPr/>
      <dgm:t>
        <a:bodyPr/>
        <a:lstStyle/>
        <a:p>
          <a:endParaRPr lang="tr-TR"/>
        </a:p>
      </dgm:t>
    </dgm:pt>
    <dgm:pt modelId="{A2BE2F1C-D47A-FB41-B727-08927590F16A}" type="pres">
      <dgm:prSet presAssocID="{4CBA3906-CE41-EF46-9410-EB52DCC97912}" presName="spacer" presStyleCnt="0"/>
      <dgm:spPr/>
    </dgm:pt>
    <dgm:pt modelId="{EE33E1AF-E292-044A-B6B1-8402C4480E47}" type="pres">
      <dgm:prSet presAssocID="{6EDD0353-4807-484C-A2E7-D104FDC5BABE}" presName="parentText" presStyleLbl="node1" presStyleIdx="1" presStyleCnt="2">
        <dgm:presLayoutVars>
          <dgm:chMax val="0"/>
          <dgm:bulletEnabled val="1"/>
        </dgm:presLayoutVars>
      </dgm:prSet>
      <dgm:spPr/>
      <dgm:t>
        <a:bodyPr/>
        <a:lstStyle/>
        <a:p>
          <a:endParaRPr lang="tr-TR"/>
        </a:p>
      </dgm:t>
    </dgm:pt>
  </dgm:ptLst>
  <dgm:cxnLst>
    <dgm:cxn modelId="{F247A545-C265-E54A-B052-C8F7BADE2035}" type="presOf" srcId="{006EDAED-A285-B44F-AE97-E60B2CEA24E0}" destId="{B8356154-CB96-C44C-9083-579DAA2E3BFA}" srcOrd="0" destOrd="0" presId="urn:microsoft.com/office/officeart/2005/8/layout/vList2"/>
    <dgm:cxn modelId="{AF22A882-9E3F-4F43-A6E8-E3CFD3F6DA45}" type="presOf" srcId="{6EDD0353-4807-484C-A2E7-D104FDC5BABE}" destId="{EE33E1AF-E292-044A-B6B1-8402C4480E47}" srcOrd="0" destOrd="0" presId="urn:microsoft.com/office/officeart/2005/8/layout/vList2"/>
    <dgm:cxn modelId="{AA2F3F36-E4E2-B64D-ACEA-371B7EC0C615}" srcId="{B1E4CE99-5F6C-1442-AC9F-564C29AA3AE0}" destId="{006EDAED-A285-B44F-AE97-E60B2CEA24E0}" srcOrd="0" destOrd="0" parTransId="{2B60BDF9-7190-5945-B98D-B42069BB95AD}" sibTransId="{4CBA3906-CE41-EF46-9410-EB52DCC97912}"/>
    <dgm:cxn modelId="{98DBF882-FABA-D44B-94A4-4E8294956AFA}" srcId="{B1E4CE99-5F6C-1442-AC9F-564C29AA3AE0}" destId="{6EDD0353-4807-484C-A2E7-D104FDC5BABE}" srcOrd="1" destOrd="0" parTransId="{99535945-C796-4347-801C-506CD2E11633}" sibTransId="{4AEE5AFD-2AB6-BD44-96A6-7E028A0E3717}"/>
    <dgm:cxn modelId="{D557D0CF-4E11-D043-B4CD-1C83C190DC24}" type="presOf" srcId="{B1E4CE99-5F6C-1442-AC9F-564C29AA3AE0}" destId="{E14C4A0E-74D2-5A4E-8F9F-25972057747C}" srcOrd="0" destOrd="0" presId="urn:microsoft.com/office/officeart/2005/8/layout/vList2"/>
    <dgm:cxn modelId="{99A47D76-EEAE-A543-8437-474589B6A57B}" type="presParOf" srcId="{E14C4A0E-74D2-5A4E-8F9F-25972057747C}" destId="{B8356154-CB96-C44C-9083-579DAA2E3BFA}" srcOrd="0" destOrd="0" presId="urn:microsoft.com/office/officeart/2005/8/layout/vList2"/>
    <dgm:cxn modelId="{201B662D-1799-AC40-BFCA-0661665B08D5}" type="presParOf" srcId="{E14C4A0E-74D2-5A4E-8F9F-25972057747C}" destId="{A2BE2F1C-D47A-FB41-B727-08927590F16A}" srcOrd="1" destOrd="0" presId="urn:microsoft.com/office/officeart/2005/8/layout/vList2"/>
    <dgm:cxn modelId="{87B31C79-73B9-6C44-87D3-08235D4FFD59}" type="presParOf" srcId="{E14C4A0E-74D2-5A4E-8F9F-25972057747C}" destId="{EE33E1AF-E292-044A-B6B1-8402C4480E4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2AE7B9-A2DD-3041-A64A-03B20599EAD6}" type="doc">
      <dgm:prSet loTypeId="urn:microsoft.com/office/officeart/2005/8/layout/default" loCatId="" qsTypeId="urn:microsoft.com/office/officeart/2005/8/quickstyle/simple1" qsCatId="simple" csTypeId="urn:microsoft.com/office/officeart/2005/8/colors/accent1_2" csCatId="accent1"/>
      <dgm:spPr/>
      <dgm:t>
        <a:bodyPr/>
        <a:lstStyle/>
        <a:p>
          <a:endParaRPr lang="tr-TR"/>
        </a:p>
      </dgm:t>
    </dgm:pt>
    <dgm:pt modelId="{AE5B484C-83E8-6C40-9D66-39EC78EA5EAF}">
      <dgm:prSet/>
      <dgm:spPr/>
      <dgm:t>
        <a:bodyPr/>
        <a:lstStyle/>
        <a:p>
          <a:r>
            <a:rPr lang="tr-TR"/>
            <a:t>Hasta Güvenliği ve Olay Bildirimi</a:t>
          </a:r>
        </a:p>
      </dgm:t>
    </dgm:pt>
    <dgm:pt modelId="{6F50B16E-F17C-EB42-A317-6C4C04845FAF}" type="parTrans" cxnId="{E23C7D91-7175-EA47-8012-30F7FFD92287}">
      <dgm:prSet/>
      <dgm:spPr/>
      <dgm:t>
        <a:bodyPr/>
        <a:lstStyle/>
        <a:p>
          <a:endParaRPr lang="tr-TR"/>
        </a:p>
      </dgm:t>
    </dgm:pt>
    <dgm:pt modelId="{CA8BB614-9B31-DC47-AADA-904EF38DE197}" type="sibTrans" cxnId="{E23C7D91-7175-EA47-8012-30F7FFD92287}">
      <dgm:prSet/>
      <dgm:spPr/>
      <dgm:t>
        <a:bodyPr/>
        <a:lstStyle/>
        <a:p>
          <a:endParaRPr lang="tr-TR"/>
        </a:p>
      </dgm:t>
    </dgm:pt>
    <dgm:pt modelId="{9BFD8B96-4320-2242-A865-5FE70EEF0B41}">
      <dgm:prSet/>
      <dgm:spPr/>
      <dgm:t>
        <a:bodyPr/>
        <a:lstStyle/>
        <a:p>
          <a:r>
            <a:rPr lang="tr-TR"/>
            <a:t>Etik ve Çıkar Çatışması Yönetimi</a:t>
          </a:r>
        </a:p>
      </dgm:t>
    </dgm:pt>
    <dgm:pt modelId="{4A0BE6CE-95DD-5148-8449-5D39A6F6CF3C}" type="parTrans" cxnId="{65773F11-94DB-EC47-B58C-D5D852CE7754}">
      <dgm:prSet/>
      <dgm:spPr/>
      <dgm:t>
        <a:bodyPr/>
        <a:lstStyle/>
        <a:p>
          <a:endParaRPr lang="tr-TR"/>
        </a:p>
      </dgm:t>
    </dgm:pt>
    <dgm:pt modelId="{C748584B-ADA5-2041-BDD8-CA231FEA1384}" type="sibTrans" cxnId="{65773F11-94DB-EC47-B58C-D5D852CE7754}">
      <dgm:prSet/>
      <dgm:spPr/>
      <dgm:t>
        <a:bodyPr/>
        <a:lstStyle/>
        <a:p>
          <a:endParaRPr lang="tr-TR"/>
        </a:p>
      </dgm:t>
    </dgm:pt>
    <dgm:pt modelId="{DA177953-2146-7843-AF85-5CB1E0150CC9}">
      <dgm:prSet/>
      <dgm:spPr/>
      <dgm:t>
        <a:bodyPr/>
        <a:lstStyle/>
        <a:p>
          <a:r>
            <a:rPr lang="tr-TR"/>
            <a:t>Kan Transfüzyon Güvenliği (Hemovijilans)</a:t>
          </a:r>
        </a:p>
      </dgm:t>
    </dgm:pt>
    <dgm:pt modelId="{AC8C8E1B-69D3-9848-9724-065D4DFE9AC3}" type="parTrans" cxnId="{B59CE97F-3949-354A-AAF7-503DDD501311}">
      <dgm:prSet/>
      <dgm:spPr/>
      <dgm:t>
        <a:bodyPr/>
        <a:lstStyle/>
        <a:p>
          <a:endParaRPr lang="tr-TR"/>
        </a:p>
      </dgm:t>
    </dgm:pt>
    <dgm:pt modelId="{F102DFFA-1209-8840-870B-AF4B350D24F8}" type="sibTrans" cxnId="{B59CE97F-3949-354A-AAF7-503DDD501311}">
      <dgm:prSet/>
      <dgm:spPr/>
      <dgm:t>
        <a:bodyPr/>
        <a:lstStyle/>
        <a:p>
          <a:endParaRPr lang="tr-TR"/>
        </a:p>
      </dgm:t>
    </dgm:pt>
    <dgm:pt modelId="{3659303D-7015-6446-9270-B017D2132FC7}">
      <dgm:prSet/>
      <dgm:spPr/>
      <dgm:t>
        <a:bodyPr/>
        <a:lstStyle/>
        <a:p>
          <a:r>
            <a:rPr lang="tr-TR"/>
            <a:t>İlaç Güvenliği ve Akılcı İlaç Kullanımı</a:t>
          </a:r>
        </a:p>
      </dgm:t>
    </dgm:pt>
    <dgm:pt modelId="{42E9B337-F915-4348-AB78-20821198A07D}" type="parTrans" cxnId="{F64F9936-619A-434C-BE44-0A95614AD103}">
      <dgm:prSet/>
      <dgm:spPr/>
      <dgm:t>
        <a:bodyPr/>
        <a:lstStyle/>
        <a:p>
          <a:endParaRPr lang="tr-TR"/>
        </a:p>
      </dgm:t>
    </dgm:pt>
    <dgm:pt modelId="{3993514D-A1CC-D349-BD0F-5D866E9686D5}" type="sibTrans" cxnId="{F64F9936-619A-434C-BE44-0A95614AD103}">
      <dgm:prSet/>
      <dgm:spPr/>
      <dgm:t>
        <a:bodyPr/>
        <a:lstStyle/>
        <a:p>
          <a:endParaRPr lang="tr-TR"/>
        </a:p>
      </dgm:t>
    </dgm:pt>
    <dgm:pt modelId="{9A42B06D-1D18-E240-9880-6AC26257189A}">
      <dgm:prSet/>
      <dgm:spPr/>
      <dgm:t>
        <a:bodyPr/>
        <a:lstStyle/>
        <a:p>
          <a:r>
            <a:rPr lang="tr-TR"/>
            <a:t>Klinik Araştırmalar / GCP Güncellemesi</a:t>
          </a:r>
        </a:p>
      </dgm:t>
    </dgm:pt>
    <dgm:pt modelId="{985E2A3F-037C-2646-AF81-C36DC46C34D1}" type="parTrans" cxnId="{C4ED30C8-A96B-1043-9788-36EFEC5AB1BA}">
      <dgm:prSet/>
      <dgm:spPr/>
      <dgm:t>
        <a:bodyPr/>
        <a:lstStyle/>
        <a:p>
          <a:endParaRPr lang="tr-TR"/>
        </a:p>
      </dgm:t>
    </dgm:pt>
    <dgm:pt modelId="{9CA68558-BD4D-D148-AC30-9B534586EA0D}" type="sibTrans" cxnId="{C4ED30C8-A96B-1043-9788-36EFEC5AB1BA}">
      <dgm:prSet/>
      <dgm:spPr/>
      <dgm:t>
        <a:bodyPr/>
        <a:lstStyle/>
        <a:p>
          <a:endParaRPr lang="tr-TR"/>
        </a:p>
      </dgm:t>
    </dgm:pt>
    <dgm:pt modelId="{C1B147E8-1BA4-4847-B94A-F13AF25087FD}">
      <dgm:prSet/>
      <dgm:spPr/>
      <dgm:t>
        <a:bodyPr/>
        <a:lstStyle/>
        <a:p>
          <a:r>
            <a:rPr lang="tr-TR"/>
            <a:t>Acil Hematoloji (TMA, tümör lizis, acil transfüzyon)</a:t>
          </a:r>
        </a:p>
      </dgm:t>
    </dgm:pt>
    <dgm:pt modelId="{84A27854-7F6B-CE42-9825-DE6E98FE987B}" type="parTrans" cxnId="{6F5DABB5-187E-BC4B-9212-5382BED0520C}">
      <dgm:prSet/>
      <dgm:spPr/>
      <dgm:t>
        <a:bodyPr/>
        <a:lstStyle/>
        <a:p>
          <a:endParaRPr lang="tr-TR"/>
        </a:p>
      </dgm:t>
    </dgm:pt>
    <dgm:pt modelId="{07531190-7A60-4B4D-8EB3-9CD01B14274F}" type="sibTrans" cxnId="{6F5DABB5-187E-BC4B-9212-5382BED0520C}">
      <dgm:prSet/>
      <dgm:spPr/>
      <dgm:t>
        <a:bodyPr/>
        <a:lstStyle/>
        <a:p>
          <a:endParaRPr lang="tr-TR"/>
        </a:p>
      </dgm:t>
    </dgm:pt>
    <dgm:pt modelId="{65BD7A4D-B0E9-9C40-89B3-0B4ECFF6D1F4}" type="pres">
      <dgm:prSet presAssocID="{932AE7B9-A2DD-3041-A64A-03B20599EAD6}" presName="diagram" presStyleCnt="0">
        <dgm:presLayoutVars>
          <dgm:dir/>
          <dgm:resizeHandles val="exact"/>
        </dgm:presLayoutVars>
      </dgm:prSet>
      <dgm:spPr/>
      <dgm:t>
        <a:bodyPr/>
        <a:lstStyle/>
        <a:p>
          <a:endParaRPr lang="tr-TR"/>
        </a:p>
      </dgm:t>
    </dgm:pt>
    <dgm:pt modelId="{4F6A5C3F-7BFF-3346-8EA5-833AF098F4ED}" type="pres">
      <dgm:prSet presAssocID="{AE5B484C-83E8-6C40-9D66-39EC78EA5EAF}" presName="node" presStyleLbl="node1" presStyleIdx="0" presStyleCnt="6">
        <dgm:presLayoutVars>
          <dgm:bulletEnabled val="1"/>
        </dgm:presLayoutVars>
      </dgm:prSet>
      <dgm:spPr/>
      <dgm:t>
        <a:bodyPr/>
        <a:lstStyle/>
        <a:p>
          <a:endParaRPr lang="tr-TR"/>
        </a:p>
      </dgm:t>
    </dgm:pt>
    <dgm:pt modelId="{99C4B9E0-6EA5-A746-B82F-0BA27D3C40D5}" type="pres">
      <dgm:prSet presAssocID="{CA8BB614-9B31-DC47-AADA-904EF38DE197}" presName="sibTrans" presStyleCnt="0"/>
      <dgm:spPr/>
    </dgm:pt>
    <dgm:pt modelId="{B509565E-195D-7B46-9EEC-EB988C509A37}" type="pres">
      <dgm:prSet presAssocID="{9BFD8B96-4320-2242-A865-5FE70EEF0B41}" presName="node" presStyleLbl="node1" presStyleIdx="1" presStyleCnt="6">
        <dgm:presLayoutVars>
          <dgm:bulletEnabled val="1"/>
        </dgm:presLayoutVars>
      </dgm:prSet>
      <dgm:spPr/>
      <dgm:t>
        <a:bodyPr/>
        <a:lstStyle/>
        <a:p>
          <a:endParaRPr lang="tr-TR"/>
        </a:p>
      </dgm:t>
    </dgm:pt>
    <dgm:pt modelId="{79734F76-55B6-784E-B1B8-397AA2C8C9AE}" type="pres">
      <dgm:prSet presAssocID="{C748584B-ADA5-2041-BDD8-CA231FEA1384}" presName="sibTrans" presStyleCnt="0"/>
      <dgm:spPr/>
    </dgm:pt>
    <dgm:pt modelId="{5A30ABB2-CC91-794D-864E-D780DE12D765}" type="pres">
      <dgm:prSet presAssocID="{DA177953-2146-7843-AF85-5CB1E0150CC9}" presName="node" presStyleLbl="node1" presStyleIdx="2" presStyleCnt="6">
        <dgm:presLayoutVars>
          <dgm:bulletEnabled val="1"/>
        </dgm:presLayoutVars>
      </dgm:prSet>
      <dgm:spPr/>
      <dgm:t>
        <a:bodyPr/>
        <a:lstStyle/>
        <a:p>
          <a:endParaRPr lang="tr-TR"/>
        </a:p>
      </dgm:t>
    </dgm:pt>
    <dgm:pt modelId="{708B2AB5-AC6E-D844-B57C-E32BC7C2262A}" type="pres">
      <dgm:prSet presAssocID="{F102DFFA-1209-8840-870B-AF4B350D24F8}" presName="sibTrans" presStyleCnt="0"/>
      <dgm:spPr/>
    </dgm:pt>
    <dgm:pt modelId="{BBA8D25F-5D4C-694C-AFD0-97C4EF93F886}" type="pres">
      <dgm:prSet presAssocID="{3659303D-7015-6446-9270-B017D2132FC7}" presName="node" presStyleLbl="node1" presStyleIdx="3" presStyleCnt="6">
        <dgm:presLayoutVars>
          <dgm:bulletEnabled val="1"/>
        </dgm:presLayoutVars>
      </dgm:prSet>
      <dgm:spPr/>
      <dgm:t>
        <a:bodyPr/>
        <a:lstStyle/>
        <a:p>
          <a:endParaRPr lang="tr-TR"/>
        </a:p>
      </dgm:t>
    </dgm:pt>
    <dgm:pt modelId="{91D346A5-B571-1D45-9AB3-EE03DC194673}" type="pres">
      <dgm:prSet presAssocID="{3993514D-A1CC-D349-BD0F-5D866E9686D5}" presName="sibTrans" presStyleCnt="0"/>
      <dgm:spPr/>
    </dgm:pt>
    <dgm:pt modelId="{726698F3-2693-5244-89FE-7928E044371F}" type="pres">
      <dgm:prSet presAssocID="{9A42B06D-1D18-E240-9880-6AC26257189A}" presName="node" presStyleLbl="node1" presStyleIdx="4" presStyleCnt="6">
        <dgm:presLayoutVars>
          <dgm:bulletEnabled val="1"/>
        </dgm:presLayoutVars>
      </dgm:prSet>
      <dgm:spPr/>
      <dgm:t>
        <a:bodyPr/>
        <a:lstStyle/>
        <a:p>
          <a:endParaRPr lang="tr-TR"/>
        </a:p>
      </dgm:t>
    </dgm:pt>
    <dgm:pt modelId="{45690506-AA8C-404D-AA60-59C86531DFB4}" type="pres">
      <dgm:prSet presAssocID="{9CA68558-BD4D-D148-AC30-9B534586EA0D}" presName="sibTrans" presStyleCnt="0"/>
      <dgm:spPr/>
    </dgm:pt>
    <dgm:pt modelId="{07FE1B21-E27C-8D40-BA45-87E4F8E9EEC3}" type="pres">
      <dgm:prSet presAssocID="{C1B147E8-1BA4-4847-B94A-F13AF25087FD}" presName="node" presStyleLbl="node1" presStyleIdx="5" presStyleCnt="6">
        <dgm:presLayoutVars>
          <dgm:bulletEnabled val="1"/>
        </dgm:presLayoutVars>
      </dgm:prSet>
      <dgm:spPr/>
      <dgm:t>
        <a:bodyPr/>
        <a:lstStyle/>
        <a:p>
          <a:endParaRPr lang="tr-TR"/>
        </a:p>
      </dgm:t>
    </dgm:pt>
  </dgm:ptLst>
  <dgm:cxnLst>
    <dgm:cxn modelId="{C4ED30C8-A96B-1043-9788-36EFEC5AB1BA}" srcId="{932AE7B9-A2DD-3041-A64A-03B20599EAD6}" destId="{9A42B06D-1D18-E240-9880-6AC26257189A}" srcOrd="4" destOrd="0" parTransId="{985E2A3F-037C-2646-AF81-C36DC46C34D1}" sibTransId="{9CA68558-BD4D-D148-AC30-9B534586EA0D}"/>
    <dgm:cxn modelId="{E23C7D91-7175-EA47-8012-30F7FFD92287}" srcId="{932AE7B9-A2DD-3041-A64A-03B20599EAD6}" destId="{AE5B484C-83E8-6C40-9D66-39EC78EA5EAF}" srcOrd="0" destOrd="0" parTransId="{6F50B16E-F17C-EB42-A317-6C4C04845FAF}" sibTransId="{CA8BB614-9B31-DC47-AADA-904EF38DE197}"/>
    <dgm:cxn modelId="{6BABCF4B-CE4E-F14B-8894-DBACC8B02322}" type="presOf" srcId="{3659303D-7015-6446-9270-B017D2132FC7}" destId="{BBA8D25F-5D4C-694C-AFD0-97C4EF93F886}" srcOrd="0" destOrd="0" presId="urn:microsoft.com/office/officeart/2005/8/layout/default"/>
    <dgm:cxn modelId="{9C7E2305-FEA3-6B47-8D4E-920DEADBB402}" type="presOf" srcId="{DA177953-2146-7843-AF85-5CB1E0150CC9}" destId="{5A30ABB2-CC91-794D-864E-D780DE12D765}" srcOrd="0" destOrd="0" presId="urn:microsoft.com/office/officeart/2005/8/layout/default"/>
    <dgm:cxn modelId="{6F5DABB5-187E-BC4B-9212-5382BED0520C}" srcId="{932AE7B9-A2DD-3041-A64A-03B20599EAD6}" destId="{C1B147E8-1BA4-4847-B94A-F13AF25087FD}" srcOrd="5" destOrd="0" parTransId="{84A27854-7F6B-CE42-9825-DE6E98FE987B}" sibTransId="{07531190-7A60-4B4D-8EB3-9CD01B14274F}"/>
    <dgm:cxn modelId="{DDD406BC-64F7-E240-8FE2-AB67F1EAF37E}" type="presOf" srcId="{C1B147E8-1BA4-4847-B94A-F13AF25087FD}" destId="{07FE1B21-E27C-8D40-BA45-87E4F8E9EEC3}" srcOrd="0" destOrd="0" presId="urn:microsoft.com/office/officeart/2005/8/layout/default"/>
    <dgm:cxn modelId="{F64F9936-619A-434C-BE44-0A95614AD103}" srcId="{932AE7B9-A2DD-3041-A64A-03B20599EAD6}" destId="{3659303D-7015-6446-9270-B017D2132FC7}" srcOrd="3" destOrd="0" parTransId="{42E9B337-F915-4348-AB78-20821198A07D}" sibTransId="{3993514D-A1CC-D349-BD0F-5D866E9686D5}"/>
    <dgm:cxn modelId="{65773F11-94DB-EC47-B58C-D5D852CE7754}" srcId="{932AE7B9-A2DD-3041-A64A-03B20599EAD6}" destId="{9BFD8B96-4320-2242-A865-5FE70EEF0B41}" srcOrd="1" destOrd="0" parTransId="{4A0BE6CE-95DD-5148-8449-5D39A6F6CF3C}" sibTransId="{C748584B-ADA5-2041-BDD8-CA231FEA1384}"/>
    <dgm:cxn modelId="{0C793E72-60AB-694B-B4D9-F15E98593172}" type="presOf" srcId="{9BFD8B96-4320-2242-A865-5FE70EEF0B41}" destId="{B509565E-195D-7B46-9EEC-EB988C509A37}" srcOrd="0" destOrd="0" presId="urn:microsoft.com/office/officeart/2005/8/layout/default"/>
    <dgm:cxn modelId="{D5F03F05-E978-9649-AE11-5208ADE1AFF9}" type="presOf" srcId="{9A42B06D-1D18-E240-9880-6AC26257189A}" destId="{726698F3-2693-5244-89FE-7928E044371F}" srcOrd="0" destOrd="0" presId="urn:microsoft.com/office/officeart/2005/8/layout/default"/>
    <dgm:cxn modelId="{F5830139-122E-9F4E-9548-13BAC13371A2}" type="presOf" srcId="{932AE7B9-A2DD-3041-A64A-03B20599EAD6}" destId="{65BD7A4D-B0E9-9C40-89B3-0B4ECFF6D1F4}" srcOrd="0" destOrd="0" presId="urn:microsoft.com/office/officeart/2005/8/layout/default"/>
    <dgm:cxn modelId="{CE5BFF1A-31F6-E340-8010-8426CB4A4F5B}" type="presOf" srcId="{AE5B484C-83E8-6C40-9D66-39EC78EA5EAF}" destId="{4F6A5C3F-7BFF-3346-8EA5-833AF098F4ED}" srcOrd="0" destOrd="0" presId="urn:microsoft.com/office/officeart/2005/8/layout/default"/>
    <dgm:cxn modelId="{B59CE97F-3949-354A-AAF7-503DDD501311}" srcId="{932AE7B9-A2DD-3041-A64A-03B20599EAD6}" destId="{DA177953-2146-7843-AF85-5CB1E0150CC9}" srcOrd="2" destOrd="0" parTransId="{AC8C8E1B-69D3-9848-9724-065D4DFE9AC3}" sibTransId="{F102DFFA-1209-8840-870B-AF4B350D24F8}"/>
    <dgm:cxn modelId="{719FE7B7-F403-C54F-871F-48C12AA85544}" type="presParOf" srcId="{65BD7A4D-B0E9-9C40-89B3-0B4ECFF6D1F4}" destId="{4F6A5C3F-7BFF-3346-8EA5-833AF098F4ED}" srcOrd="0" destOrd="0" presId="urn:microsoft.com/office/officeart/2005/8/layout/default"/>
    <dgm:cxn modelId="{43A2DC0D-EA3F-8D45-BA07-4BF94DB5F879}" type="presParOf" srcId="{65BD7A4D-B0E9-9C40-89B3-0B4ECFF6D1F4}" destId="{99C4B9E0-6EA5-A746-B82F-0BA27D3C40D5}" srcOrd="1" destOrd="0" presId="urn:microsoft.com/office/officeart/2005/8/layout/default"/>
    <dgm:cxn modelId="{4526C2CD-E305-DC41-AABE-B9A64653B480}" type="presParOf" srcId="{65BD7A4D-B0E9-9C40-89B3-0B4ECFF6D1F4}" destId="{B509565E-195D-7B46-9EEC-EB988C509A37}" srcOrd="2" destOrd="0" presId="urn:microsoft.com/office/officeart/2005/8/layout/default"/>
    <dgm:cxn modelId="{51AE6BA2-E24A-2845-947F-6E42D9633C4E}" type="presParOf" srcId="{65BD7A4D-B0E9-9C40-89B3-0B4ECFF6D1F4}" destId="{79734F76-55B6-784E-B1B8-397AA2C8C9AE}" srcOrd="3" destOrd="0" presId="urn:microsoft.com/office/officeart/2005/8/layout/default"/>
    <dgm:cxn modelId="{1671F55F-2E3E-8F42-90A0-59DB194B94C7}" type="presParOf" srcId="{65BD7A4D-B0E9-9C40-89B3-0B4ECFF6D1F4}" destId="{5A30ABB2-CC91-794D-864E-D780DE12D765}" srcOrd="4" destOrd="0" presId="urn:microsoft.com/office/officeart/2005/8/layout/default"/>
    <dgm:cxn modelId="{E8253321-E8D5-FE42-B537-E64CB4C98109}" type="presParOf" srcId="{65BD7A4D-B0E9-9C40-89B3-0B4ECFF6D1F4}" destId="{708B2AB5-AC6E-D844-B57C-E32BC7C2262A}" srcOrd="5" destOrd="0" presId="urn:microsoft.com/office/officeart/2005/8/layout/default"/>
    <dgm:cxn modelId="{8EAAD956-63A4-794D-A3EA-1D2686241D3A}" type="presParOf" srcId="{65BD7A4D-B0E9-9C40-89B3-0B4ECFF6D1F4}" destId="{BBA8D25F-5D4C-694C-AFD0-97C4EF93F886}" srcOrd="6" destOrd="0" presId="urn:microsoft.com/office/officeart/2005/8/layout/default"/>
    <dgm:cxn modelId="{C7EF5B69-520C-7048-A60D-A740D6F5D723}" type="presParOf" srcId="{65BD7A4D-B0E9-9C40-89B3-0B4ECFF6D1F4}" destId="{91D346A5-B571-1D45-9AB3-EE03DC194673}" srcOrd="7" destOrd="0" presId="urn:microsoft.com/office/officeart/2005/8/layout/default"/>
    <dgm:cxn modelId="{CE88148C-9F54-EE41-8DDE-C6094CAC6C8A}" type="presParOf" srcId="{65BD7A4D-B0E9-9C40-89B3-0B4ECFF6D1F4}" destId="{726698F3-2693-5244-89FE-7928E044371F}" srcOrd="8" destOrd="0" presId="urn:microsoft.com/office/officeart/2005/8/layout/default"/>
    <dgm:cxn modelId="{637E7B11-C76E-D840-88FD-CD1D609EF37C}" type="presParOf" srcId="{65BD7A4D-B0E9-9C40-89B3-0B4ECFF6D1F4}" destId="{45690506-AA8C-404D-AA60-59C86531DFB4}" srcOrd="9" destOrd="0" presId="urn:microsoft.com/office/officeart/2005/8/layout/default"/>
    <dgm:cxn modelId="{C4228C62-143D-7548-A3F7-CE7F0C0CBFE9}" type="presParOf" srcId="{65BD7A4D-B0E9-9C40-89B3-0B4ECFF6D1F4}" destId="{07FE1B21-E27C-8D40-BA45-87E4F8E9EEC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BFAA60-EAE7-AD4E-827B-EF7A33E27FF0}" type="doc">
      <dgm:prSet loTypeId="urn:microsoft.com/office/officeart/2005/8/layout/StepDownProcess" loCatId="process" qsTypeId="urn:microsoft.com/office/officeart/2005/8/quickstyle/simple2" qsCatId="simple" csTypeId="urn:microsoft.com/office/officeart/2005/8/colors/colorful1" csCatId="colorful" phldr="1"/>
      <dgm:spPr/>
      <dgm:t>
        <a:bodyPr/>
        <a:lstStyle/>
        <a:p>
          <a:endParaRPr lang="tr-TR"/>
        </a:p>
      </dgm:t>
    </dgm:pt>
    <dgm:pt modelId="{FA53CD9F-3B3B-9145-99DB-ABE334ECF4A2}">
      <dgm:prSet custT="1"/>
      <dgm:spPr/>
      <dgm:t>
        <a:bodyPr/>
        <a:lstStyle/>
        <a:p>
          <a:r>
            <a:rPr lang="tr-TR" sz="2000" dirty="0"/>
            <a:t>1) Dönemler: Yılda 2 başvuru (Nisan, Ekim)</a:t>
          </a:r>
        </a:p>
      </dgm:t>
    </dgm:pt>
    <dgm:pt modelId="{DAA141A0-57EE-3B4A-8E63-CFAB2C513EC1}" type="parTrans" cxnId="{8F91BCAF-4A07-F746-A59D-7EF8A94243C5}">
      <dgm:prSet/>
      <dgm:spPr/>
      <dgm:t>
        <a:bodyPr/>
        <a:lstStyle/>
        <a:p>
          <a:endParaRPr lang="tr-TR"/>
        </a:p>
      </dgm:t>
    </dgm:pt>
    <dgm:pt modelId="{6FDCB723-AB83-FB4C-AB0B-BB0853153E7E}" type="sibTrans" cxnId="{8F91BCAF-4A07-F746-A59D-7EF8A94243C5}">
      <dgm:prSet/>
      <dgm:spPr/>
      <dgm:t>
        <a:bodyPr/>
        <a:lstStyle/>
        <a:p>
          <a:endParaRPr lang="tr-TR"/>
        </a:p>
      </dgm:t>
    </dgm:pt>
    <dgm:pt modelId="{9CAE4F59-FBB1-E845-A526-745C9C191E4E}">
      <dgm:prSet custT="1"/>
      <dgm:spPr/>
      <dgm:t>
        <a:bodyPr/>
        <a:lstStyle/>
        <a:p>
          <a:r>
            <a:rPr lang="tr-TR" sz="2000" dirty="0"/>
            <a:t>2) Zamanlama: Belge bitişinden ≥6 ay önce başlatılması önerilir</a:t>
          </a:r>
        </a:p>
      </dgm:t>
    </dgm:pt>
    <dgm:pt modelId="{5415581F-2D2D-A848-B2F0-78DBFD36402C}" type="parTrans" cxnId="{AEC13D38-4098-964C-8C66-C6EB54FB4FE9}">
      <dgm:prSet/>
      <dgm:spPr/>
      <dgm:t>
        <a:bodyPr/>
        <a:lstStyle/>
        <a:p>
          <a:endParaRPr lang="tr-TR"/>
        </a:p>
      </dgm:t>
    </dgm:pt>
    <dgm:pt modelId="{91D1B97F-8D36-4241-AFA6-9C1F95AB00AB}" type="sibTrans" cxnId="{AEC13D38-4098-964C-8C66-C6EB54FB4FE9}">
      <dgm:prSet/>
      <dgm:spPr/>
      <dgm:t>
        <a:bodyPr/>
        <a:lstStyle/>
        <a:p>
          <a:endParaRPr lang="tr-TR"/>
        </a:p>
      </dgm:t>
    </dgm:pt>
    <dgm:pt modelId="{6BB7C82F-635D-2E46-80B3-70ACEAD50D05}">
      <dgm:prSet custT="1"/>
      <dgm:spPr/>
      <dgm:t>
        <a:bodyPr/>
        <a:lstStyle/>
        <a:p>
          <a:r>
            <a:rPr lang="tr-TR" sz="2000" dirty="0"/>
            <a:t>3) Belgeler: Form, CV, yeterlik belgesi, kredi dökümleri, portföy, modül sertifikaları, etik beyan</a:t>
          </a:r>
        </a:p>
      </dgm:t>
    </dgm:pt>
    <dgm:pt modelId="{3796D262-EB7C-4F41-9B2C-83DBD9153091}" type="parTrans" cxnId="{F88D405A-04F2-EB43-AAB0-402D4DD3AE39}">
      <dgm:prSet/>
      <dgm:spPr/>
      <dgm:t>
        <a:bodyPr/>
        <a:lstStyle/>
        <a:p>
          <a:endParaRPr lang="tr-TR"/>
        </a:p>
      </dgm:t>
    </dgm:pt>
    <dgm:pt modelId="{5216B6D2-E281-3C4F-A093-FF6338A95CB1}" type="sibTrans" cxnId="{F88D405A-04F2-EB43-AAB0-402D4DD3AE39}">
      <dgm:prSet/>
      <dgm:spPr/>
      <dgm:t>
        <a:bodyPr/>
        <a:lstStyle/>
        <a:p>
          <a:endParaRPr lang="tr-TR"/>
        </a:p>
      </dgm:t>
    </dgm:pt>
    <dgm:pt modelId="{CC7472C2-28D2-CE46-85A6-CA323652368F}">
      <dgm:prSet custT="1"/>
      <dgm:spPr/>
      <dgm:t>
        <a:bodyPr/>
        <a:lstStyle/>
        <a:p>
          <a:r>
            <a:rPr lang="tr-TR" sz="2000" dirty="0"/>
            <a:t>4) Değerlendirme → karar bildirimi → sertifika basımı</a:t>
          </a:r>
        </a:p>
      </dgm:t>
    </dgm:pt>
    <dgm:pt modelId="{82410106-ACE6-764E-8620-5F58E7DA6AF2}" type="parTrans" cxnId="{80432D28-1A60-5049-A134-925399D7BEF7}">
      <dgm:prSet/>
      <dgm:spPr/>
      <dgm:t>
        <a:bodyPr/>
        <a:lstStyle/>
        <a:p>
          <a:endParaRPr lang="tr-TR"/>
        </a:p>
      </dgm:t>
    </dgm:pt>
    <dgm:pt modelId="{8003DB95-D8EE-0540-94DD-2600F13A0488}" type="sibTrans" cxnId="{80432D28-1A60-5049-A134-925399D7BEF7}">
      <dgm:prSet/>
      <dgm:spPr/>
      <dgm:t>
        <a:bodyPr/>
        <a:lstStyle/>
        <a:p>
          <a:endParaRPr lang="tr-TR"/>
        </a:p>
      </dgm:t>
    </dgm:pt>
    <dgm:pt modelId="{512B4F91-E5D1-6343-9A44-31238F442B5D}" type="pres">
      <dgm:prSet presAssocID="{C5BFAA60-EAE7-AD4E-827B-EF7A33E27FF0}" presName="rootnode" presStyleCnt="0">
        <dgm:presLayoutVars>
          <dgm:chMax/>
          <dgm:chPref/>
          <dgm:dir/>
          <dgm:animLvl val="lvl"/>
        </dgm:presLayoutVars>
      </dgm:prSet>
      <dgm:spPr/>
      <dgm:t>
        <a:bodyPr/>
        <a:lstStyle/>
        <a:p>
          <a:endParaRPr lang="tr-TR"/>
        </a:p>
      </dgm:t>
    </dgm:pt>
    <dgm:pt modelId="{57B4D800-E974-DC4D-BC39-C2C18B8FEDF6}" type="pres">
      <dgm:prSet presAssocID="{FA53CD9F-3B3B-9145-99DB-ABE334ECF4A2}" presName="composite" presStyleCnt="0"/>
      <dgm:spPr/>
    </dgm:pt>
    <dgm:pt modelId="{94B36595-9587-BD4C-9B11-7A28C6A428D8}" type="pres">
      <dgm:prSet presAssocID="{FA53CD9F-3B3B-9145-99DB-ABE334ECF4A2}" presName="bentUpArrow1" presStyleLbl="alignImgPlace1" presStyleIdx="0" presStyleCnt="3"/>
      <dgm:spPr/>
    </dgm:pt>
    <dgm:pt modelId="{946CB5A3-6F69-7A49-9251-F61814E8F7BB}" type="pres">
      <dgm:prSet presAssocID="{FA53CD9F-3B3B-9145-99DB-ABE334ECF4A2}" presName="ParentText" presStyleLbl="node1" presStyleIdx="0" presStyleCnt="4" custScaleX="209739" custLinFactNeighborX="-52257" custLinFactNeighborY="-7685">
        <dgm:presLayoutVars>
          <dgm:chMax val="1"/>
          <dgm:chPref val="1"/>
          <dgm:bulletEnabled val="1"/>
        </dgm:presLayoutVars>
      </dgm:prSet>
      <dgm:spPr/>
      <dgm:t>
        <a:bodyPr/>
        <a:lstStyle/>
        <a:p>
          <a:endParaRPr lang="tr-TR"/>
        </a:p>
      </dgm:t>
    </dgm:pt>
    <dgm:pt modelId="{C8466CFF-FB19-9349-859A-220ED0043EA7}" type="pres">
      <dgm:prSet presAssocID="{FA53CD9F-3B3B-9145-99DB-ABE334ECF4A2}" presName="ChildText" presStyleLbl="revTx" presStyleIdx="0" presStyleCnt="3">
        <dgm:presLayoutVars>
          <dgm:chMax val="0"/>
          <dgm:chPref val="0"/>
          <dgm:bulletEnabled val="1"/>
        </dgm:presLayoutVars>
      </dgm:prSet>
      <dgm:spPr/>
    </dgm:pt>
    <dgm:pt modelId="{03919013-73A6-444B-A036-AE210876FD94}" type="pres">
      <dgm:prSet presAssocID="{6FDCB723-AB83-FB4C-AB0B-BB0853153E7E}" presName="sibTrans" presStyleCnt="0"/>
      <dgm:spPr/>
    </dgm:pt>
    <dgm:pt modelId="{4F61BBCF-C715-D74D-8B95-254B470EA2A1}" type="pres">
      <dgm:prSet presAssocID="{9CAE4F59-FBB1-E845-A526-745C9C191E4E}" presName="composite" presStyleCnt="0"/>
      <dgm:spPr/>
    </dgm:pt>
    <dgm:pt modelId="{24CF6594-4264-1442-B2E6-8D07DA3B0E5B}" type="pres">
      <dgm:prSet presAssocID="{9CAE4F59-FBB1-E845-A526-745C9C191E4E}" presName="bentUpArrow1" presStyleLbl="alignImgPlace1" presStyleIdx="1" presStyleCnt="3"/>
      <dgm:spPr/>
    </dgm:pt>
    <dgm:pt modelId="{DB112ABF-F63A-DC43-BAB4-12E7F04E3C20}" type="pres">
      <dgm:prSet presAssocID="{9CAE4F59-FBB1-E845-A526-745C9C191E4E}" presName="ParentText" presStyleLbl="node1" presStyleIdx="1" presStyleCnt="4" custScaleX="268976" custScaleY="161465" custLinFactNeighborX="19981" custLinFactNeighborY="-36230">
        <dgm:presLayoutVars>
          <dgm:chMax val="1"/>
          <dgm:chPref val="1"/>
          <dgm:bulletEnabled val="1"/>
        </dgm:presLayoutVars>
      </dgm:prSet>
      <dgm:spPr/>
      <dgm:t>
        <a:bodyPr/>
        <a:lstStyle/>
        <a:p>
          <a:endParaRPr lang="tr-TR"/>
        </a:p>
      </dgm:t>
    </dgm:pt>
    <dgm:pt modelId="{6F849472-2236-BF47-8AB9-71D6FF94C43A}" type="pres">
      <dgm:prSet presAssocID="{9CAE4F59-FBB1-E845-A526-745C9C191E4E}" presName="ChildText" presStyleLbl="revTx" presStyleIdx="1" presStyleCnt="3">
        <dgm:presLayoutVars>
          <dgm:chMax val="0"/>
          <dgm:chPref val="0"/>
          <dgm:bulletEnabled val="1"/>
        </dgm:presLayoutVars>
      </dgm:prSet>
      <dgm:spPr/>
    </dgm:pt>
    <dgm:pt modelId="{D0860261-50C0-E548-A6A7-CCDD2BA2DEAE}" type="pres">
      <dgm:prSet presAssocID="{91D1B97F-8D36-4241-AFA6-9C1F95AB00AB}" presName="sibTrans" presStyleCnt="0"/>
      <dgm:spPr/>
    </dgm:pt>
    <dgm:pt modelId="{33227CFB-E2B7-024E-A11A-1B1B2A94CC5A}" type="pres">
      <dgm:prSet presAssocID="{6BB7C82F-635D-2E46-80B3-70ACEAD50D05}" presName="composite" presStyleCnt="0"/>
      <dgm:spPr/>
    </dgm:pt>
    <dgm:pt modelId="{FA956948-2E55-4247-A792-F0DB7F758F1B}" type="pres">
      <dgm:prSet presAssocID="{6BB7C82F-635D-2E46-80B3-70ACEAD50D05}" presName="bentUpArrow1" presStyleLbl="alignImgPlace1" presStyleIdx="2" presStyleCnt="3"/>
      <dgm:spPr/>
    </dgm:pt>
    <dgm:pt modelId="{A237DF68-E6D6-9B4B-B2BB-DF68D0EC0612}" type="pres">
      <dgm:prSet presAssocID="{6BB7C82F-635D-2E46-80B3-70ACEAD50D05}" presName="ParentText" presStyleLbl="node1" presStyleIdx="2" presStyleCnt="4" custScaleX="308327" custLinFactNeighborX="74543" custLinFactNeighborY="-4391">
        <dgm:presLayoutVars>
          <dgm:chMax val="1"/>
          <dgm:chPref val="1"/>
          <dgm:bulletEnabled val="1"/>
        </dgm:presLayoutVars>
      </dgm:prSet>
      <dgm:spPr/>
      <dgm:t>
        <a:bodyPr/>
        <a:lstStyle/>
        <a:p>
          <a:endParaRPr lang="tr-TR"/>
        </a:p>
      </dgm:t>
    </dgm:pt>
    <dgm:pt modelId="{3BAAFD6E-1B45-8E4D-9019-47708B637C5B}" type="pres">
      <dgm:prSet presAssocID="{6BB7C82F-635D-2E46-80B3-70ACEAD50D05}" presName="ChildText" presStyleLbl="revTx" presStyleIdx="2" presStyleCnt="3">
        <dgm:presLayoutVars>
          <dgm:chMax val="0"/>
          <dgm:chPref val="0"/>
          <dgm:bulletEnabled val="1"/>
        </dgm:presLayoutVars>
      </dgm:prSet>
      <dgm:spPr/>
    </dgm:pt>
    <dgm:pt modelId="{DCBFB078-39A9-5843-81A0-9E50D2FD4789}" type="pres">
      <dgm:prSet presAssocID="{5216B6D2-E281-3C4F-A093-FF6338A95CB1}" presName="sibTrans" presStyleCnt="0"/>
      <dgm:spPr/>
    </dgm:pt>
    <dgm:pt modelId="{6472EC46-B39A-2642-9E8D-CD8959AD9E1D}" type="pres">
      <dgm:prSet presAssocID="{CC7472C2-28D2-CE46-85A6-CA323652368F}" presName="composite" presStyleCnt="0"/>
      <dgm:spPr/>
    </dgm:pt>
    <dgm:pt modelId="{5C264A40-2D02-3E47-83F7-C0451A50CD0B}" type="pres">
      <dgm:prSet presAssocID="{CC7472C2-28D2-CE46-85A6-CA323652368F}" presName="ParentText" presStyleLbl="node1" presStyleIdx="3" presStyleCnt="4" custScaleX="293969" custLinFactNeighborX="53794" custLinFactNeighborY="-8783">
        <dgm:presLayoutVars>
          <dgm:chMax val="1"/>
          <dgm:chPref val="1"/>
          <dgm:bulletEnabled val="1"/>
        </dgm:presLayoutVars>
      </dgm:prSet>
      <dgm:spPr/>
      <dgm:t>
        <a:bodyPr/>
        <a:lstStyle/>
        <a:p>
          <a:endParaRPr lang="tr-TR"/>
        </a:p>
      </dgm:t>
    </dgm:pt>
  </dgm:ptLst>
  <dgm:cxnLst>
    <dgm:cxn modelId="{8F91BCAF-4A07-F746-A59D-7EF8A94243C5}" srcId="{C5BFAA60-EAE7-AD4E-827B-EF7A33E27FF0}" destId="{FA53CD9F-3B3B-9145-99DB-ABE334ECF4A2}" srcOrd="0" destOrd="0" parTransId="{DAA141A0-57EE-3B4A-8E63-CFAB2C513EC1}" sibTransId="{6FDCB723-AB83-FB4C-AB0B-BB0853153E7E}"/>
    <dgm:cxn modelId="{F88D405A-04F2-EB43-AAB0-402D4DD3AE39}" srcId="{C5BFAA60-EAE7-AD4E-827B-EF7A33E27FF0}" destId="{6BB7C82F-635D-2E46-80B3-70ACEAD50D05}" srcOrd="2" destOrd="0" parTransId="{3796D262-EB7C-4F41-9B2C-83DBD9153091}" sibTransId="{5216B6D2-E281-3C4F-A093-FF6338A95CB1}"/>
    <dgm:cxn modelId="{F0DBF78B-A778-0143-8AFE-5DE256805AB1}" type="presOf" srcId="{CC7472C2-28D2-CE46-85A6-CA323652368F}" destId="{5C264A40-2D02-3E47-83F7-C0451A50CD0B}" srcOrd="0" destOrd="0" presId="urn:microsoft.com/office/officeart/2005/8/layout/StepDownProcess"/>
    <dgm:cxn modelId="{EF0B8583-905E-BE44-9C18-3603717797F7}" type="presOf" srcId="{C5BFAA60-EAE7-AD4E-827B-EF7A33E27FF0}" destId="{512B4F91-E5D1-6343-9A44-31238F442B5D}" srcOrd="0" destOrd="0" presId="urn:microsoft.com/office/officeart/2005/8/layout/StepDownProcess"/>
    <dgm:cxn modelId="{AEC13D38-4098-964C-8C66-C6EB54FB4FE9}" srcId="{C5BFAA60-EAE7-AD4E-827B-EF7A33E27FF0}" destId="{9CAE4F59-FBB1-E845-A526-745C9C191E4E}" srcOrd="1" destOrd="0" parTransId="{5415581F-2D2D-A848-B2F0-78DBFD36402C}" sibTransId="{91D1B97F-8D36-4241-AFA6-9C1F95AB00AB}"/>
    <dgm:cxn modelId="{791349A4-2AFC-ED42-B78B-DED6F279F2E7}" type="presOf" srcId="{6BB7C82F-635D-2E46-80B3-70ACEAD50D05}" destId="{A237DF68-E6D6-9B4B-B2BB-DF68D0EC0612}" srcOrd="0" destOrd="0" presId="urn:microsoft.com/office/officeart/2005/8/layout/StepDownProcess"/>
    <dgm:cxn modelId="{F15F788A-5F22-7D4D-BF43-0BD8D1B3DF5D}" type="presOf" srcId="{9CAE4F59-FBB1-E845-A526-745C9C191E4E}" destId="{DB112ABF-F63A-DC43-BAB4-12E7F04E3C20}" srcOrd="0" destOrd="0" presId="urn:microsoft.com/office/officeart/2005/8/layout/StepDownProcess"/>
    <dgm:cxn modelId="{90C3315E-B744-104B-9F72-EFFEA44365D5}" type="presOf" srcId="{FA53CD9F-3B3B-9145-99DB-ABE334ECF4A2}" destId="{946CB5A3-6F69-7A49-9251-F61814E8F7BB}" srcOrd="0" destOrd="0" presId="urn:microsoft.com/office/officeart/2005/8/layout/StepDownProcess"/>
    <dgm:cxn modelId="{80432D28-1A60-5049-A134-925399D7BEF7}" srcId="{C5BFAA60-EAE7-AD4E-827B-EF7A33E27FF0}" destId="{CC7472C2-28D2-CE46-85A6-CA323652368F}" srcOrd="3" destOrd="0" parTransId="{82410106-ACE6-764E-8620-5F58E7DA6AF2}" sibTransId="{8003DB95-D8EE-0540-94DD-2600F13A0488}"/>
    <dgm:cxn modelId="{5DDAD0A2-4ACC-634C-84F7-C32F16B2F7BF}" type="presParOf" srcId="{512B4F91-E5D1-6343-9A44-31238F442B5D}" destId="{57B4D800-E974-DC4D-BC39-C2C18B8FEDF6}" srcOrd="0" destOrd="0" presId="urn:microsoft.com/office/officeart/2005/8/layout/StepDownProcess"/>
    <dgm:cxn modelId="{EFA14789-D1F4-8F4E-A42B-F125DA85A72F}" type="presParOf" srcId="{57B4D800-E974-DC4D-BC39-C2C18B8FEDF6}" destId="{94B36595-9587-BD4C-9B11-7A28C6A428D8}" srcOrd="0" destOrd="0" presId="urn:microsoft.com/office/officeart/2005/8/layout/StepDownProcess"/>
    <dgm:cxn modelId="{D9EEFF16-9FDC-9640-B899-26CA5FC07EDC}" type="presParOf" srcId="{57B4D800-E974-DC4D-BC39-C2C18B8FEDF6}" destId="{946CB5A3-6F69-7A49-9251-F61814E8F7BB}" srcOrd="1" destOrd="0" presId="urn:microsoft.com/office/officeart/2005/8/layout/StepDownProcess"/>
    <dgm:cxn modelId="{7D40E582-8F67-4F41-845C-44007F32BCC2}" type="presParOf" srcId="{57B4D800-E974-DC4D-BC39-C2C18B8FEDF6}" destId="{C8466CFF-FB19-9349-859A-220ED0043EA7}" srcOrd="2" destOrd="0" presId="urn:microsoft.com/office/officeart/2005/8/layout/StepDownProcess"/>
    <dgm:cxn modelId="{DA8F8DCF-7554-0047-9861-13209316E977}" type="presParOf" srcId="{512B4F91-E5D1-6343-9A44-31238F442B5D}" destId="{03919013-73A6-444B-A036-AE210876FD94}" srcOrd="1" destOrd="0" presId="urn:microsoft.com/office/officeart/2005/8/layout/StepDownProcess"/>
    <dgm:cxn modelId="{80AA7B71-1C6C-BF45-884F-9CA4FC8FC86A}" type="presParOf" srcId="{512B4F91-E5D1-6343-9A44-31238F442B5D}" destId="{4F61BBCF-C715-D74D-8B95-254B470EA2A1}" srcOrd="2" destOrd="0" presId="urn:microsoft.com/office/officeart/2005/8/layout/StepDownProcess"/>
    <dgm:cxn modelId="{5D006457-5B3F-674D-A99F-CDAB0CF44D42}" type="presParOf" srcId="{4F61BBCF-C715-D74D-8B95-254B470EA2A1}" destId="{24CF6594-4264-1442-B2E6-8D07DA3B0E5B}" srcOrd="0" destOrd="0" presId="urn:microsoft.com/office/officeart/2005/8/layout/StepDownProcess"/>
    <dgm:cxn modelId="{7EF790AE-21B4-2B4B-B175-4E350802F592}" type="presParOf" srcId="{4F61BBCF-C715-D74D-8B95-254B470EA2A1}" destId="{DB112ABF-F63A-DC43-BAB4-12E7F04E3C20}" srcOrd="1" destOrd="0" presId="urn:microsoft.com/office/officeart/2005/8/layout/StepDownProcess"/>
    <dgm:cxn modelId="{6EE82521-82BA-BB49-80D2-4DD3BA62F34C}" type="presParOf" srcId="{4F61BBCF-C715-D74D-8B95-254B470EA2A1}" destId="{6F849472-2236-BF47-8AB9-71D6FF94C43A}" srcOrd="2" destOrd="0" presId="urn:microsoft.com/office/officeart/2005/8/layout/StepDownProcess"/>
    <dgm:cxn modelId="{BCB22BD1-8A13-3D49-B083-4FCC51A799F6}" type="presParOf" srcId="{512B4F91-E5D1-6343-9A44-31238F442B5D}" destId="{D0860261-50C0-E548-A6A7-CCDD2BA2DEAE}" srcOrd="3" destOrd="0" presId="urn:microsoft.com/office/officeart/2005/8/layout/StepDownProcess"/>
    <dgm:cxn modelId="{0D1E7A60-8627-8945-A938-8145BEFE03EE}" type="presParOf" srcId="{512B4F91-E5D1-6343-9A44-31238F442B5D}" destId="{33227CFB-E2B7-024E-A11A-1B1B2A94CC5A}" srcOrd="4" destOrd="0" presId="urn:microsoft.com/office/officeart/2005/8/layout/StepDownProcess"/>
    <dgm:cxn modelId="{0DBEF6D7-9950-5842-97A9-C396F5BF9D45}" type="presParOf" srcId="{33227CFB-E2B7-024E-A11A-1B1B2A94CC5A}" destId="{FA956948-2E55-4247-A792-F0DB7F758F1B}" srcOrd="0" destOrd="0" presId="urn:microsoft.com/office/officeart/2005/8/layout/StepDownProcess"/>
    <dgm:cxn modelId="{ECEB6F14-3992-C64C-8561-9F770DB2B17B}" type="presParOf" srcId="{33227CFB-E2B7-024E-A11A-1B1B2A94CC5A}" destId="{A237DF68-E6D6-9B4B-B2BB-DF68D0EC0612}" srcOrd="1" destOrd="0" presId="urn:microsoft.com/office/officeart/2005/8/layout/StepDownProcess"/>
    <dgm:cxn modelId="{FE0AA001-ECDC-9243-9083-D2F10DC4DAC6}" type="presParOf" srcId="{33227CFB-E2B7-024E-A11A-1B1B2A94CC5A}" destId="{3BAAFD6E-1B45-8E4D-9019-47708B637C5B}" srcOrd="2" destOrd="0" presId="urn:microsoft.com/office/officeart/2005/8/layout/StepDownProcess"/>
    <dgm:cxn modelId="{9854B6BE-898C-8B42-9040-D3DE0D78ED76}" type="presParOf" srcId="{512B4F91-E5D1-6343-9A44-31238F442B5D}" destId="{DCBFB078-39A9-5843-81A0-9E50D2FD4789}" srcOrd="5" destOrd="0" presId="urn:microsoft.com/office/officeart/2005/8/layout/StepDownProcess"/>
    <dgm:cxn modelId="{7E394A6E-2558-A641-A5D9-3BD2BB0C0C2F}" type="presParOf" srcId="{512B4F91-E5D1-6343-9A44-31238F442B5D}" destId="{6472EC46-B39A-2642-9E8D-CD8959AD9E1D}" srcOrd="6" destOrd="0" presId="urn:microsoft.com/office/officeart/2005/8/layout/StepDownProcess"/>
    <dgm:cxn modelId="{EB68A76D-63A7-524C-BB50-4C04DF49F312}" type="presParOf" srcId="{6472EC46-B39A-2642-9E8D-CD8959AD9E1D}" destId="{5C264A40-2D02-3E47-83F7-C0451A50CD0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450989-9AF2-004C-BF86-384F2E7E7D53}"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tr-TR"/>
        </a:p>
      </dgm:t>
    </dgm:pt>
    <dgm:pt modelId="{C40D1867-ABC1-834C-9D0D-6D78738044F8}">
      <dgm:prSet/>
      <dgm:spPr/>
      <dgm:t>
        <a:bodyPr/>
        <a:lstStyle/>
        <a:p>
          <a:r>
            <a:rPr lang="tr-TR" dirty="0"/>
            <a:t>EBAH/EACCME kredileri TTB‑STE/SMG ile eşdeğer kabul edilir</a:t>
          </a:r>
        </a:p>
      </dgm:t>
    </dgm:pt>
    <dgm:pt modelId="{B64864AA-8BB4-5743-95CE-D53E36D61C62}" type="parTrans" cxnId="{88F4F46A-3979-4645-8C45-5A7A60CD705D}">
      <dgm:prSet/>
      <dgm:spPr/>
      <dgm:t>
        <a:bodyPr/>
        <a:lstStyle/>
        <a:p>
          <a:endParaRPr lang="tr-TR"/>
        </a:p>
      </dgm:t>
    </dgm:pt>
    <dgm:pt modelId="{7A364089-CFEC-CE40-A6C0-D2C583C7AA88}" type="sibTrans" cxnId="{88F4F46A-3979-4645-8C45-5A7A60CD705D}">
      <dgm:prSet/>
      <dgm:spPr/>
      <dgm:t>
        <a:bodyPr/>
        <a:lstStyle/>
        <a:p>
          <a:endParaRPr lang="tr-TR"/>
        </a:p>
      </dgm:t>
    </dgm:pt>
    <dgm:pt modelId="{CFE6ABEE-56A3-8E45-822E-830B2254DF62}">
      <dgm:prSet/>
      <dgm:spPr/>
      <dgm:t>
        <a:bodyPr/>
        <a:lstStyle/>
        <a:p>
          <a:r>
            <a:rPr lang="tr-TR" dirty="0"/>
            <a:t>Ulusal ve uluslararası krediler birleştirilebilir; belgede toplam kredi gösterilir</a:t>
          </a:r>
        </a:p>
      </dgm:t>
    </dgm:pt>
    <dgm:pt modelId="{10963129-1AD0-3341-87E3-7311DBC7F2E5}" type="parTrans" cxnId="{FC9DCA6D-B75F-E241-A87A-30FAFE50E9D8}">
      <dgm:prSet/>
      <dgm:spPr/>
      <dgm:t>
        <a:bodyPr/>
        <a:lstStyle/>
        <a:p>
          <a:endParaRPr lang="tr-TR"/>
        </a:p>
      </dgm:t>
    </dgm:pt>
    <dgm:pt modelId="{E3220CC1-9DD5-2544-8E43-D63874643225}" type="sibTrans" cxnId="{FC9DCA6D-B75F-E241-A87A-30FAFE50E9D8}">
      <dgm:prSet/>
      <dgm:spPr/>
      <dgm:t>
        <a:bodyPr/>
        <a:lstStyle/>
        <a:p>
          <a:endParaRPr lang="tr-TR"/>
        </a:p>
      </dgm:t>
    </dgm:pt>
    <dgm:pt modelId="{967708C0-5BE1-A644-8CED-C0A2BBF68CC1}">
      <dgm:prSet/>
      <dgm:spPr/>
      <dgm:t>
        <a:bodyPr/>
        <a:lstStyle/>
        <a:p>
          <a:r>
            <a:rPr lang="tr-TR" dirty="0"/>
            <a:t>Kurum içi eğitimler akredite ise krediye sayılır</a:t>
          </a:r>
        </a:p>
      </dgm:t>
    </dgm:pt>
    <dgm:pt modelId="{98D2485F-D27C-3C41-BE27-F13EC9C0A65E}" type="parTrans" cxnId="{5B120D9B-BD1F-204E-BDA7-74EE46B1FC43}">
      <dgm:prSet/>
      <dgm:spPr/>
      <dgm:t>
        <a:bodyPr/>
        <a:lstStyle/>
        <a:p>
          <a:endParaRPr lang="tr-TR"/>
        </a:p>
      </dgm:t>
    </dgm:pt>
    <dgm:pt modelId="{582CAE80-A47D-DC4D-AFC0-E25AF4C1E8D3}" type="sibTrans" cxnId="{5B120D9B-BD1F-204E-BDA7-74EE46B1FC43}">
      <dgm:prSet/>
      <dgm:spPr/>
      <dgm:t>
        <a:bodyPr/>
        <a:lstStyle/>
        <a:p>
          <a:endParaRPr lang="tr-TR"/>
        </a:p>
      </dgm:t>
    </dgm:pt>
    <dgm:pt modelId="{06950ADB-1EAA-BB44-B029-2BF13CC0A052}" type="pres">
      <dgm:prSet presAssocID="{E7450989-9AF2-004C-BF86-384F2E7E7D53}" presName="diagram" presStyleCnt="0">
        <dgm:presLayoutVars>
          <dgm:dir/>
          <dgm:resizeHandles val="exact"/>
        </dgm:presLayoutVars>
      </dgm:prSet>
      <dgm:spPr/>
      <dgm:t>
        <a:bodyPr/>
        <a:lstStyle/>
        <a:p>
          <a:endParaRPr lang="tr-TR"/>
        </a:p>
      </dgm:t>
    </dgm:pt>
    <dgm:pt modelId="{ADF518F7-CC7F-7A4C-AF11-B499F746F946}" type="pres">
      <dgm:prSet presAssocID="{C40D1867-ABC1-834C-9D0D-6D78738044F8}" presName="node" presStyleLbl="node1" presStyleIdx="0" presStyleCnt="3">
        <dgm:presLayoutVars>
          <dgm:bulletEnabled val="1"/>
        </dgm:presLayoutVars>
      </dgm:prSet>
      <dgm:spPr/>
      <dgm:t>
        <a:bodyPr/>
        <a:lstStyle/>
        <a:p>
          <a:endParaRPr lang="tr-TR"/>
        </a:p>
      </dgm:t>
    </dgm:pt>
    <dgm:pt modelId="{2B09C17F-6A2B-2B42-A1FA-947E272C8485}" type="pres">
      <dgm:prSet presAssocID="{7A364089-CFEC-CE40-A6C0-D2C583C7AA88}" presName="sibTrans" presStyleCnt="0"/>
      <dgm:spPr/>
    </dgm:pt>
    <dgm:pt modelId="{F7B17EF1-FE6E-5245-B1BF-3D823EEEE343}" type="pres">
      <dgm:prSet presAssocID="{CFE6ABEE-56A3-8E45-822E-830B2254DF62}" presName="node" presStyleLbl="node1" presStyleIdx="1" presStyleCnt="3">
        <dgm:presLayoutVars>
          <dgm:bulletEnabled val="1"/>
        </dgm:presLayoutVars>
      </dgm:prSet>
      <dgm:spPr/>
      <dgm:t>
        <a:bodyPr/>
        <a:lstStyle/>
        <a:p>
          <a:endParaRPr lang="tr-TR"/>
        </a:p>
      </dgm:t>
    </dgm:pt>
    <dgm:pt modelId="{3D048447-9644-264D-92E0-685C27BDDF14}" type="pres">
      <dgm:prSet presAssocID="{E3220CC1-9DD5-2544-8E43-D63874643225}" presName="sibTrans" presStyleCnt="0"/>
      <dgm:spPr/>
    </dgm:pt>
    <dgm:pt modelId="{449BF452-1CBF-4A43-9835-E21B30BD11BF}" type="pres">
      <dgm:prSet presAssocID="{967708C0-5BE1-A644-8CED-C0A2BBF68CC1}" presName="node" presStyleLbl="node1" presStyleIdx="2" presStyleCnt="3">
        <dgm:presLayoutVars>
          <dgm:bulletEnabled val="1"/>
        </dgm:presLayoutVars>
      </dgm:prSet>
      <dgm:spPr/>
      <dgm:t>
        <a:bodyPr/>
        <a:lstStyle/>
        <a:p>
          <a:endParaRPr lang="tr-TR"/>
        </a:p>
      </dgm:t>
    </dgm:pt>
  </dgm:ptLst>
  <dgm:cxnLst>
    <dgm:cxn modelId="{FC9DCA6D-B75F-E241-A87A-30FAFE50E9D8}" srcId="{E7450989-9AF2-004C-BF86-384F2E7E7D53}" destId="{CFE6ABEE-56A3-8E45-822E-830B2254DF62}" srcOrd="1" destOrd="0" parTransId="{10963129-1AD0-3341-87E3-7311DBC7F2E5}" sibTransId="{E3220CC1-9DD5-2544-8E43-D63874643225}"/>
    <dgm:cxn modelId="{42906473-19E8-2B4F-ADA1-51876D7A6F7F}" type="presOf" srcId="{967708C0-5BE1-A644-8CED-C0A2BBF68CC1}" destId="{449BF452-1CBF-4A43-9835-E21B30BD11BF}" srcOrd="0" destOrd="0" presId="urn:microsoft.com/office/officeart/2005/8/layout/default"/>
    <dgm:cxn modelId="{5B120D9B-BD1F-204E-BDA7-74EE46B1FC43}" srcId="{E7450989-9AF2-004C-BF86-384F2E7E7D53}" destId="{967708C0-5BE1-A644-8CED-C0A2BBF68CC1}" srcOrd="2" destOrd="0" parTransId="{98D2485F-D27C-3C41-BE27-F13EC9C0A65E}" sibTransId="{582CAE80-A47D-DC4D-AFC0-E25AF4C1E8D3}"/>
    <dgm:cxn modelId="{E8650683-A05B-3346-AE7F-8630F0F038E0}" type="presOf" srcId="{E7450989-9AF2-004C-BF86-384F2E7E7D53}" destId="{06950ADB-1EAA-BB44-B029-2BF13CC0A052}" srcOrd="0" destOrd="0" presId="urn:microsoft.com/office/officeart/2005/8/layout/default"/>
    <dgm:cxn modelId="{07197873-12B8-A045-B6CD-72ECE14B5856}" type="presOf" srcId="{C40D1867-ABC1-834C-9D0D-6D78738044F8}" destId="{ADF518F7-CC7F-7A4C-AF11-B499F746F946}" srcOrd="0" destOrd="0" presId="urn:microsoft.com/office/officeart/2005/8/layout/default"/>
    <dgm:cxn modelId="{88F4F46A-3979-4645-8C45-5A7A60CD705D}" srcId="{E7450989-9AF2-004C-BF86-384F2E7E7D53}" destId="{C40D1867-ABC1-834C-9D0D-6D78738044F8}" srcOrd="0" destOrd="0" parTransId="{B64864AA-8BB4-5743-95CE-D53E36D61C62}" sibTransId="{7A364089-CFEC-CE40-A6C0-D2C583C7AA88}"/>
    <dgm:cxn modelId="{0148A325-9543-BF40-85D1-9BADAB20F4B2}" type="presOf" srcId="{CFE6ABEE-56A3-8E45-822E-830B2254DF62}" destId="{F7B17EF1-FE6E-5245-B1BF-3D823EEEE343}" srcOrd="0" destOrd="0" presId="urn:microsoft.com/office/officeart/2005/8/layout/default"/>
    <dgm:cxn modelId="{B139E86A-E422-0F46-9B0A-BB3847C1880A}" type="presParOf" srcId="{06950ADB-1EAA-BB44-B029-2BF13CC0A052}" destId="{ADF518F7-CC7F-7A4C-AF11-B499F746F946}" srcOrd="0" destOrd="0" presId="urn:microsoft.com/office/officeart/2005/8/layout/default"/>
    <dgm:cxn modelId="{0787A59D-57FC-8240-AE4B-C3757189A630}" type="presParOf" srcId="{06950ADB-1EAA-BB44-B029-2BF13CC0A052}" destId="{2B09C17F-6A2B-2B42-A1FA-947E272C8485}" srcOrd="1" destOrd="0" presId="urn:microsoft.com/office/officeart/2005/8/layout/default"/>
    <dgm:cxn modelId="{3CDE712F-7D35-ED45-9D79-8736F20B55C7}" type="presParOf" srcId="{06950ADB-1EAA-BB44-B029-2BF13CC0A052}" destId="{F7B17EF1-FE6E-5245-B1BF-3D823EEEE343}" srcOrd="2" destOrd="0" presId="urn:microsoft.com/office/officeart/2005/8/layout/default"/>
    <dgm:cxn modelId="{2BF22757-D02A-FF4A-8298-18D5D311F7E4}" type="presParOf" srcId="{06950ADB-1EAA-BB44-B029-2BF13CC0A052}" destId="{3D048447-9644-264D-92E0-685C27BDDF14}" srcOrd="3" destOrd="0" presId="urn:microsoft.com/office/officeart/2005/8/layout/default"/>
    <dgm:cxn modelId="{216C8E32-3121-4E49-8FC7-E312926E9795}" type="presParOf" srcId="{06950ADB-1EAA-BB44-B029-2BF13CC0A052}" destId="{449BF452-1CBF-4A43-9835-E21B30BD11B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00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Amaç: programın genel çerçevesini tanıt.</a:t>
            </a:r>
          </a:p>
          <a:p>
            <a:r>
              <a:t>Süre: 5 yıl; iki yol: portföy+puan veya yeniden sınav.</a:t>
            </a:r>
          </a:p>
          <a:p>
            <a:r>
              <a:t>Mesaj: Hasta güvenliği ve kalite odaklı yaklaşım.</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45763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Süreç: ön inceleme → içerik → %10 rastgele denetim.</a:t>
            </a:r>
          </a:p>
          <a:p>
            <a:r>
              <a:t>Eksikler için 6 ay tamamlama.</a:t>
            </a:r>
          </a:p>
          <a:p>
            <a:r>
              <a:t>İtiraz: 30 gün.</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62139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Her adımı kısaca açıkla.</a:t>
            </a:r>
          </a:p>
          <a:p>
            <a:r>
              <a:t>Başvuru → ön inceleme → içerik → denetim → karar.</a:t>
            </a:r>
          </a:p>
          <a:p>
            <a:r>
              <a:t>Zaman planlamasına vurgu yap.</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313898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Dönemler: Nisan &amp; Ekim.</a:t>
            </a:r>
          </a:p>
          <a:p>
            <a:r>
              <a:t>Bitmeden ≥6 ay önce başvur.</a:t>
            </a:r>
          </a:p>
          <a:p>
            <a:r>
              <a:t>Belge listesine hızlı gözden geçirme.</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3173278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EBAH/EACCME ↔ TTB-STE/SMG eşdeğerliği.</a:t>
            </a:r>
          </a:p>
          <a:p>
            <a:r>
              <a:t>Toplam kredi birleşik gösterilir.</a:t>
            </a:r>
          </a:p>
          <a:p>
            <a:r>
              <a:t>Kurum içi akredite eğitimler sayılır.</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385444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Kongreler + yayın/konuşma + QI + modüller → ≥250.</a:t>
            </a:r>
          </a:p>
          <a:p>
            <a:r>
              <a:t>Kişisel plan çıkarma önerisi.</a:t>
            </a:r>
          </a:p>
          <a:p>
            <a:r>
              <a:t>Çevrimiçi eğitimlerle desteklenebilir.</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9992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 Yer Tutucusu 2"/>
          <p:cNvSpPr>
            <a:spLocks noGrp="1"/>
          </p:cNvSpPr>
          <p:nvPr>
            <p:ph type="body" idx="1"/>
          </p:nvPr>
        </p:nvSpPr>
        <p:spPr>
          <a:xfrm>
            <a:off x="685800" y="4400550"/>
            <a:ext cx="5486400" cy="3600450"/>
          </a:xfrm>
          <a:prstGeom prst="rect">
            <a:avLst/>
          </a:prstGeom>
        </p:spPr>
        <p:txBody>
          <a:bodyPr/>
          <a:lstStyle/>
          <a:p>
            <a:endParaRPr lang="tr-TR" dirty="0"/>
          </a:p>
        </p:txBody>
      </p:sp>
    </p:spTree>
    <p:extLst>
      <p:ext uri="{BB962C8B-B14F-4D97-AF65-F5344CB8AC3E}">
        <p14:creationId xmlns:p14="http://schemas.microsoft.com/office/powerpoint/2010/main" val="365473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Amaç: bilgi-beceri güncelliği; hasta güvenliği.</a:t>
            </a:r>
          </a:p>
          <a:p>
            <a:r>
              <a:t>Kapsam: erişkin/pediatrik hematoloji uzmanları.</a:t>
            </a:r>
          </a:p>
          <a:p>
            <a:r>
              <a:t>İlke: 5 yılda bir resertifikasyon.</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96375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Kaynaklar: HEM-TUYEK, TTB-UDEK (1 saat=1 kredi), EBAH/EACCME.</a:t>
            </a:r>
          </a:p>
          <a:p>
            <a:r>
              <a:t>Kıyas: KLİMİK/Endokrinoloji örnekleri.</a:t>
            </a:r>
          </a:p>
          <a:p>
            <a:r>
              <a:t>Mesaj: Ulusal-uluslararası uyum.</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79684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Mesaj: Türkiye’de çerçeve TTB-STE/SMG kredileri ve alan yeterlik kurulları üzerinden. Hematoloji için 5 yıl süresi teyitli; diğer derneklerde 5–10 yıl çeşitlilik var.</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05338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Yol 1: Portföy + ≥250 kredi + zorunlu modüller + audit.</a:t>
            </a:r>
          </a:p>
          <a:p>
            <a:r>
              <a:t>Yol 2: Yeniden sınav (yazılı/uygulamalı).</a:t>
            </a:r>
          </a:p>
          <a:p>
            <a:r>
              <a:t>Not: Belgeleri erken toplamayı önerin.</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330697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Eşik: ≥250 kredi/5 yıl. 1 saat=1 kredi.</a:t>
            </a:r>
          </a:p>
          <a:p>
            <a:r>
              <a:t>Dengeli dağılım: ulusal/uluslararası, eğitim, QI, yayın.</a:t>
            </a:r>
          </a:p>
          <a:p>
            <a:r>
              <a:t>Not: Zorunlu modüller toplam ≥12 kredi.</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71601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6 modül: güvenlik, etik, hemovijilans, ilaç güvenliği, GCP, acil hematoloji.</a:t>
            </a:r>
          </a:p>
          <a:p>
            <a:r>
              <a:t>En az 2 saat/modül.</a:t>
            </a:r>
          </a:p>
          <a:p>
            <a:r>
              <a:t>Kanıt: sertifikaları portföye ekle.</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36311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Kanıtlar: kredi dökümleri, klinik hacim, QI, eğitim, etik uygunluk.</a:t>
            </a:r>
          </a:p>
          <a:p>
            <a:r>
              <a:t>HSCT katkısı varsa belirt.</a:t>
            </a:r>
          </a:p>
          <a:p>
            <a:r>
              <a:t>M&amp;M ve QI çıktıları önemli.</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16602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738" y="2078923"/>
            <a:ext cx="10883348" cy="1470025"/>
          </a:xfrm>
        </p:spPr>
        <p:txBody>
          <a:bodyPr/>
          <a:lstStyle/>
          <a:p>
            <a:r>
              <a:rPr sz="3400" dirty="0" err="1">
                <a:solidFill>
                  <a:srgbClr val="FF0000"/>
                </a:solidFill>
              </a:rPr>
              <a:t>Hematoloji</a:t>
            </a:r>
            <a:r>
              <a:rPr sz="3400" dirty="0">
                <a:solidFill>
                  <a:srgbClr val="FF0000"/>
                </a:solidFill>
              </a:rPr>
              <a:t> </a:t>
            </a:r>
            <a:r>
              <a:rPr sz="3400" dirty="0" err="1">
                <a:solidFill>
                  <a:srgbClr val="FF0000"/>
                </a:solidFill>
              </a:rPr>
              <a:t>Uzmanları</a:t>
            </a:r>
            <a:r>
              <a:rPr sz="3400" dirty="0">
                <a:solidFill>
                  <a:srgbClr val="FF0000"/>
                </a:solidFill>
              </a:rPr>
              <a:t> </a:t>
            </a:r>
            <a:r>
              <a:rPr sz="3400" dirty="0" err="1">
                <a:solidFill>
                  <a:srgbClr val="FF0000"/>
                </a:solidFill>
              </a:rPr>
              <a:t>İçin</a:t>
            </a:r>
            <a:r>
              <a:rPr sz="3400" dirty="0">
                <a:solidFill>
                  <a:srgbClr val="FF0000"/>
                </a:solidFill>
              </a:rPr>
              <a:t> </a:t>
            </a:r>
            <a:r>
              <a:rPr sz="3400" dirty="0" err="1">
                <a:solidFill>
                  <a:srgbClr val="FF0000"/>
                </a:solidFill>
              </a:rPr>
              <a:t>Resertifikasyon</a:t>
            </a:r>
            <a:r>
              <a:rPr sz="3400" dirty="0">
                <a:solidFill>
                  <a:srgbClr val="FF0000"/>
                </a:solidFill>
              </a:rPr>
              <a:t> </a:t>
            </a:r>
            <a:r>
              <a:rPr sz="3400" dirty="0" err="1">
                <a:solidFill>
                  <a:srgbClr val="FF0000"/>
                </a:solidFill>
              </a:rPr>
              <a:t>Programı</a:t>
            </a:r>
            <a:endParaRPr sz="3400" dirty="0">
              <a:solidFill>
                <a:srgbClr val="FF0000"/>
              </a:solidFill>
            </a:endParaRPr>
          </a:p>
        </p:txBody>
      </p:sp>
      <p:sp>
        <p:nvSpPr>
          <p:cNvPr id="3" name="Subtitle 2"/>
          <p:cNvSpPr>
            <a:spLocks noGrp="1"/>
          </p:cNvSpPr>
          <p:nvPr>
            <p:ph type="subTitle" idx="1"/>
          </p:nvPr>
        </p:nvSpPr>
        <p:spPr>
          <a:xfrm>
            <a:off x="2804559" y="3953030"/>
            <a:ext cx="6932565" cy="1752600"/>
          </a:xfrm>
        </p:spPr>
        <p:txBody>
          <a:bodyPr>
            <a:normAutofit fontScale="92500" lnSpcReduction="20000"/>
          </a:bodyPr>
          <a:lstStyle/>
          <a:p>
            <a:pPr>
              <a:defRPr sz="2000"/>
            </a:pPr>
            <a:r>
              <a:rPr lang="tr-TR" sz="2400" dirty="0" err="1">
                <a:solidFill>
                  <a:srgbClr val="191919"/>
                </a:solidFill>
              </a:rPr>
              <a:t>Prof</a:t>
            </a:r>
            <a:r>
              <a:rPr lang="tr-TR" sz="2400" dirty="0">
                <a:solidFill>
                  <a:srgbClr val="191919"/>
                </a:solidFill>
              </a:rPr>
              <a:t> </a:t>
            </a:r>
            <a:r>
              <a:rPr lang="tr-TR" sz="2400" dirty="0" err="1">
                <a:solidFill>
                  <a:srgbClr val="191919"/>
                </a:solidFill>
              </a:rPr>
              <a:t>Dr</a:t>
            </a:r>
            <a:r>
              <a:rPr lang="tr-TR" sz="2400" dirty="0">
                <a:solidFill>
                  <a:srgbClr val="191919"/>
                </a:solidFill>
              </a:rPr>
              <a:t> Meltem Kurt YÜKSEL</a:t>
            </a:r>
          </a:p>
          <a:p>
            <a:pPr>
              <a:defRPr sz="2000"/>
            </a:pPr>
            <a:r>
              <a:rPr lang="tr-TR" sz="1800" dirty="0">
                <a:solidFill>
                  <a:srgbClr val="191919"/>
                </a:solidFill>
              </a:rPr>
              <a:t>Ankara Üniversitesi Tıp Fakültesi </a:t>
            </a:r>
          </a:p>
          <a:p>
            <a:pPr>
              <a:defRPr sz="2000"/>
            </a:pPr>
            <a:r>
              <a:rPr lang="tr-TR" sz="1800" dirty="0">
                <a:solidFill>
                  <a:srgbClr val="191919"/>
                </a:solidFill>
              </a:rPr>
              <a:t>İç Hastalıkları Anabilim Dalı Hematoloji BD</a:t>
            </a:r>
          </a:p>
          <a:p>
            <a:pPr>
              <a:defRPr sz="2000"/>
            </a:pPr>
            <a:r>
              <a:rPr lang="tr-TR" sz="1800" dirty="0">
                <a:solidFill>
                  <a:srgbClr val="191919"/>
                </a:solidFill>
              </a:rPr>
              <a:t>IV. ULUSAL HEMATOLOJİ (KANBİLİM)EĞİTİM GÜNÜ</a:t>
            </a:r>
          </a:p>
          <a:p>
            <a:pPr>
              <a:defRPr sz="2000"/>
            </a:pPr>
            <a:r>
              <a:rPr lang="tr-TR" sz="1800" dirty="0">
                <a:solidFill>
                  <a:srgbClr val="191919"/>
                </a:solidFill>
              </a:rPr>
              <a:t>19.09.2025</a:t>
            </a:r>
          </a:p>
          <a:p>
            <a:pPr>
              <a:defRPr sz="2000"/>
            </a:pPr>
            <a:r>
              <a:rPr lang="tr-TR" sz="1800" dirty="0">
                <a:solidFill>
                  <a:srgbClr val="191919"/>
                </a:solidFill>
              </a:rPr>
              <a:t>ANKARA</a:t>
            </a:r>
          </a:p>
          <a:p>
            <a:pPr>
              <a:defRPr sz="2000"/>
            </a:pPr>
            <a:endParaRPr dirty="0">
              <a:solidFill>
                <a:srgbClr val="191919"/>
              </a:solidFill>
            </a:endParaRPr>
          </a:p>
        </p:txBody>
      </p:sp>
      <p:sp>
        <p:nvSpPr>
          <p:cNvPr id="4" name="Rectangle 3"/>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8" name="Resim 7">
            <a:extLst>
              <a:ext uri="{FF2B5EF4-FFF2-40B4-BE49-F238E27FC236}">
                <a16:creationId xmlns:a16="http://schemas.microsoft.com/office/drawing/2014/main" xmlns="" id="{DF73EC95-07BA-1805-42DF-32981043A13A}"/>
              </a:ext>
            </a:extLst>
          </p:cNvPr>
          <p:cNvPicPr>
            <a:picLocks noChangeAspect="1"/>
          </p:cNvPicPr>
          <p:nvPr/>
        </p:nvPicPr>
        <p:blipFill>
          <a:blip r:embed="rId3"/>
          <a:stretch>
            <a:fillRect/>
          </a:stretch>
        </p:blipFill>
        <p:spPr>
          <a:xfrm>
            <a:off x="3640088" y="182880"/>
            <a:ext cx="5145568" cy="1491961"/>
          </a:xfrm>
          <a:prstGeom prst="rect">
            <a:avLst/>
          </a:prstGeom>
        </p:spPr>
      </p:pic>
      <p:pic>
        <p:nvPicPr>
          <p:cNvPr id="11" name="Resim 10">
            <a:extLst>
              <a:ext uri="{FF2B5EF4-FFF2-40B4-BE49-F238E27FC236}">
                <a16:creationId xmlns:a16="http://schemas.microsoft.com/office/drawing/2014/main" xmlns="" id="{20B3B1B3-888D-5D84-6FFA-A4D687520B89}"/>
              </a:ext>
            </a:extLst>
          </p:cNvPr>
          <p:cNvPicPr>
            <a:picLocks noChangeAspect="1"/>
          </p:cNvPicPr>
          <p:nvPr/>
        </p:nvPicPr>
        <p:blipFill rotWithShape="1">
          <a:blip r:embed="rId4"/>
          <a:srcRect l="6230" t="18205" r="12696" b="22472"/>
          <a:stretch/>
        </p:blipFill>
        <p:spPr>
          <a:xfrm>
            <a:off x="5151921" y="5745967"/>
            <a:ext cx="2121902" cy="9291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3DEB8E-EC30-C638-471B-A3F686FB87D0}"/>
              </a:ext>
            </a:extLst>
          </p:cNvPr>
          <p:cNvSpPr>
            <a:spLocks noGrp="1"/>
          </p:cNvSpPr>
          <p:nvPr>
            <p:ph type="title"/>
          </p:nvPr>
        </p:nvSpPr>
        <p:spPr>
          <a:xfrm>
            <a:off x="444844" y="213062"/>
            <a:ext cx="11071654" cy="2200275"/>
          </a:xfrm>
        </p:spPr>
        <p:txBody>
          <a:bodyPr>
            <a:noAutofit/>
          </a:bodyPr>
          <a:lstStyle/>
          <a:p>
            <a:pPr algn="l"/>
            <a:r>
              <a:rPr lang="tr-TR" sz="2000" dirty="0">
                <a:solidFill>
                  <a:srgbClr val="355BB7"/>
                </a:solidFill>
                <a:effectLst/>
                <a:latin typeface="Helvetica" pitchFamily="2" charset="0"/>
              </a:rPr>
              <a:t>Çekirdek eğitim müfredatında yer alan yetkinliklerin hangi yöntemle ölçülüp değerlendirileceği</a:t>
            </a:r>
            <a:br>
              <a:rPr lang="tr-TR" sz="2000" dirty="0">
                <a:solidFill>
                  <a:srgbClr val="355BB7"/>
                </a:solidFill>
                <a:effectLst/>
                <a:latin typeface="Helvetica" pitchFamily="2" charset="0"/>
              </a:rPr>
            </a:br>
            <a:r>
              <a:rPr lang="tr-TR" sz="2000" dirty="0">
                <a:solidFill>
                  <a:srgbClr val="355BB7"/>
                </a:solidFill>
                <a:effectLst/>
                <a:latin typeface="Helvetica" pitchFamily="2" charset="0"/>
              </a:rPr>
              <a:t>belirlenmiştir.</a:t>
            </a:r>
            <a:br>
              <a:rPr lang="tr-TR" sz="2000" dirty="0">
                <a:solidFill>
                  <a:srgbClr val="355BB7"/>
                </a:solidFill>
                <a:effectLst/>
                <a:latin typeface="Helvetica" pitchFamily="2" charset="0"/>
              </a:rPr>
            </a:br>
            <a:r>
              <a:rPr lang="tr-TR" sz="2000" dirty="0">
                <a:solidFill>
                  <a:srgbClr val="355BB7"/>
                </a:solidFill>
                <a:effectLst/>
                <a:latin typeface="Helvetica" pitchFamily="2" charset="0"/>
              </a:rPr>
              <a:t> </a:t>
            </a:r>
            <a:br>
              <a:rPr lang="tr-TR" sz="2000" dirty="0">
                <a:solidFill>
                  <a:srgbClr val="355BB7"/>
                </a:solidFill>
                <a:effectLst/>
                <a:latin typeface="Helvetica" pitchFamily="2" charset="0"/>
              </a:rPr>
            </a:br>
            <a:r>
              <a:rPr lang="tr-TR" sz="2000" dirty="0">
                <a:solidFill>
                  <a:srgbClr val="355BB7"/>
                </a:solidFill>
                <a:effectLst/>
                <a:latin typeface="Helvetica" pitchFamily="2" charset="0"/>
              </a:rPr>
              <a:t>TUKMOS tarafından önerilen ölçme ve değerlendirme yöntemleri becerilerin düzeyleri</a:t>
            </a:r>
            <a:br>
              <a:rPr lang="tr-TR" sz="2000" dirty="0">
                <a:solidFill>
                  <a:srgbClr val="355BB7"/>
                </a:solidFill>
                <a:effectLst/>
                <a:latin typeface="Helvetica" pitchFamily="2" charset="0"/>
              </a:rPr>
            </a:br>
            <a:r>
              <a:rPr lang="tr-TR" sz="2000" dirty="0">
                <a:solidFill>
                  <a:srgbClr val="355BB7"/>
                </a:solidFill>
                <a:effectLst/>
                <a:latin typeface="Helvetica" pitchFamily="2" charset="0"/>
              </a:rPr>
              <a:t>ile yetkinlikler Miller Piramidine göre yapılandırılmıştır.</a:t>
            </a:r>
            <a:br>
              <a:rPr lang="tr-TR" sz="2000" dirty="0">
                <a:solidFill>
                  <a:srgbClr val="355BB7"/>
                </a:solidFill>
                <a:effectLst/>
                <a:latin typeface="Helvetica" pitchFamily="2" charset="0"/>
              </a:rPr>
            </a:br>
            <a:endParaRPr lang="tr-TR" sz="2000" dirty="0"/>
          </a:p>
        </p:txBody>
      </p:sp>
      <p:pic>
        <p:nvPicPr>
          <p:cNvPr id="5" name="İçerik Yer Tutucusu 4">
            <a:extLst>
              <a:ext uri="{FF2B5EF4-FFF2-40B4-BE49-F238E27FC236}">
                <a16:creationId xmlns:a16="http://schemas.microsoft.com/office/drawing/2014/main" xmlns="" id="{9FF8F736-DCDA-03B3-28A3-6FF1CB2DC1D6}"/>
              </a:ext>
            </a:extLst>
          </p:cNvPr>
          <p:cNvPicPr>
            <a:picLocks noGrp="1" noChangeAspect="1"/>
          </p:cNvPicPr>
          <p:nvPr>
            <p:ph idx="1"/>
          </p:nvPr>
        </p:nvPicPr>
        <p:blipFill>
          <a:blip r:embed="rId2"/>
          <a:stretch>
            <a:fillRect/>
          </a:stretch>
        </p:blipFill>
        <p:spPr>
          <a:xfrm>
            <a:off x="672327" y="2214570"/>
            <a:ext cx="8642102" cy="4460187"/>
          </a:xfrm>
        </p:spPr>
      </p:pic>
      <p:sp>
        <p:nvSpPr>
          <p:cNvPr id="6" name="Metin kutusu 5">
            <a:extLst>
              <a:ext uri="{FF2B5EF4-FFF2-40B4-BE49-F238E27FC236}">
                <a16:creationId xmlns:a16="http://schemas.microsoft.com/office/drawing/2014/main" xmlns="" id="{6481F86F-FB1D-65C6-7079-E6CBC0B0045A}"/>
              </a:ext>
            </a:extLst>
          </p:cNvPr>
          <p:cNvSpPr txBox="1"/>
          <p:nvPr/>
        </p:nvSpPr>
        <p:spPr>
          <a:xfrm>
            <a:off x="8501450" y="2913783"/>
            <a:ext cx="3496962" cy="1323439"/>
          </a:xfrm>
          <a:prstGeom prst="rect">
            <a:avLst/>
          </a:prstGeom>
          <a:solidFill>
            <a:schemeClr val="accent4">
              <a:lumMod val="40000"/>
              <a:lumOff val="60000"/>
            </a:schemeClr>
          </a:solidFill>
        </p:spPr>
        <p:txBody>
          <a:bodyPr wrap="square" rtlCol="0">
            <a:spAutoFit/>
          </a:bodyPr>
          <a:lstStyle/>
          <a:p>
            <a:r>
              <a:rPr lang="tr-TR" sz="4000" dirty="0"/>
              <a:t>STE</a:t>
            </a:r>
          </a:p>
          <a:p>
            <a:r>
              <a:rPr lang="tr-TR" sz="4000" dirty="0"/>
              <a:t>Kredilendirme</a:t>
            </a:r>
          </a:p>
        </p:txBody>
      </p:sp>
    </p:spTree>
    <p:extLst>
      <p:ext uri="{BB962C8B-B14F-4D97-AF65-F5344CB8AC3E}">
        <p14:creationId xmlns:p14="http://schemas.microsoft.com/office/powerpoint/2010/main" val="400578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80">
                                          <p:stCondLst>
                                            <p:cond delay="0"/>
                                          </p:stCondLst>
                                        </p:cTn>
                                        <p:tgtEl>
                                          <p:spTgt spid="6">
                                            <p:txEl>
                                              <p:pRg st="0" end="0"/>
                                            </p:txEl>
                                          </p:spTgt>
                                        </p:tgtEl>
                                      </p:cBhvr>
                                    </p:animEffect>
                                    <p:anim calcmode="lin" valueType="num">
                                      <p:cBhvr>
                                        <p:cTn id="12"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xEl>
                                              <p:pRg st="0" end="0"/>
                                            </p:txEl>
                                          </p:spTgt>
                                        </p:tgtEl>
                                      </p:cBhvr>
                                      <p:to x="100000" y="60000"/>
                                    </p:animScale>
                                    <p:animScale>
                                      <p:cBhvr>
                                        <p:cTn id="18" dur="166" decel="50000">
                                          <p:stCondLst>
                                            <p:cond delay="676"/>
                                          </p:stCondLst>
                                        </p:cTn>
                                        <p:tgtEl>
                                          <p:spTgt spid="6">
                                            <p:txEl>
                                              <p:pRg st="0" end="0"/>
                                            </p:txEl>
                                          </p:spTgt>
                                        </p:tgtEl>
                                      </p:cBhvr>
                                      <p:to x="100000" y="100000"/>
                                    </p:animScale>
                                    <p:animScale>
                                      <p:cBhvr>
                                        <p:cTn id="19" dur="26">
                                          <p:stCondLst>
                                            <p:cond delay="1312"/>
                                          </p:stCondLst>
                                        </p:cTn>
                                        <p:tgtEl>
                                          <p:spTgt spid="6">
                                            <p:txEl>
                                              <p:pRg st="0" end="0"/>
                                            </p:txEl>
                                          </p:spTgt>
                                        </p:tgtEl>
                                      </p:cBhvr>
                                      <p:to x="100000" y="80000"/>
                                    </p:animScale>
                                    <p:animScale>
                                      <p:cBhvr>
                                        <p:cTn id="20" dur="166" decel="50000">
                                          <p:stCondLst>
                                            <p:cond delay="1338"/>
                                          </p:stCondLst>
                                        </p:cTn>
                                        <p:tgtEl>
                                          <p:spTgt spid="6">
                                            <p:txEl>
                                              <p:pRg st="0" end="0"/>
                                            </p:txEl>
                                          </p:spTgt>
                                        </p:tgtEl>
                                      </p:cBhvr>
                                      <p:to x="100000" y="100000"/>
                                    </p:animScale>
                                    <p:animScale>
                                      <p:cBhvr>
                                        <p:cTn id="21" dur="26">
                                          <p:stCondLst>
                                            <p:cond delay="1642"/>
                                          </p:stCondLst>
                                        </p:cTn>
                                        <p:tgtEl>
                                          <p:spTgt spid="6">
                                            <p:txEl>
                                              <p:pRg st="0" end="0"/>
                                            </p:txEl>
                                          </p:spTgt>
                                        </p:tgtEl>
                                      </p:cBhvr>
                                      <p:to x="100000" y="90000"/>
                                    </p:animScale>
                                    <p:animScale>
                                      <p:cBhvr>
                                        <p:cTn id="22" dur="166" decel="50000">
                                          <p:stCondLst>
                                            <p:cond delay="1668"/>
                                          </p:stCondLst>
                                        </p:cTn>
                                        <p:tgtEl>
                                          <p:spTgt spid="6">
                                            <p:txEl>
                                              <p:pRg st="0" end="0"/>
                                            </p:txEl>
                                          </p:spTgt>
                                        </p:tgtEl>
                                      </p:cBhvr>
                                      <p:to x="100000" y="100000"/>
                                    </p:animScale>
                                    <p:animScale>
                                      <p:cBhvr>
                                        <p:cTn id="23" dur="26">
                                          <p:stCondLst>
                                            <p:cond delay="1808"/>
                                          </p:stCondLst>
                                        </p:cTn>
                                        <p:tgtEl>
                                          <p:spTgt spid="6">
                                            <p:txEl>
                                              <p:pRg st="0" end="0"/>
                                            </p:txEl>
                                          </p:spTgt>
                                        </p:tgtEl>
                                      </p:cBhvr>
                                      <p:to x="100000" y="95000"/>
                                    </p:animScale>
                                    <p:animScale>
                                      <p:cBhvr>
                                        <p:cTn id="24" dur="166" decel="50000">
                                          <p:stCondLst>
                                            <p:cond delay="1834"/>
                                          </p:stCondLst>
                                        </p:cTn>
                                        <p:tgtEl>
                                          <p:spTgt spid="6">
                                            <p:txEl>
                                              <p:pRg st="0" end="0"/>
                                            </p:txEl>
                                          </p:spTgt>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80">
                                          <p:stCondLst>
                                            <p:cond delay="0"/>
                                          </p:stCondLst>
                                        </p:cTn>
                                        <p:tgtEl>
                                          <p:spTgt spid="6">
                                            <p:txEl>
                                              <p:pRg st="1" end="1"/>
                                            </p:txEl>
                                          </p:spTgt>
                                        </p:tgtEl>
                                      </p:cBhvr>
                                    </p:animEffect>
                                    <p:anim calcmode="lin" valueType="num">
                                      <p:cBhvr>
                                        <p:cTn id="28"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xEl>
                                              <p:pRg st="1" end="1"/>
                                            </p:txEl>
                                          </p:spTgt>
                                        </p:tgtEl>
                                      </p:cBhvr>
                                      <p:to x="100000" y="60000"/>
                                    </p:animScale>
                                    <p:animScale>
                                      <p:cBhvr>
                                        <p:cTn id="34" dur="166" decel="50000">
                                          <p:stCondLst>
                                            <p:cond delay="676"/>
                                          </p:stCondLst>
                                        </p:cTn>
                                        <p:tgtEl>
                                          <p:spTgt spid="6">
                                            <p:txEl>
                                              <p:pRg st="1" end="1"/>
                                            </p:txEl>
                                          </p:spTgt>
                                        </p:tgtEl>
                                      </p:cBhvr>
                                      <p:to x="100000" y="100000"/>
                                    </p:animScale>
                                    <p:animScale>
                                      <p:cBhvr>
                                        <p:cTn id="35" dur="26">
                                          <p:stCondLst>
                                            <p:cond delay="1312"/>
                                          </p:stCondLst>
                                        </p:cTn>
                                        <p:tgtEl>
                                          <p:spTgt spid="6">
                                            <p:txEl>
                                              <p:pRg st="1" end="1"/>
                                            </p:txEl>
                                          </p:spTgt>
                                        </p:tgtEl>
                                      </p:cBhvr>
                                      <p:to x="100000" y="80000"/>
                                    </p:animScale>
                                    <p:animScale>
                                      <p:cBhvr>
                                        <p:cTn id="36" dur="166" decel="50000">
                                          <p:stCondLst>
                                            <p:cond delay="1338"/>
                                          </p:stCondLst>
                                        </p:cTn>
                                        <p:tgtEl>
                                          <p:spTgt spid="6">
                                            <p:txEl>
                                              <p:pRg st="1" end="1"/>
                                            </p:txEl>
                                          </p:spTgt>
                                        </p:tgtEl>
                                      </p:cBhvr>
                                      <p:to x="100000" y="100000"/>
                                    </p:animScale>
                                    <p:animScale>
                                      <p:cBhvr>
                                        <p:cTn id="37" dur="26">
                                          <p:stCondLst>
                                            <p:cond delay="1642"/>
                                          </p:stCondLst>
                                        </p:cTn>
                                        <p:tgtEl>
                                          <p:spTgt spid="6">
                                            <p:txEl>
                                              <p:pRg st="1" end="1"/>
                                            </p:txEl>
                                          </p:spTgt>
                                        </p:tgtEl>
                                      </p:cBhvr>
                                      <p:to x="100000" y="90000"/>
                                    </p:animScale>
                                    <p:animScale>
                                      <p:cBhvr>
                                        <p:cTn id="38" dur="166" decel="50000">
                                          <p:stCondLst>
                                            <p:cond delay="1668"/>
                                          </p:stCondLst>
                                        </p:cTn>
                                        <p:tgtEl>
                                          <p:spTgt spid="6">
                                            <p:txEl>
                                              <p:pRg st="1" end="1"/>
                                            </p:txEl>
                                          </p:spTgt>
                                        </p:tgtEl>
                                      </p:cBhvr>
                                      <p:to x="100000" y="100000"/>
                                    </p:animScale>
                                    <p:animScale>
                                      <p:cBhvr>
                                        <p:cTn id="39" dur="26">
                                          <p:stCondLst>
                                            <p:cond delay="1808"/>
                                          </p:stCondLst>
                                        </p:cTn>
                                        <p:tgtEl>
                                          <p:spTgt spid="6">
                                            <p:txEl>
                                              <p:pRg st="1" end="1"/>
                                            </p:txEl>
                                          </p:spTgt>
                                        </p:tgtEl>
                                      </p:cBhvr>
                                      <p:to x="100000" y="95000"/>
                                    </p:animScale>
                                    <p:animScale>
                                      <p:cBhvr>
                                        <p:cTn id="40"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6F55FA5-AB48-2825-A2B5-D14A6CBB8D2C}"/>
              </a:ext>
            </a:extLst>
          </p:cNvPr>
          <p:cNvSpPr>
            <a:spLocks noGrp="1"/>
          </p:cNvSpPr>
          <p:nvPr>
            <p:ph type="title"/>
          </p:nvPr>
        </p:nvSpPr>
        <p:spPr>
          <a:xfrm>
            <a:off x="257175" y="977901"/>
            <a:ext cx="11931650" cy="1143000"/>
          </a:xfrm>
        </p:spPr>
        <p:txBody>
          <a:bodyPr>
            <a:normAutofit fontScale="90000"/>
          </a:bodyPr>
          <a:lstStyle/>
          <a:p>
            <a:r>
              <a:rPr lang="tr-TR" dirty="0">
                <a:solidFill>
                  <a:srgbClr val="FB0007"/>
                </a:solidFill>
                <a:effectLst/>
                <a:latin typeface="Helvetica" pitchFamily="2" charset="0"/>
              </a:rPr>
              <a:t>Düzey 1 (Girişimsel Yetkinlik) ile Uyumlu Ölçme Değerlendirme Yöntemleri</a:t>
            </a:r>
            <a:br>
              <a:rPr lang="tr-TR" dirty="0">
                <a:solidFill>
                  <a:srgbClr val="FB0007"/>
                </a:solidFill>
                <a:effectLst/>
                <a:latin typeface="Helvetica" pitchFamily="2" charset="0"/>
              </a:rPr>
            </a:br>
            <a:r>
              <a:rPr lang="tr-TR" dirty="0">
                <a:solidFill>
                  <a:srgbClr val="FB0007"/>
                </a:solidFill>
                <a:effectLst/>
                <a:latin typeface="Helvetica" pitchFamily="2" charset="0"/>
              </a:rPr>
              <a:t>BİLİR</a:t>
            </a:r>
            <a:br>
              <a:rPr lang="tr-TR" dirty="0">
                <a:solidFill>
                  <a:srgbClr val="FB0007"/>
                </a:solidFill>
                <a:effectLst/>
                <a:latin typeface="Helvetica" pitchFamily="2" charset="0"/>
              </a:rPr>
            </a:br>
            <a:endParaRPr lang="tr-TR" dirty="0"/>
          </a:p>
        </p:txBody>
      </p:sp>
      <p:sp>
        <p:nvSpPr>
          <p:cNvPr id="3" name="İçerik Yer Tutucusu 2">
            <a:extLst>
              <a:ext uri="{FF2B5EF4-FFF2-40B4-BE49-F238E27FC236}">
                <a16:creationId xmlns:a16="http://schemas.microsoft.com/office/drawing/2014/main" xmlns="" id="{31506FB6-8649-A047-592E-FC30B3F4D09D}"/>
              </a:ext>
            </a:extLst>
          </p:cNvPr>
          <p:cNvSpPr>
            <a:spLocks noGrp="1"/>
          </p:cNvSpPr>
          <p:nvPr>
            <p:ph idx="1"/>
          </p:nvPr>
        </p:nvSpPr>
        <p:spPr>
          <a:xfrm>
            <a:off x="989806" y="2120901"/>
            <a:ext cx="10209212" cy="5165724"/>
          </a:xfrm>
        </p:spPr>
        <p:txBody>
          <a:bodyPr>
            <a:normAutofit fontScale="47500" lnSpcReduction="20000"/>
          </a:bodyPr>
          <a:lstStyle/>
          <a:p>
            <a:pPr marL="0" indent="0">
              <a:buNone/>
            </a:pPr>
            <a:r>
              <a:rPr lang="tr-TR" dirty="0">
                <a:solidFill>
                  <a:srgbClr val="355BB7"/>
                </a:solidFill>
                <a:effectLst/>
                <a:latin typeface="Helvetica" pitchFamily="2" charset="0"/>
              </a:rPr>
              <a:t>5.1.1. Bilir</a:t>
            </a:r>
          </a:p>
          <a:p>
            <a:pPr marL="0" indent="0">
              <a:buNone/>
            </a:pPr>
            <a:r>
              <a:rPr lang="tr-TR" dirty="0">
                <a:solidFill>
                  <a:srgbClr val="FF0000"/>
                </a:solidFill>
                <a:effectLst/>
                <a:latin typeface="Helvetica" pitchFamily="2" charset="0"/>
              </a:rPr>
              <a:t>5.1.1.1. Çoktan Seçmeli Test</a:t>
            </a:r>
            <a:r>
              <a:rPr lang="tr-TR" dirty="0">
                <a:solidFill>
                  <a:srgbClr val="355BB7"/>
                </a:solidFill>
                <a:effectLst/>
                <a:latin typeface="Helvetica" pitchFamily="2" charset="0"/>
              </a:rPr>
              <a:t>: Verilen bir sorunun cevabının, yine verilen olası cevaplar arasından seçip</a:t>
            </a:r>
          </a:p>
          <a:p>
            <a:pPr marL="0" indent="0">
              <a:buNone/>
            </a:pPr>
            <a:r>
              <a:rPr lang="tr-TR" dirty="0">
                <a:solidFill>
                  <a:srgbClr val="355BB7"/>
                </a:solidFill>
                <a:effectLst/>
                <a:latin typeface="Helvetica" pitchFamily="2" charset="0"/>
              </a:rPr>
              <a:t>işaretlenmesini gerektiren ölçme değerlendirme yöntemidir.</a:t>
            </a:r>
          </a:p>
          <a:p>
            <a:pPr marL="0" indent="0">
              <a:buNone/>
            </a:pPr>
            <a:r>
              <a:rPr lang="tr-TR" dirty="0">
                <a:solidFill>
                  <a:srgbClr val="FF0000"/>
                </a:solidFill>
                <a:effectLst/>
                <a:latin typeface="Helvetica" pitchFamily="2" charset="0"/>
              </a:rPr>
              <a:t>5.1.1.2. Kısa Yanıtlı Yazılı Test: </a:t>
            </a:r>
            <a:r>
              <a:rPr lang="tr-TR" dirty="0">
                <a:solidFill>
                  <a:srgbClr val="355BB7"/>
                </a:solidFill>
                <a:effectLst/>
                <a:latin typeface="Helvetica" pitchFamily="2" charset="0"/>
              </a:rPr>
              <a:t>Cevabı; bir kelime, bir rakam, en çok bir cümleyle verebilen ölçme</a:t>
            </a:r>
          </a:p>
          <a:p>
            <a:pPr marL="0" indent="0">
              <a:buNone/>
            </a:pPr>
            <a:r>
              <a:rPr lang="tr-TR" dirty="0">
                <a:solidFill>
                  <a:srgbClr val="355BB7"/>
                </a:solidFill>
                <a:effectLst/>
                <a:latin typeface="Helvetica" pitchFamily="2" charset="0"/>
              </a:rPr>
              <a:t>değerlendirme yöntemidir.</a:t>
            </a:r>
          </a:p>
          <a:p>
            <a:pPr marL="0" indent="0">
              <a:buNone/>
            </a:pPr>
            <a:r>
              <a:rPr lang="tr-TR" dirty="0">
                <a:solidFill>
                  <a:srgbClr val="FF0000"/>
                </a:solidFill>
                <a:effectLst/>
                <a:latin typeface="Helvetica" pitchFamily="2" charset="0"/>
              </a:rPr>
              <a:t>5.1.1.3. Sözlü Sınav</a:t>
            </a:r>
            <a:r>
              <a:rPr lang="tr-TR" dirty="0">
                <a:solidFill>
                  <a:srgbClr val="355BB7"/>
                </a:solidFill>
                <a:effectLst/>
                <a:latin typeface="Helvetica" pitchFamily="2" charset="0"/>
              </a:rPr>
              <a:t>: Soruların bir ya da daha fazla değerlendirici tarafından sözlü verildiği ve cevapların da</a:t>
            </a:r>
          </a:p>
          <a:p>
            <a:pPr marL="0" indent="0">
              <a:buNone/>
            </a:pPr>
            <a:r>
              <a:rPr lang="tr-TR" dirty="0">
                <a:solidFill>
                  <a:srgbClr val="355BB7"/>
                </a:solidFill>
                <a:effectLst/>
                <a:latin typeface="Helvetica" pitchFamily="2" charset="0"/>
              </a:rPr>
              <a:t>sözlü olarak istendiği ölçme değerlendirme yöntemidir.</a:t>
            </a:r>
          </a:p>
          <a:p>
            <a:pPr marL="0" indent="0">
              <a:buNone/>
            </a:pPr>
            <a:r>
              <a:rPr lang="tr-TR" dirty="0">
                <a:solidFill>
                  <a:srgbClr val="355BB7"/>
                </a:solidFill>
                <a:effectLst/>
                <a:latin typeface="Helvetica" pitchFamily="2" charset="0"/>
              </a:rPr>
              <a:t>5.1.2. Nasıl Yapıldığını Bilir</a:t>
            </a:r>
          </a:p>
          <a:p>
            <a:pPr marL="0" indent="0">
              <a:buNone/>
            </a:pPr>
            <a:r>
              <a:rPr lang="tr-TR" dirty="0">
                <a:solidFill>
                  <a:srgbClr val="FF0000"/>
                </a:solidFill>
                <a:effectLst/>
                <a:latin typeface="Helvetica" pitchFamily="2" charset="0"/>
              </a:rPr>
              <a:t>5.1.2.1. Uzun Yanıtlı Yazılı Test: </a:t>
            </a:r>
            <a:r>
              <a:rPr lang="tr-TR" dirty="0">
                <a:solidFill>
                  <a:srgbClr val="355BB7"/>
                </a:solidFill>
                <a:effectLst/>
                <a:latin typeface="Helvetica" pitchFamily="2" charset="0"/>
              </a:rPr>
              <a:t>Öğrencinin bir süreci anlatması, özetlemesi, değerlendirmesi; belli bir</a:t>
            </a:r>
          </a:p>
          <a:p>
            <a:pPr marL="0" indent="0">
              <a:buNone/>
            </a:pPr>
            <a:r>
              <a:rPr lang="tr-TR" dirty="0">
                <a:solidFill>
                  <a:srgbClr val="355BB7"/>
                </a:solidFill>
                <a:effectLst/>
                <a:latin typeface="Helvetica" pitchFamily="2" charset="0"/>
              </a:rPr>
              <a:t>bilgiyi yorumlaması, / yeni durumlara uygulaması gereken durumlarda, akıl yürütme becerilerinin</a:t>
            </a:r>
          </a:p>
          <a:p>
            <a:pPr marL="0" indent="0">
              <a:buNone/>
            </a:pPr>
            <a:r>
              <a:rPr lang="tr-TR" dirty="0">
                <a:solidFill>
                  <a:srgbClr val="355BB7"/>
                </a:solidFill>
                <a:effectLst/>
                <a:latin typeface="Helvetica" pitchFamily="2" charset="0"/>
              </a:rPr>
              <a:t>değerlendirilmesinde kullanılan soruların yazılı verilip, cevapların yazılı olarak istendiği ölçme</a:t>
            </a:r>
          </a:p>
          <a:p>
            <a:pPr marL="0" indent="0">
              <a:buNone/>
            </a:pPr>
            <a:r>
              <a:rPr lang="tr-TR" dirty="0">
                <a:solidFill>
                  <a:srgbClr val="355BB7"/>
                </a:solidFill>
                <a:effectLst/>
                <a:latin typeface="Helvetica" pitchFamily="2" charset="0"/>
              </a:rPr>
              <a:t>değerlendirme yöntemidir.</a:t>
            </a:r>
          </a:p>
          <a:p>
            <a:pPr marL="0" indent="0">
              <a:buNone/>
            </a:pPr>
            <a:r>
              <a:rPr lang="tr-TR" dirty="0">
                <a:solidFill>
                  <a:srgbClr val="FF0000"/>
                </a:solidFill>
                <a:effectLst/>
                <a:latin typeface="Helvetica" pitchFamily="2" charset="0"/>
              </a:rPr>
              <a:t>5.1.2.2. Uzatılmış Eşleştirme Soruları (</a:t>
            </a:r>
            <a:r>
              <a:rPr lang="tr-TR" dirty="0" err="1">
                <a:solidFill>
                  <a:srgbClr val="FF0000"/>
                </a:solidFill>
                <a:effectLst/>
                <a:latin typeface="Helvetica" pitchFamily="2" charset="0"/>
              </a:rPr>
              <a:t>Extended</a:t>
            </a:r>
            <a:r>
              <a:rPr lang="tr-TR" dirty="0">
                <a:solidFill>
                  <a:srgbClr val="FF0000"/>
                </a:solidFill>
                <a:effectLst/>
                <a:latin typeface="Helvetica" pitchFamily="2" charset="0"/>
              </a:rPr>
              <a:t> </a:t>
            </a:r>
            <a:r>
              <a:rPr lang="tr-TR" dirty="0" err="1">
                <a:solidFill>
                  <a:srgbClr val="FF0000"/>
                </a:solidFill>
                <a:effectLst/>
                <a:latin typeface="Helvetica" pitchFamily="2" charset="0"/>
              </a:rPr>
              <a:t>Matching</a:t>
            </a:r>
            <a:r>
              <a:rPr lang="tr-TR" dirty="0">
                <a:solidFill>
                  <a:srgbClr val="FF0000"/>
                </a:solidFill>
                <a:effectLst/>
                <a:latin typeface="Helvetica" pitchFamily="2" charset="0"/>
              </a:rPr>
              <a:t> </a:t>
            </a:r>
            <a:r>
              <a:rPr lang="tr-TR" dirty="0" err="1">
                <a:solidFill>
                  <a:srgbClr val="FF0000"/>
                </a:solidFill>
                <a:effectLst/>
                <a:latin typeface="Helvetica" pitchFamily="2" charset="0"/>
              </a:rPr>
              <a:t>Questions</a:t>
            </a:r>
            <a:r>
              <a:rPr lang="tr-TR" dirty="0">
                <a:solidFill>
                  <a:srgbClr val="355BB7"/>
                </a:solidFill>
                <a:effectLst/>
                <a:latin typeface="Helvetica" pitchFamily="2" charset="0"/>
              </a:rPr>
              <a:t>): Çoktan seçmeli testlerin bir çeşidi</a:t>
            </a:r>
          </a:p>
          <a:p>
            <a:pPr marL="0" indent="0">
              <a:buNone/>
            </a:pPr>
            <a:r>
              <a:rPr lang="tr-TR" dirty="0">
                <a:solidFill>
                  <a:srgbClr val="355BB7"/>
                </a:solidFill>
                <a:effectLst/>
                <a:latin typeface="Helvetica" pitchFamily="2" charset="0"/>
              </a:rPr>
              <a:t>olan eşleştirmeli testler, iki grup halinde verilen ve birbiriyle ilgili olan kelime, sembol, numara veya</a:t>
            </a:r>
          </a:p>
          <a:p>
            <a:pPr marL="0" indent="0">
              <a:buNone/>
            </a:pPr>
            <a:r>
              <a:rPr lang="tr-TR" dirty="0">
                <a:solidFill>
                  <a:srgbClr val="355BB7"/>
                </a:solidFill>
                <a:effectLst/>
                <a:latin typeface="Helvetica" pitchFamily="2" charset="0"/>
              </a:rPr>
              <a:t>cümlelerin eşleştirilmesi esasına dayanan ölçme değerlendirme yöntemidir.</a:t>
            </a:r>
          </a:p>
          <a:p>
            <a:pPr marL="0" indent="0">
              <a:buNone/>
            </a:pPr>
            <a:r>
              <a:rPr lang="tr-TR" dirty="0">
                <a:solidFill>
                  <a:srgbClr val="FF0000"/>
                </a:solidFill>
                <a:effectLst/>
                <a:latin typeface="Helvetica" pitchFamily="2" charset="0"/>
              </a:rPr>
              <a:t>5.1.2.3. Anahtar Özellikli Sorular (</a:t>
            </a:r>
            <a:r>
              <a:rPr lang="tr-TR" dirty="0" err="1">
                <a:solidFill>
                  <a:srgbClr val="FF0000"/>
                </a:solidFill>
                <a:effectLst/>
                <a:latin typeface="Helvetica" pitchFamily="2" charset="0"/>
              </a:rPr>
              <a:t>Key</a:t>
            </a:r>
            <a:r>
              <a:rPr lang="tr-TR" dirty="0">
                <a:solidFill>
                  <a:srgbClr val="FF0000"/>
                </a:solidFill>
                <a:effectLst/>
                <a:latin typeface="Helvetica" pitchFamily="2" charset="0"/>
              </a:rPr>
              <a:t> </a:t>
            </a:r>
            <a:r>
              <a:rPr lang="tr-TR" dirty="0" err="1">
                <a:solidFill>
                  <a:srgbClr val="FF0000"/>
                </a:solidFill>
                <a:effectLst/>
                <a:latin typeface="Helvetica" pitchFamily="2" charset="0"/>
              </a:rPr>
              <a:t>Features</a:t>
            </a:r>
            <a:r>
              <a:rPr lang="tr-TR" dirty="0">
                <a:solidFill>
                  <a:srgbClr val="FF0000"/>
                </a:solidFill>
                <a:effectLst/>
                <a:latin typeface="Helvetica" pitchFamily="2" charset="0"/>
              </a:rPr>
              <a:t> </a:t>
            </a:r>
            <a:r>
              <a:rPr lang="tr-TR" dirty="0" err="1">
                <a:solidFill>
                  <a:srgbClr val="FF0000"/>
                </a:solidFill>
                <a:effectLst/>
                <a:latin typeface="Helvetica" pitchFamily="2" charset="0"/>
              </a:rPr>
              <a:t>Questions</a:t>
            </a:r>
            <a:r>
              <a:rPr lang="tr-TR" dirty="0">
                <a:solidFill>
                  <a:srgbClr val="355BB7"/>
                </a:solidFill>
                <a:effectLst/>
                <a:latin typeface="Helvetica" pitchFamily="2" charset="0"/>
              </a:rPr>
              <a:t>): Kısa klinik / laboratuvar senaryolarını takiben</a:t>
            </a:r>
          </a:p>
          <a:p>
            <a:pPr marL="0" indent="0">
              <a:buNone/>
            </a:pPr>
            <a:r>
              <a:rPr lang="tr-TR" dirty="0">
                <a:solidFill>
                  <a:srgbClr val="355BB7"/>
                </a:solidFill>
                <a:effectLst/>
                <a:latin typeface="Helvetica" pitchFamily="2" charset="0"/>
              </a:rPr>
              <a:t>olguyla ilgili önemli kararları vermede anahtar önem sahip noktalara yönelik hazırlanmış öğrenenin hata</a:t>
            </a:r>
          </a:p>
          <a:p>
            <a:pPr marL="0" indent="0">
              <a:buNone/>
            </a:pPr>
            <a:r>
              <a:rPr lang="tr-TR" dirty="0">
                <a:solidFill>
                  <a:srgbClr val="355BB7"/>
                </a:solidFill>
                <a:effectLst/>
                <a:latin typeface="Helvetica" pitchFamily="2" charset="0"/>
              </a:rPr>
              <a:t>yapma olasılığı en fazla olan adımları değerlendiren, iki– üç kısa menü üzerinden yapılan ölçme</a:t>
            </a:r>
          </a:p>
          <a:p>
            <a:pPr marL="0" indent="0">
              <a:buNone/>
            </a:pPr>
            <a:r>
              <a:rPr lang="tr-TR" dirty="0">
                <a:solidFill>
                  <a:srgbClr val="355BB7"/>
                </a:solidFill>
                <a:effectLst/>
                <a:latin typeface="Helvetica" pitchFamily="2" charset="0"/>
              </a:rPr>
              <a:t>değerlendirme yöntemidir.</a:t>
            </a:r>
          </a:p>
          <a:p>
            <a:endParaRPr lang="tr-TR" dirty="0"/>
          </a:p>
        </p:txBody>
      </p:sp>
    </p:spTree>
    <p:extLst>
      <p:ext uri="{BB962C8B-B14F-4D97-AF65-F5344CB8AC3E}">
        <p14:creationId xmlns:p14="http://schemas.microsoft.com/office/powerpoint/2010/main" val="409589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DE99216-A429-673F-B7B3-6B9BE2513BAB}"/>
              </a:ext>
            </a:extLst>
          </p:cNvPr>
          <p:cNvSpPr>
            <a:spLocks noGrp="1"/>
          </p:cNvSpPr>
          <p:nvPr>
            <p:ph type="title"/>
          </p:nvPr>
        </p:nvSpPr>
        <p:spPr>
          <a:xfrm>
            <a:off x="457200" y="731837"/>
            <a:ext cx="11731625" cy="1143000"/>
          </a:xfrm>
        </p:spPr>
        <p:txBody>
          <a:bodyPr>
            <a:normAutofit fontScale="90000"/>
          </a:bodyPr>
          <a:lstStyle/>
          <a:p>
            <a:r>
              <a:rPr lang="tr-TR" dirty="0">
                <a:solidFill>
                  <a:srgbClr val="FB0007"/>
                </a:solidFill>
                <a:effectLst/>
                <a:latin typeface="Helvetica" pitchFamily="2" charset="0"/>
              </a:rPr>
              <a:t>Düzey 2 (Girişimsel Yetkinlik) İle Uyumlu Ölçme Değerlendirme Yöntemleri</a:t>
            </a:r>
            <a:br>
              <a:rPr lang="tr-TR" dirty="0">
                <a:solidFill>
                  <a:srgbClr val="FB0007"/>
                </a:solidFill>
                <a:effectLst/>
                <a:latin typeface="Helvetica" pitchFamily="2" charset="0"/>
              </a:rPr>
            </a:br>
            <a:r>
              <a:rPr lang="tr-TR" dirty="0">
                <a:solidFill>
                  <a:srgbClr val="FB0007"/>
                </a:solidFill>
                <a:effectLst/>
                <a:latin typeface="Helvetica" pitchFamily="2" charset="0"/>
              </a:rPr>
              <a:t>GÖSTERİR</a:t>
            </a:r>
            <a:br>
              <a:rPr lang="tr-TR" dirty="0">
                <a:solidFill>
                  <a:srgbClr val="FB0007"/>
                </a:solidFill>
                <a:effectLst/>
                <a:latin typeface="Helvetica" pitchFamily="2" charset="0"/>
              </a:rPr>
            </a:br>
            <a:endParaRPr lang="tr-TR" dirty="0"/>
          </a:p>
        </p:txBody>
      </p:sp>
      <p:sp>
        <p:nvSpPr>
          <p:cNvPr id="3" name="İçerik Yer Tutucusu 2">
            <a:extLst>
              <a:ext uri="{FF2B5EF4-FFF2-40B4-BE49-F238E27FC236}">
                <a16:creationId xmlns:a16="http://schemas.microsoft.com/office/drawing/2014/main" xmlns="" id="{7C716A4A-A5F5-13EE-A39A-0B117737171F}"/>
              </a:ext>
            </a:extLst>
          </p:cNvPr>
          <p:cNvSpPr>
            <a:spLocks noGrp="1"/>
          </p:cNvSpPr>
          <p:nvPr>
            <p:ph idx="1"/>
          </p:nvPr>
        </p:nvSpPr>
        <p:spPr/>
        <p:txBody>
          <a:bodyPr>
            <a:normAutofit fontScale="77500" lnSpcReduction="20000"/>
          </a:bodyPr>
          <a:lstStyle/>
          <a:p>
            <a:pPr marL="0" indent="0">
              <a:buNone/>
            </a:pPr>
            <a:r>
              <a:rPr lang="tr-TR" dirty="0">
                <a:solidFill>
                  <a:srgbClr val="355BB7"/>
                </a:solidFill>
                <a:effectLst/>
                <a:latin typeface="Helvetica" pitchFamily="2" charset="0"/>
              </a:rPr>
              <a:t>5.2.1. Gösterir</a:t>
            </a:r>
          </a:p>
          <a:p>
            <a:pPr marL="0" indent="0">
              <a:buNone/>
            </a:pPr>
            <a:r>
              <a:rPr lang="tr-TR" dirty="0">
                <a:solidFill>
                  <a:srgbClr val="FF0000"/>
                </a:solidFill>
                <a:effectLst/>
                <a:latin typeface="Helvetica" pitchFamily="2" charset="0"/>
              </a:rPr>
              <a:t>5.2.1.1. Standart Hasta Görüşmesi</a:t>
            </a:r>
            <a:r>
              <a:rPr lang="tr-TR" dirty="0">
                <a:solidFill>
                  <a:srgbClr val="355BB7"/>
                </a:solidFill>
                <a:effectLst/>
                <a:latin typeface="Helvetica" pitchFamily="2" charset="0"/>
              </a:rPr>
              <a:t>: Standart hastaların katıldığı senaryo ve olgu temelli ölçme</a:t>
            </a:r>
          </a:p>
          <a:p>
            <a:pPr marL="0" indent="0">
              <a:buNone/>
            </a:pPr>
            <a:r>
              <a:rPr lang="tr-TR" dirty="0">
                <a:solidFill>
                  <a:srgbClr val="355BB7"/>
                </a:solidFill>
                <a:effectLst/>
                <a:latin typeface="Helvetica" pitchFamily="2" charset="0"/>
              </a:rPr>
              <a:t>değerlendirme yöntemidir.</a:t>
            </a:r>
          </a:p>
          <a:p>
            <a:pPr marL="0" indent="0">
              <a:buNone/>
            </a:pPr>
            <a:r>
              <a:rPr lang="tr-TR" dirty="0">
                <a:solidFill>
                  <a:srgbClr val="FF0000"/>
                </a:solidFill>
                <a:effectLst/>
                <a:latin typeface="Helvetica" pitchFamily="2" charset="0"/>
              </a:rPr>
              <a:t>5.2.1.2. Simülasyon Değerlendirmeler</a:t>
            </a:r>
            <a:r>
              <a:rPr lang="tr-TR" dirty="0">
                <a:solidFill>
                  <a:srgbClr val="355BB7"/>
                </a:solidFill>
                <a:effectLst/>
                <a:latin typeface="Helvetica" pitchFamily="2" charset="0"/>
              </a:rPr>
              <a:t>i: Senaryo temelli simülasyon tekniklerinin kullanıldığı ölçme</a:t>
            </a:r>
          </a:p>
          <a:p>
            <a:pPr marL="0" indent="0">
              <a:buNone/>
            </a:pPr>
            <a:r>
              <a:rPr lang="tr-TR" dirty="0">
                <a:solidFill>
                  <a:srgbClr val="355BB7"/>
                </a:solidFill>
                <a:effectLst/>
                <a:latin typeface="Helvetica" pitchFamily="2" charset="0"/>
              </a:rPr>
              <a:t>değerlendirme yöntemidir.</a:t>
            </a:r>
          </a:p>
          <a:p>
            <a:pPr marL="0" indent="0">
              <a:buNone/>
            </a:pPr>
            <a:r>
              <a:rPr lang="tr-TR" dirty="0">
                <a:solidFill>
                  <a:srgbClr val="FF0000"/>
                </a:solidFill>
                <a:effectLst/>
                <a:latin typeface="Helvetica" pitchFamily="2" charset="0"/>
              </a:rPr>
              <a:t>5.2.1.3. Yapılandırılmış Objektif Klinik Sınavlar (OSCE): </a:t>
            </a:r>
            <a:r>
              <a:rPr lang="tr-TR" dirty="0">
                <a:solidFill>
                  <a:srgbClr val="355BB7"/>
                </a:solidFill>
                <a:effectLst/>
                <a:latin typeface="Helvetica" pitchFamily="2" charset="0"/>
              </a:rPr>
              <a:t>Tıpta uzmanlık öğrencilerinin tanımlı (5-10 dakika)</a:t>
            </a:r>
          </a:p>
          <a:p>
            <a:pPr marL="0" indent="0">
              <a:buNone/>
            </a:pPr>
            <a:r>
              <a:rPr lang="tr-TR" dirty="0">
                <a:solidFill>
                  <a:srgbClr val="355BB7"/>
                </a:solidFill>
                <a:effectLst/>
                <a:latin typeface="Helvetica" pitchFamily="2" charset="0"/>
              </a:rPr>
              <a:t>sürede ve dönüşümlü olan istasyonlarda, verilen klinik bir olguyla ilgili klinik bir beceriyi uygulamalarının</a:t>
            </a:r>
          </a:p>
          <a:p>
            <a:pPr marL="0" indent="0">
              <a:buNone/>
            </a:pPr>
            <a:r>
              <a:rPr lang="tr-TR" dirty="0">
                <a:solidFill>
                  <a:srgbClr val="355BB7"/>
                </a:solidFill>
                <a:effectLst/>
                <a:latin typeface="Helvetica" pitchFamily="2" charset="0"/>
              </a:rPr>
              <a:t>beklendiği beceri ölçme değerlendirme yöntemidir.</a:t>
            </a:r>
          </a:p>
          <a:p>
            <a:endParaRPr lang="tr-TR" dirty="0"/>
          </a:p>
        </p:txBody>
      </p:sp>
    </p:spTree>
    <p:extLst>
      <p:ext uri="{BB962C8B-B14F-4D97-AF65-F5344CB8AC3E}">
        <p14:creationId xmlns:p14="http://schemas.microsoft.com/office/powerpoint/2010/main" val="256013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06F4BD6-66B1-4D35-6C98-F4D7C3B73826}"/>
              </a:ext>
            </a:extLst>
          </p:cNvPr>
          <p:cNvSpPr>
            <a:spLocks noGrp="1"/>
          </p:cNvSpPr>
          <p:nvPr>
            <p:ph type="title"/>
          </p:nvPr>
        </p:nvSpPr>
        <p:spPr>
          <a:xfrm>
            <a:off x="457200" y="914399"/>
            <a:ext cx="11731625" cy="1143000"/>
          </a:xfrm>
        </p:spPr>
        <p:txBody>
          <a:bodyPr>
            <a:normAutofit fontScale="90000"/>
          </a:bodyPr>
          <a:lstStyle/>
          <a:p>
            <a:r>
              <a:rPr lang="tr-TR" dirty="0">
                <a:solidFill>
                  <a:srgbClr val="FB0007"/>
                </a:solidFill>
                <a:effectLst/>
                <a:latin typeface="Helvetica" pitchFamily="2" charset="0"/>
              </a:rPr>
              <a:t> Düzey 3 (Girişimsel Yetkinlik) ile Uyumlu Ölçme Değerlendirme Yöntemleri</a:t>
            </a:r>
            <a:br>
              <a:rPr lang="tr-TR" dirty="0">
                <a:solidFill>
                  <a:srgbClr val="FB0007"/>
                </a:solidFill>
                <a:effectLst/>
                <a:latin typeface="Helvetica" pitchFamily="2" charset="0"/>
              </a:rPr>
            </a:br>
            <a:r>
              <a:rPr lang="tr-TR" dirty="0">
                <a:solidFill>
                  <a:srgbClr val="FB0007"/>
                </a:solidFill>
                <a:effectLst/>
                <a:latin typeface="Helvetica" pitchFamily="2" charset="0"/>
              </a:rPr>
              <a:t>YAPAR</a:t>
            </a:r>
            <a:br>
              <a:rPr lang="tr-TR" dirty="0">
                <a:solidFill>
                  <a:srgbClr val="FB0007"/>
                </a:solidFill>
                <a:effectLst/>
                <a:latin typeface="Helvetica" pitchFamily="2" charset="0"/>
              </a:rPr>
            </a:br>
            <a:endParaRPr lang="tr-TR" dirty="0"/>
          </a:p>
        </p:txBody>
      </p:sp>
      <p:sp>
        <p:nvSpPr>
          <p:cNvPr id="3" name="İçerik Yer Tutucusu 2">
            <a:extLst>
              <a:ext uri="{FF2B5EF4-FFF2-40B4-BE49-F238E27FC236}">
                <a16:creationId xmlns:a16="http://schemas.microsoft.com/office/drawing/2014/main" xmlns="" id="{A9CFE408-E12D-B057-A49D-3BE76A39095D}"/>
              </a:ext>
            </a:extLst>
          </p:cNvPr>
          <p:cNvSpPr>
            <a:spLocks noGrp="1"/>
          </p:cNvSpPr>
          <p:nvPr>
            <p:ph idx="1"/>
          </p:nvPr>
        </p:nvSpPr>
        <p:spPr>
          <a:xfrm>
            <a:off x="742951" y="2057399"/>
            <a:ext cx="10537824" cy="4800601"/>
          </a:xfrm>
        </p:spPr>
        <p:txBody>
          <a:bodyPr>
            <a:normAutofit fontScale="62500" lnSpcReduction="20000"/>
          </a:bodyPr>
          <a:lstStyle/>
          <a:p>
            <a:pPr marL="0" indent="0">
              <a:buNone/>
            </a:pPr>
            <a:r>
              <a:rPr lang="tr-TR" dirty="0">
                <a:solidFill>
                  <a:srgbClr val="355BB7"/>
                </a:solidFill>
                <a:effectLst/>
                <a:latin typeface="Helvetica" pitchFamily="2" charset="0"/>
              </a:rPr>
              <a:t>5.3.1. Yapar</a:t>
            </a:r>
          </a:p>
          <a:p>
            <a:pPr marL="0" indent="0">
              <a:buNone/>
            </a:pPr>
            <a:r>
              <a:rPr lang="tr-TR" dirty="0">
                <a:solidFill>
                  <a:srgbClr val="FF0000"/>
                </a:solidFill>
                <a:effectLst/>
                <a:latin typeface="Helvetica" pitchFamily="2" charset="0"/>
              </a:rPr>
              <a:t>5.3.1.1. Mini Klinik Değerlendirme Testi (Mini-</a:t>
            </a:r>
            <a:r>
              <a:rPr lang="tr-TR" dirty="0" err="1">
                <a:solidFill>
                  <a:srgbClr val="FF0000"/>
                </a:solidFill>
                <a:effectLst/>
                <a:latin typeface="Helvetica" pitchFamily="2" charset="0"/>
              </a:rPr>
              <a:t>Cex</a:t>
            </a:r>
            <a:r>
              <a:rPr lang="tr-TR" dirty="0">
                <a:solidFill>
                  <a:srgbClr val="FF0000"/>
                </a:solidFill>
                <a:effectLst/>
                <a:latin typeface="Helvetica" pitchFamily="2" charset="0"/>
              </a:rPr>
              <a:t>): </a:t>
            </a:r>
            <a:r>
              <a:rPr lang="tr-TR" dirty="0">
                <a:solidFill>
                  <a:srgbClr val="355BB7"/>
                </a:solidFill>
                <a:effectLst/>
                <a:latin typeface="Helvetica" pitchFamily="2" charset="0"/>
              </a:rPr>
              <a:t>Mesleksel yetkinlikleri değerlendirmeye yönelik geliştirilmiş gözleme dayalı bir performans ölçme değerlendirme yöntemidir.</a:t>
            </a:r>
          </a:p>
          <a:p>
            <a:pPr marL="0" indent="0">
              <a:buNone/>
            </a:pPr>
            <a:r>
              <a:rPr lang="tr-TR" dirty="0">
                <a:solidFill>
                  <a:srgbClr val="FF0000"/>
                </a:solidFill>
                <a:effectLst/>
                <a:latin typeface="Helvetica" pitchFamily="2" charset="0"/>
              </a:rPr>
              <a:t>5.3.1.2. Becerilerin Doğrudan Gözlemi (DOPS): </a:t>
            </a:r>
            <a:r>
              <a:rPr lang="tr-TR" dirty="0">
                <a:solidFill>
                  <a:srgbClr val="355BB7"/>
                </a:solidFill>
                <a:effectLst/>
                <a:latin typeface="Helvetica" pitchFamily="2" charset="0"/>
              </a:rPr>
              <a:t>Uygulamalı becerinin doğrudan gözlendiği, bütüncül bir ölçme değerlendirme yöntemidir.</a:t>
            </a:r>
          </a:p>
          <a:p>
            <a:pPr marL="0" indent="0">
              <a:buNone/>
            </a:pPr>
            <a:r>
              <a:rPr lang="tr-TR" dirty="0">
                <a:solidFill>
                  <a:srgbClr val="FF0000"/>
                </a:solidFill>
                <a:effectLst/>
                <a:latin typeface="Helvetica" pitchFamily="2" charset="0"/>
              </a:rPr>
              <a:t>5.3.1.3. Karne (</a:t>
            </a:r>
            <a:r>
              <a:rPr lang="tr-TR" dirty="0" err="1">
                <a:solidFill>
                  <a:srgbClr val="FF0000"/>
                </a:solidFill>
                <a:effectLst/>
                <a:latin typeface="Helvetica" pitchFamily="2" charset="0"/>
              </a:rPr>
              <a:t>Logbook</a:t>
            </a:r>
            <a:r>
              <a:rPr lang="tr-TR" dirty="0">
                <a:solidFill>
                  <a:srgbClr val="FF0000"/>
                </a:solidFill>
                <a:effectLst/>
                <a:latin typeface="Helvetica" pitchFamily="2" charset="0"/>
              </a:rPr>
              <a:t>): </a:t>
            </a:r>
            <a:r>
              <a:rPr lang="tr-TR" dirty="0">
                <a:solidFill>
                  <a:srgbClr val="355BB7"/>
                </a:solidFill>
                <a:effectLst/>
                <a:latin typeface="Helvetica" pitchFamily="2" charset="0"/>
              </a:rPr>
              <a:t>Tıpta uzmanlık öğrencisinin uzmanlık eğitimi boyunca alanlarında ve rotasyonlarda gerçekleştirdikleri teorik ve pratik eğitsel tüm aktivitelerin kayıt altına alındığı, yönetildiği ve izlendiği ölçme</a:t>
            </a:r>
          </a:p>
          <a:p>
            <a:pPr marL="0" indent="0">
              <a:buNone/>
            </a:pPr>
            <a:r>
              <a:rPr lang="tr-TR" dirty="0">
                <a:solidFill>
                  <a:srgbClr val="355BB7"/>
                </a:solidFill>
                <a:effectLst/>
                <a:latin typeface="Helvetica" pitchFamily="2" charset="0"/>
              </a:rPr>
              <a:t>değerlendirme yöntemidir.</a:t>
            </a:r>
          </a:p>
          <a:p>
            <a:pPr marL="0" indent="0">
              <a:buNone/>
            </a:pPr>
            <a:r>
              <a:rPr lang="tr-TR" dirty="0">
                <a:solidFill>
                  <a:srgbClr val="FF0000"/>
                </a:solidFill>
                <a:effectLst/>
                <a:latin typeface="Helvetica" pitchFamily="2" charset="0"/>
              </a:rPr>
              <a:t>5.3.1.4. Gelişim Dosyası (</a:t>
            </a:r>
            <a:r>
              <a:rPr lang="tr-TR" dirty="0" err="1">
                <a:solidFill>
                  <a:srgbClr val="FF0000"/>
                </a:solidFill>
                <a:effectLst/>
                <a:latin typeface="Helvetica" pitchFamily="2" charset="0"/>
              </a:rPr>
              <a:t>Portfolyo</a:t>
            </a:r>
            <a:r>
              <a:rPr lang="tr-TR" dirty="0">
                <a:solidFill>
                  <a:srgbClr val="FF0000"/>
                </a:solidFill>
                <a:effectLst/>
                <a:latin typeface="Helvetica" pitchFamily="2" charset="0"/>
              </a:rPr>
              <a:t>): </a:t>
            </a:r>
            <a:r>
              <a:rPr lang="tr-TR" dirty="0">
                <a:solidFill>
                  <a:srgbClr val="355BB7"/>
                </a:solidFill>
                <a:effectLst/>
                <a:latin typeface="Helvetica" pitchFamily="2" charset="0"/>
              </a:rPr>
              <a:t>Tıpta uzmanlık öğrencisinin eğitiminde, zaman içindeki ilerlemeyi,</a:t>
            </a:r>
          </a:p>
          <a:p>
            <a:pPr marL="0" indent="0">
              <a:buNone/>
            </a:pPr>
            <a:r>
              <a:rPr lang="tr-TR" dirty="0">
                <a:solidFill>
                  <a:srgbClr val="355BB7"/>
                </a:solidFill>
                <a:effectLst/>
                <a:latin typeface="Helvetica" pitchFamily="2" charset="0"/>
              </a:rPr>
              <a:t>yeterlikleri ve başarıları belgeleyen bir kanıtların bir arada bulunduğu ölçme değerlendirme yöntemidir.</a:t>
            </a:r>
          </a:p>
          <a:p>
            <a:pPr marL="0" indent="0">
              <a:buNone/>
            </a:pPr>
            <a:r>
              <a:rPr lang="tr-TR" dirty="0">
                <a:solidFill>
                  <a:srgbClr val="FF0000"/>
                </a:solidFill>
                <a:effectLst/>
                <a:latin typeface="Helvetica" pitchFamily="2" charset="0"/>
              </a:rPr>
              <a:t>5.3.1.5. 360 Derece Değerlendirme:</a:t>
            </a:r>
            <a:r>
              <a:rPr lang="tr-TR" dirty="0">
                <a:solidFill>
                  <a:srgbClr val="355BB7"/>
                </a:solidFill>
                <a:effectLst/>
                <a:latin typeface="Helvetica" pitchFamily="2" charset="0"/>
              </a:rPr>
              <a:t> Gerçek davranışın değerlendirildiği, çoklu gözlemcinin yer aldığı, kişi</a:t>
            </a:r>
          </a:p>
          <a:p>
            <a:pPr marL="0" indent="0">
              <a:buNone/>
            </a:pPr>
            <a:r>
              <a:rPr lang="tr-TR" dirty="0">
                <a:solidFill>
                  <a:srgbClr val="355BB7"/>
                </a:solidFill>
                <a:effectLst/>
                <a:latin typeface="Helvetica" pitchFamily="2" charset="0"/>
              </a:rPr>
              <a:t>hakkında kanıt toplanan ölçme değerlendirme yöntemidir.</a:t>
            </a:r>
          </a:p>
          <a:p>
            <a:pPr marL="0" indent="0">
              <a:buNone/>
            </a:pPr>
            <a:endParaRPr lang="tr-TR" dirty="0"/>
          </a:p>
        </p:txBody>
      </p:sp>
    </p:spTree>
    <p:extLst>
      <p:ext uri="{BB962C8B-B14F-4D97-AF65-F5344CB8AC3E}">
        <p14:creationId xmlns:p14="http://schemas.microsoft.com/office/powerpoint/2010/main" val="81126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7562C1D-1FA2-F3E6-5738-722D45885744}"/>
              </a:ext>
            </a:extLst>
          </p:cNvPr>
          <p:cNvSpPr>
            <a:spLocks noGrp="1"/>
          </p:cNvSpPr>
          <p:nvPr>
            <p:ph type="title"/>
          </p:nvPr>
        </p:nvSpPr>
        <p:spPr>
          <a:xfrm>
            <a:off x="457198" y="931863"/>
            <a:ext cx="11731625" cy="1143000"/>
          </a:xfrm>
        </p:spPr>
        <p:txBody>
          <a:bodyPr>
            <a:normAutofit fontScale="90000"/>
          </a:bodyPr>
          <a:lstStyle/>
          <a:p>
            <a:r>
              <a:rPr lang="tr-TR" dirty="0">
                <a:solidFill>
                  <a:srgbClr val="FB0007"/>
                </a:solidFill>
                <a:effectLst/>
                <a:latin typeface="Helvetica" pitchFamily="2" charset="0"/>
              </a:rPr>
              <a:t> Düzey 4 (Girişimsel Yetkinlik) İle Uyumlu Ölçme Değerlendirme Yöntemleri</a:t>
            </a:r>
            <a:br>
              <a:rPr lang="tr-TR" dirty="0">
                <a:solidFill>
                  <a:srgbClr val="FB0007"/>
                </a:solidFill>
                <a:effectLst/>
                <a:latin typeface="Helvetica" pitchFamily="2" charset="0"/>
              </a:rPr>
            </a:br>
            <a:r>
              <a:rPr lang="tr-TR" dirty="0">
                <a:solidFill>
                  <a:srgbClr val="FB0007"/>
                </a:solidFill>
                <a:effectLst/>
                <a:latin typeface="Helvetica" pitchFamily="2" charset="0"/>
              </a:rPr>
              <a:t>UYGULAMA</a:t>
            </a:r>
            <a:br>
              <a:rPr lang="tr-TR" dirty="0">
                <a:solidFill>
                  <a:srgbClr val="FB0007"/>
                </a:solidFill>
                <a:effectLst/>
                <a:latin typeface="Helvetica" pitchFamily="2" charset="0"/>
              </a:rPr>
            </a:br>
            <a:endParaRPr lang="tr-TR" dirty="0"/>
          </a:p>
        </p:txBody>
      </p:sp>
      <p:sp>
        <p:nvSpPr>
          <p:cNvPr id="3" name="İçerik Yer Tutucusu 2">
            <a:extLst>
              <a:ext uri="{FF2B5EF4-FFF2-40B4-BE49-F238E27FC236}">
                <a16:creationId xmlns:a16="http://schemas.microsoft.com/office/drawing/2014/main" xmlns="" id="{B07F95CA-CDC2-C194-19B6-C3B520EE0FE7}"/>
              </a:ext>
            </a:extLst>
          </p:cNvPr>
          <p:cNvSpPr>
            <a:spLocks noGrp="1"/>
          </p:cNvSpPr>
          <p:nvPr>
            <p:ph idx="1"/>
          </p:nvPr>
        </p:nvSpPr>
        <p:spPr>
          <a:xfrm>
            <a:off x="779460" y="2074863"/>
            <a:ext cx="11087100" cy="4525963"/>
          </a:xfrm>
        </p:spPr>
        <p:txBody>
          <a:bodyPr>
            <a:normAutofit fontScale="92500" lnSpcReduction="10000"/>
          </a:bodyPr>
          <a:lstStyle/>
          <a:p>
            <a:pPr marL="0" indent="0">
              <a:buNone/>
            </a:pPr>
            <a:r>
              <a:rPr lang="tr-TR" dirty="0">
                <a:solidFill>
                  <a:srgbClr val="355BB7"/>
                </a:solidFill>
                <a:effectLst/>
                <a:latin typeface="Helvetica" pitchFamily="2" charset="0"/>
              </a:rPr>
              <a:t>5.4.1. Meslek Yaşamında Uygulama</a:t>
            </a:r>
          </a:p>
          <a:p>
            <a:pPr marL="0" indent="0">
              <a:buNone/>
            </a:pPr>
            <a:r>
              <a:rPr lang="tr-TR" dirty="0">
                <a:solidFill>
                  <a:srgbClr val="FF0000"/>
                </a:solidFill>
                <a:effectLst/>
                <a:latin typeface="Helvetica" pitchFamily="2" charset="0"/>
              </a:rPr>
              <a:t>5.4.1.1. 360 Derece Değerlendirme</a:t>
            </a:r>
            <a:r>
              <a:rPr lang="tr-TR" dirty="0">
                <a:solidFill>
                  <a:srgbClr val="355BB7"/>
                </a:solidFill>
                <a:effectLst/>
                <a:latin typeface="Helvetica" pitchFamily="2" charset="0"/>
              </a:rPr>
              <a:t>: Gerçek davranışın değerlendirildiği, çoklu gözlemcinin yer aldığı, kişi</a:t>
            </a:r>
          </a:p>
          <a:p>
            <a:pPr marL="0" indent="0">
              <a:buNone/>
            </a:pPr>
            <a:r>
              <a:rPr lang="tr-TR" dirty="0">
                <a:solidFill>
                  <a:srgbClr val="355BB7"/>
                </a:solidFill>
                <a:effectLst/>
                <a:latin typeface="Helvetica" pitchFamily="2" charset="0"/>
              </a:rPr>
              <a:t>hakkında kanıt toplanan ölçme değerlendirme yöntemidir.</a:t>
            </a:r>
          </a:p>
          <a:p>
            <a:pPr marL="0" indent="0">
              <a:buNone/>
            </a:pPr>
            <a:r>
              <a:rPr lang="tr-TR" dirty="0">
                <a:solidFill>
                  <a:srgbClr val="FF0000"/>
                </a:solidFill>
                <a:effectLst/>
                <a:latin typeface="Helvetica" pitchFamily="2" charset="0"/>
              </a:rPr>
              <a:t>5.4.1.2. Mezun İzleme</a:t>
            </a:r>
            <a:r>
              <a:rPr lang="tr-TR" dirty="0">
                <a:solidFill>
                  <a:srgbClr val="355BB7"/>
                </a:solidFill>
                <a:effectLst/>
                <a:latin typeface="Helvetica" pitchFamily="2" charset="0"/>
              </a:rPr>
              <a:t>: Tıpta uzmanlık eğitimi sürecinde kazanılan yeterliklerin mezun olduktan sonra da</a:t>
            </a:r>
          </a:p>
          <a:p>
            <a:pPr marL="0" indent="0">
              <a:buNone/>
            </a:pPr>
            <a:r>
              <a:rPr lang="tr-TR" dirty="0">
                <a:solidFill>
                  <a:srgbClr val="355BB7"/>
                </a:solidFill>
                <a:effectLst/>
                <a:latin typeface="Helvetica" pitchFamily="2" charset="0"/>
              </a:rPr>
              <a:t>gerçek meslek yaşamında etkililiği ve geçerliliğinin ölçülüp değerlendirilmesi için kullanılan ölçme</a:t>
            </a:r>
          </a:p>
          <a:p>
            <a:pPr marL="0" indent="0">
              <a:buNone/>
            </a:pPr>
            <a:r>
              <a:rPr lang="tr-TR" dirty="0">
                <a:solidFill>
                  <a:srgbClr val="355BB7"/>
                </a:solidFill>
                <a:effectLst/>
                <a:latin typeface="Helvetica" pitchFamily="2" charset="0"/>
              </a:rPr>
              <a:t>değerlendirme yöntemidir</a:t>
            </a:r>
            <a:r>
              <a:rPr lang="tr-TR" dirty="0">
                <a:solidFill>
                  <a:srgbClr val="000000"/>
                </a:solidFill>
                <a:effectLst/>
                <a:latin typeface="Helvetica" pitchFamily="2" charset="0"/>
              </a:rPr>
              <a:t>.</a:t>
            </a:r>
            <a:endParaRPr lang="tr-TR" dirty="0">
              <a:solidFill>
                <a:srgbClr val="355BB7"/>
              </a:solidFill>
              <a:effectLst/>
              <a:latin typeface="Helvetica" pitchFamily="2" charset="0"/>
            </a:endParaRPr>
          </a:p>
          <a:p>
            <a:pPr marL="0" indent="0">
              <a:buNone/>
            </a:pPr>
            <a:endParaRPr lang="tr-TR" dirty="0"/>
          </a:p>
        </p:txBody>
      </p:sp>
    </p:spTree>
    <p:extLst>
      <p:ext uri="{BB962C8B-B14F-4D97-AF65-F5344CB8AC3E}">
        <p14:creationId xmlns:p14="http://schemas.microsoft.com/office/powerpoint/2010/main" val="344279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3F57FA0C-410B-B2AE-0660-6BFB96282B24}"/>
              </a:ext>
            </a:extLst>
          </p:cNvPr>
          <p:cNvPicPr>
            <a:picLocks noChangeAspect="1"/>
          </p:cNvPicPr>
          <p:nvPr/>
        </p:nvPicPr>
        <p:blipFill>
          <a:blip r:embed="rId2"/>
          <a:stretch>
            <a:fillRect/>
          </a:stretch>
        </p:blipFill>
        <p:spPr>
          <a:xfrm>
            <a:off x="1828240" y="536819"/>
            <a:ext cx="9364663" cy="1977575"/>
          </a:xfrm>
          <a:prstGeom prst="rect">
            <a:avLst/>
          </a:prstGeom>
        </p:spPr>
      </p:pic>
      <p:pic>
        <p:nvPicPr>
          <p:cNvPr id="5" name="Resim 4">
            <a:extLst>
              <a:ext uri="{FF2B5EF4-FFF2-40B4-BE49-F238E27FC236}">
                <a16:creationId xmlns:a16="http://schemas.microsoft.com/office/drawing/2014/main" xmlns="" id="{38BAA4AC-CA0B-738C-A8D2-A6B676FFB2A4}"/>
              </a:ext>
            </a:extLst>
          </p:cNvPr>
          <p:cNvPicPr>
            <a:picLocks noChangeAspect="1"/>
          </p:cNvPicPr>
          <p:nvPr/>
        </p:nvPicPr>
        <p:blipFill>
          <a:blip r:embed="rId3"/>
          <a:stretch>
            <a:fillRect/>
          </a:stretch>
        </p:blipFill>
        <p:spPr>
          <a:xfrm>
            <a:off x="1560115" y="2339166"/>
            <a:ext cx="9068594" cy="4002934"/>
          </a:xfrm>
          <a:prstGeom prst="rect">
            <a:avLst/>
          </a:prstGeom>
        </p:spPr>
      </p:pic>
      <p:sp>
        <p:nvSpPr>
          <p:cNvPr id="6" name="Çerçeve 5">
            <a:extLst>
              <a:ext uri="{FF2B5EF4-FFF2-40B4-BE49-F238E27FC236}">
                <a16:creationId xmlns:a16="http://schemas.microsoft.com/office/drawing/2014/main" xmlns="" id="{37479308-8E04-DAB9-76B2-02B8D2B8712A}"/>
              </a:ext>
            </a:extLst>
          </p:cNvPr>
          <p:cNvSpPr/>
          <p:nvPr/>
        </p:nvSpPr>
        <p:spPr>
          <a:xfrm>
            <a:off x="8686799" y="1914525"/>
            <a:ext cx="2247105" cy="516654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solidFill>
                <a:schemeClr val="tx1"/>
              </a:solidFill>
            </a:endParaRPr>
          </a:p>
        </p:txBody>
      </p:sp>
      <p:sp>
        <p:nvSpPr>
          <p:cNvPr id="2" name="Başlık 1">
            <a:extLst>
              <a:ext uri="{FF2B5EF4-FFF2-40B4-BE49-F238E27FC236}">
                <a16:creationId xmlns:a16="http://schemas.microsoft.com/office/drawing/2014/main" xmlns="" id="{18ED5518-46B3-52D7-90E3-376626EA68C3}"/>
              </a:ext>
            </a:extLst>
          </p:cNvPr>
          <p:cNvSpPr>
            <a:spLocks noGrp="1"/>
          </p:cNvSpPr>
          <p:nvPr>
            <p:ph type="title"/>
          </p:nvPr>
        </p:nvSpPr>
        <p:spPr>
          <a:xfrm rot="19767084">
            <a:off x="1861417" y="2681859"/>
            <a:ext cx="8229600" cy="1143000"/>
          </a:xfrm>
          <a:solidFill>
            <a:srgbClr val="FFFF00"/>
          </a:solidFill>
        </p:spPr>
        <p:txBody>
          <a:bodyPr>
            <a:normAutofit/>
          </a:bodyPr>
          <a:lstStyle/>
          <a:p>
            <a:r>
              <a:rPr lang="tr-TR" dirty="0"/>
              <a:t>Hematolog olmadan hemen önce</a:t>
            </a:r>
          </a:p>
        </p:txBody>
      </p:sp>
    </p:spTree>
    <p:extLst>
      <p:ext uri="{BB962C8B-B14F-4D97-AF65-F5344CB8AC3E}">
        <p14:creationId xmlns:p14="http://schemas.microsoft.com/office/powerpoint/2010/main" val="102991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01385CA-BF13-A32A-D022-8578B4C3D467}"/>
              </a:ext>
            </a:extLst>
          </p:cNvPr>
          <p:cNvSpPr>
            <a:spLocks noGrp="1"/>
          </p:cNvSpPr>
          <p:nvPr>
            <p:ph type="title"/>
          </p:nvPr>
        </p:nvSpPr>
        <p:spPr>
          <a:xfrm>
            <a:off x="1470455" y="4973594"/>
            <a:ext cx="8229600" cy="1143000"/>
          </a:xfrm>
          <a:solidFill>
            <a:schemeClr val="accent2">
              <a:lumMod val="60000"/>
              <a:lumOff val="40000"/>
            </a:schemeClr>
          </a:solidFill>
        </p:spPr>
        <p:txBody>
          <a:bodyPr/>
          <a:lstStyle/>
          <a:p>
            <a:r>
              <a:rPr lang="tr-TR" dirty="0"/>
              <a:t>Yeterliği nasıl değerlendirelim?</a:t>
            </a:r>
          </a:p>
        </p:txBody>
      </p:sp>
      <p:graphicFrame>
        <p:nvGraphicFramePr>
          <p:cNvPr id="5" name="İçerik Yer Tutucusu 4">
            <a:extLst>
              <a:ext uri="{FF2B5EF4-FFF2-40B4-BE49-F238E27FC236}">
                <a16:creationId xmlns:a16="http://schemas.microsoft.com/office/drawing/2014/main" xmlns="" id="{176E7817-C998-F7CF-02A3-CD66A1D73708}"/>
              </a:ext>
            </a:extLst>
          </p:cNvPr>
          <p:cNvGraphicFramePr>
            <a:graphicFrameLocks noGrp="1"/>
          </p:cNvGraphicFramePr>
          <p:nvPr>
            <p:ph idx="1"/>
            <p:extLst>
              <p:ext uri="{D42A27DB-BD31-4B8C-83A1-F6EECF244321}">
                <p14:modId xmlns:p14="http://schemas.microsoft.com/office/powerpoint/2010/main" val="3414550157"/>
              </p:ext>
            </p:extLst>
          </p:nvPr>
        </p:nvGraphicFramePr>
        <p:xfrm>
          <a:off x="741405" y="154460"/>
          <a:ext cx="1008311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614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CCF2578-DECF-1DC0-F3B3-55C760377D69}"/>
              </a:ext>
            </a:extLst>
          </p:cNvPr>
          <p:cNvSpPr>
            <a:spLocks noGrp="1"/>
          </p:cNvSpPr>
          <p:nvPr>
            <p:ph type="title"/>
          </p:nvPr>
        </p:nvSpPr>
        <p:spPr>
          <a:xfrm>
            <a:off x="5189837" y="228600"/>
            <a:ext cx="6095553" cy="1143000"/>
          </a:xfrm>
        </p:spPr>
        <p:txBody>
          <a:bodyPr>
            <a:normAutofit fontScale="90000"/>
          </a:bodyPr>
          <a:lstStyle/>
          <a:p>
            <a:r>
              <a:rPr lang="tr-TR" dirty="0">
                <a:solidFill>
                  <a:srgbClr val="FF0000"/>
                </a:solidFill>
              </a:rPr>
              <a:t>Ölçme Değerlendirme Çalışma Grubu (ÖDÇG)</a:t>
            </a:r>
          </a:p>
        </p:txBody>
      </p:sp>
      <p:pic>
        <p:nvPicPr>
          <p:cNvPr id="4" name="Resim 3">
            <a:extLst>
              <a:ext uri="{FF2B5EF4-FFF2-40B4-BE49-F238E27FC236}">
                <a16:creationId xmlns:a16="http://schemas.microsoft.com/office/drawing/2014/main" xmlns="" id="{4F600CA2-CE7E-A5B5-8B7E-DAA689CE0066}"/>
              </a:ext>
            </a:extLst>
          </p:cNvPr>
          <p:cNvPicPr>
            <a:picLocks noChangeAspect="1"/>
          </p:cNvPicPr>
          <p:nvPr/>
        </p:nvPicPr>
        <p:blipFill rotWithShape="1">
          <a:blip r:embed="rId2"/>
          <a:srcRect l="19829" t="9744" b="6635"/>
          <a:stretch/>
        </p:blipFill>
        <p:spPr>
          <a:xfrm>
            <a:off x="416108" y="3053094"/>
            <a:ext cx="5451120" cy="3351907"/>
          </a:xfrm>
          <a:prstGeom prst="rect">
            <a:avLst/>
          </a:prstGeom>
        </p:spPr>
      </p:pic>
      <p:pic>
        <p:nvPicPr>
          <p:cNvPr id="6" name="Resim 5">
            <a:extLst>
              <a:ext uri="{FF2B5EF4-FFF2-40B4-BE49-F238E27FC236}">
                <a16:creationId xmlns:a16="http://schemas.microsoft.com/office/drawing/2014/main" xmlns="" id="{C9B143DC-6D7A-D8F4-95AD-44595B07DEFC}"/>
              </a:ext>
            </a:extLst>
          </p:cNvPr>
          <p:cNvPicPr>
            <a:picLocks noChangeAspect="1"/>
          </p:cNvPicPr>
          <p:nvPr/>
        </p:nvPicPr>
        <p:blipFill rotWithShape="1">
          <a:blip r:embed="rId3"/>
          <a:srcRect l="6090" r="4522"/>
          <a:stretch/>
        </p:blipFill>
        <p:spPr>
          <a:xfrm>
            <a:off x="5867228" y="2109744"/>
            <a:ext cx="6275165" cy="2652643"/>
          </a:xfrm>
          <a:prstGeom prst="rect">
            <a:avLst/>
          </a:prstGeom>
        </p:spPr>
      </p:pic>
      <p:pic>
        <p:nvPicPr>
          <p:cNvPr id="7" name="Resim 6">
            <a:extLst>
              <a:ext uri="{FF2B5EF4-FFF2-40B4-BE49-F238E27FC236}">
                <a16:creationId xmlns:a16="http://schemas.microsoft.com/office/drawing/2014/main" xmlns="" id="{7DA15606-A57B-8260-0909-AD36504C8ACC}"/>
              </a:ext>
            </a:extLst>
          </p:cNvPr>
          <p:cNvPicPr>
            <a:picLocks noChangeAspect="1"/>
          </p:cNvPicPr>
          <p:nvPr/>
        </p:nvPicPr>
        <p:blipFill>
          <a:blip r:embed="rId4"/>
          <a:stretch>
            <a:fillRect/>
          </a:stretch>
        </p:blipFill>
        <p:spPr>
          <a:xfrm>
            <a:off x="736293" y="98854"/>
            <a:ext cx="4205785" cy="1272746"/>
          </a:xfrm>
          <a:prstGeom prst="rect">
            <a:avLst/>
          </a:prstGeom>
        </p:spPr>
      </p:pic>
      <p:sp>
        <p:nvSpPr>
          <p:cNvPr id="8" name="Metin kutusu 7">
            <a:extLst>
              <a:ext uri="{FF2B5EF4-FFF2-40B4-BE49-F238E27FC236}">
                <a16:creationId xmlns:a16="http://schemas.microsoft.com/office/drawing/2014/main" xmlns="" id="{4A70E18D-6FC3-5B26-90E1-A509E32057E9}"/>
              </a:ext>
            </a:extLst>
          </p:cNvPr>
          <p:cNvSpPr txBox="1"/>
          <p:nvPr/>
        </p:nvSpPr>
        <p:spPr>
          <a:xfrm>
            <a:off x="590255" y="2314950"/>
            <a:ext cx="2659572" cy="523220"/>
          </a:xfrm>
          <a:prstGeom prst="rect">
            <a:avLst/>
          </a:prstGeom>
          <a:solidFill>
            <a:schemeClr val="accent6">
              <a:lumMod val="40000"/>
              <a:lumOff val="60000"/>
            </a:schemeClr>
          </a:solidFill>
        </p:spPr>
        <p:txBody>
          <a:bodyPr wrap="square" rtlCol="0">
            <a:spAutoFit/>
          </a:bodyPr>
          <a:lstStyle/>
          <a:p>
            <a:r>
              <a:rPr lang="tr-TR" sz="2800" dirty="0">
                <a:solidFill>
                  <a:srgbClr val="FF0000"/>
                </a:solidFill>
              </a:rPr>
              <a:t>KURAMSAL</a:t>
            </a:r>
          </a:p>
        </p:txBody>
      </p:sp>
      <p:sp>
        <p:nvSpPr>
          <p:cNvPr id="10" name="Metin kutusu 9">
            <a:extLst>
              <a:ext uri="{FF2B5EF4-FFF2-40B4-BE49-F238E27FC236}">
                <a16:creationId xmlns:a16="http://schemas.microsoft.com/office/drawing/2014/main" xmlns="" id="{33E52976-639D-52BB-C9D1-CD5D1359A5C2}"/>
              </a:ext>
            </a:extLst>
          </p:cNvPr>
          <p:cNvSpPr txBox="1"/>
          <p:nvPr/>
        </p:nvSpPr>
        <p:spPr>
          <a:xfrm>
            <a:off x="8838751" y="1791730"/>
            <a:ext cx="2298357" cy="523220"/>
          </a:xfrm>
          <a:prstGeom prst="rect">
            <a:avLst/>
          </a:prstGeom>
          <a:solidFill>
            <a:schemeClr val="accent6">
              <a:lumMod val="40000"/>
              <a:lumOff val="60000"/>
            </a:schemeClr>
          </a:solidFill>
        </p:spPr>
        <p:txBody>
          <a:bodyPr wrap="square" rtlCol="0">
            <a:spAutoFit/>
          </a:bodyPr>
          <a:lstStyle/>
          <a:p>
            <a:r>
              <a:rPr lang="tr-TR" sz="2800" dirty="0">
                <a:solidFill>
                  <a:srgbClr val="FF0000"/>
                </a:solidFill>
              </a:rPr>
              <a:t>UYGULAMA</a:t>
            </a:r>
          </a:p>
        </p:txBody>
      </p:sp>
    </p:spTree>
    <p:extLst>
      <p:ext uri="{BB962C8B-B14F-4D97-AF65-F5344CB8AC3E}">
        <p14:creationId xmlns:p14="http://schemas.microsoft.com/office/powerpoint/2010/main" val="104300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95FCF1C-A0AD-B7F8-D5A4-832311DC8113}"/>
              </a:ext>
            </a:extLst>
          </p:cNvPr>
          <p:cNvSpPr>
            <a:spLocks noGrp="1"/>
          </p:cNvSpPr>
          <p:nvPr>
            <p:ph type="title"/>
          </p:nvPr>
        </p:nvSpPr>
        <p:spPr>
          <a:xfrm rot="10800000" flipV="1">
            <a:off x="914398" y="3905794"/>
            <a:ext cx="10946675" cy="2847703"/>
          </a:xfrm>
          <a:solidFill>
            <a:schemeClr val="accent4">
              <a:lumMod val="40000"/>
              <a:lumOff val="60000"/>
            </a:schemeClr>
          </a:solidFill>
        </p:spPr>
        <p:txBody>
          <a:bodyPr>
            <a:normAutofit fontScale="90000"/>
          </a:bodyPr>
          <a:lstStyle/>
          <a:p>
            <a:r>
              <a:rPr lang="tr-TR" dirty="0"/>
              <a:t>Beş  yılda bir yenilenmesi uygun mu?</a:t>
            </a:r>
            <a:br>
              <a:rPr lang="tr-TR" dirty="0"/>
            </a:br>
            <a:r>
              <a:rPr lang="tr-TR" dirty="0"/>
              <a:t>Hangi konuları kapsamalı?</a:t>
            </a:r>
            <a:br>
              <a:rPr lang="tr-TR" dirty="0"/>
            </a:br>
            <a:r>
              <a:rPr lang="tr-TR" dirty="0"/>
              <a:t>Hangi yöntemler geçerli olmalı? </a:t>
            </a:r>
            <a:br>
              <a:rPr lang="tr-TR" dirty="0"/>
            </a:br>
            <a:r>
              <a:rPr lang="tr-TR" dirty="0"/>
              <a:t/>
            </a:r>
            <a:br>
              <a:rPr lang="tr-TR" dirty="0"/>
            </a:br>
            <a:endParaRPr lang="tr-TR" dirty="0"/>
          </a:p>
        </p:txBody>
      </p:sp>
      <p:graphicFrame>
        <p:nvGraphicFramePr>
          <p:cNvPr id="5" name="İçerik Yer Tutucusu 4">
            <a:extLst>
              <a:ext uri="{FF2B5EF4-FFF2-40B4-BE49-F238E27FC236}">
                <a16:creationId xmlns:a16="http://schemas.microsoft.com/office/drawing/2014/main" xmlns="" id="{8E432EE8-BE5B-5CD0-7EDE-57D969A72DBD}"/>
              </a:ext>
            </a:extLst>
          </p:cNvPr>
          <p:cNvGraphicFramePr>
            <a:graphicFrameLocks noGrp="1"/>
          </p:cNvGraphicFramePr>
          <p:nvPr>
            <p:ph idx="1"/>
            <p:extLst>
              <p:ext uri="{D42A27DB-BD31-4B8C-83A1-F6EECF244321}">
                <p14:modId xmlns:p14="http://schemas.microsoft.com/office/powerpoint/2010/main" val="3369400998"/>
              </p:ext>
            </p:extLst>
          </p:nvPr>
        </p:nvGraphicFramePr>
        <p:xfrm>
          <a:off x="111212" y="284205"/>
          <a:ext cx="11397992" cy="1495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a:extLst>
              <a:ext uri="{FF2B5EF4-FFF2-40B4-BE49-F238E27FC236}">
                <a16:creationId xmlns:a16="http://schemas.microsoft.com/office/drawing/2014/main" xmlns="" id="{84E10BF4-46FE-405D-DCE9-E7CD185A7BC0}"/>
              </a:ext>
            </a:extLst>
          </p:cNvPr>
          <p:cNvPicPr>
            <a:picLocks noChangeAspect="1"/>
          </p:cNvPicPr>
          <p:nvPr/>
        </p:nvPicPr>
        <p:blipFill>
          <a:blip r:embed="rId7"/>
          <a:stretch>
            <a:fillRect/>
          </a:stretch>
        </p:blipFill>
        <p:spPr>
          <a:xfrm>
            <a:off x="3378770" y="279400"/>
            <a:ext cx="5250619" cy="3444787"/>
          </a:xfrm>
          <a:prstGeom prst="rect">
            <a:avLst/>
          </a:prstGeom>
        </p:spPr>
      </p:pic>
    </p:spTree>
    <p:extLst>
      <p:ext uri="{BB962C8B-B14F-4D97-AF65-F5344CB8AC3E}">
        <p14:creationId xmlns:p14="http://schemas.microsoft.com/office/powerpoint/2010/main" val="425251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2396F1F-10C1-53C9-8904-07BC03D8D34E}"/>
              </a:ext>
            </a:extLst>
          </p:cNvPr>
          <p:cNvSpPr>
            <a:spLocks noGrp="1"/>
          </p:cNvSpPr>
          <p:nvPr>
            <p:ph type="ctrTitle"/>
          </p:nvPr>
        </p:nvSpPr>
        <p:spPr>
          <a:xfrm>
            <a:off x="685800" y="2130425"/>
            <a:ext cx="10267122" cy="1470025"/>
          </a:xfrm>
          <a:solidFill>
            <a:schemeClr val="accent4">
              <a:lumMod val="60000"/>
              <a:lumOff val="40000"/>
            </a:schemeClr>
          </a:solidFill>
        </p:spPr>
        <p:txBody>
          <a:bodyPr/>
          <a:lstStyle/>
          <a:p>
            <a:r>
              <a:rPr lang="tr-TR" dirty="0"/>
              <a:t>Yeniden Sertifikalandırma nasıl olmalı?</a:t>
            </a:r>
          </a:p>
        </p:txBody>
      </p:sp>
    </p:spTree>
    <p:extLst>
      <p:ext uri="{BB962C8B-B14F-4D97-AF65-F5344CB8AC3E}">
        <p14:creationId xmlns:p14="http://schemas.microsoft.com/office/powerpoint/2010/main" val="87549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xmlns="" id="{DC669464-1115-C75D-9C3C-47436A9F9776}"/>
              </a:ext>
            </a:extLst>
          </p:cNvPr>
          <p:cNvPicPr>
            <a:picLocks noGrp="1" noChangeAspect="1"/>
          </p:cNvPicPr>
          <p:nvPr>
            <p:ph idx="1"/>
          </p:nvPr>
        </p:nvPicPr>
        <p:blipFill>
          <a:blip r:embed="rId3"/>
          <a:stretch>
            <a:fillRect/>
          </a:stretch>
        </p:blipFill>
        <p:spPr>
          <a:xfrm>
            <a:off x="301483" y="1448043"/>
            <a:ext cx="2715669" cy="3550754"/>
          </a:xfrm>
        </p:spPr>
      </p:pic>
      <p:graphicFrame>
        <p:nvGraphicFramePr>
          <p:cNvPr id="5" name="Diyagram 4">
            <a:extLst>
              <a:ext uri="{FF2B5EF4-FFF2-40B4-BE49-F238E27FC236}">
                <a16:creationId xmlns:a16="http://schemas.microsoft.com/office/drawing/2014/main" xmlns="" id="{7591D98F-B977-7F06-C57A-404DEBC4CC9D}"/>
              </a:ext>
            </a:extLst>
          </p:cNvPr>
          <p:cNvGraphicFramePr/>
          <p:nvPr>
            <p:extLst>
              <p:ext uri="{D42A27DB-BD31-4B8C-83A1-F6EECF244321}">
                <p14:modId xmlns:p14="http://schemas.microsoft.com/office/powerpoint/2010/main" val="683831491"/>
              </p:ext>
            </p:extLst>
          </p:nvPr>
        </p:nvGraphicFramePr>
        <p:xfrm>
          <a:off x="582846" y="5786176"/>
          <a:ext cx="11023131" cy="6417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Başlık 7">
            <a:extLst>
              <a:ext uri="{FF2B5EF4-FFF2-40B4-BE49-F238E27FC236}">
                <a16:creationId xmlns:a16="http://schemas.microsoft.com/office/drawing/2014/main" xmlns="" id="{DC124368-EA49-19FC-3A53-43A6956392A3}"/>
              </a:ext>
            </a:extLst>
          </p:cNvPr>
          <p:cNvSpPr>
            <a:spLocks noGrp="1"/>
          </p:cNvSpPr>
          <p:nvPr>
            <p:ph type="title"/>
          </p:nvPr>
        </p:nvSpPr>
        <p:spPr>
          <a:xfrm>
            <a:off x="1162877" y="305043"/>
            <a:ext cx="8935279" cy="1143000"/>
          </a:xfrm>
        </p:spPr>
        <p:txBody>
          <a:bodyPr/>
          <a:lstStyle/>
          <a:p>
            <a:r>
              <a:rPr lang="tr-TR" dirty="0"/>
              <a:t>Sürekli Tıp Eğitimi (STE)(CME)</a:t>
            </a:r>
          </a:p>
        </p:txBody>
      </p:sp>
      <p:sp>
        <p:nvSpPr>
          <p:cNvPr id="9" name="Dikdörtgen 8">
            <a:extLst>
              <a:ext uri="{FF2B5EF4-FFF2-40B4-BE49-F238E27FC236}">
                <a16:creationId xmlns:a16="http://schemas.microsoft.com/office/drawing/2014/main" xmlns="" id="{4C539FB8-1727-2C46-5E12-4991F68DC2D7}"/>
              </a:ext>
            </a:extLst>
          </p:cNvPr>
          <p:cNvSpPr/>
          <p:nvPr/>
        </p:nvSpPr>
        <p:spPr>
          <a:xfrm>
            <a:off x="3161478" y="1448043"/>
            <a:ext cx="816736" cy="35507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2005</a:t>
            </a:r>
          </a:p>
          <a:p>
            <a:pPr algn="ctr"/>
            <a:r>
              <a:rPr lang="tr-TR" dirty="0" err="1"/>
              <a:t>Uzm</a:t>
            </a:r>
            <a:endParaRPr lang="tr-TR" dirty="0"/>
          </a:p>
        </p:txBody>
      </p:sp>
      <p:sp>
        <p:nvSpPr>
          <p:cNvPr id="10" name="Dikdörtgen 9">
            <a:extLst>
              <a:ext uri="{FF2B5EF4-FFF2-40B4-BE49-F238E27FC236}">
                <a16:creationId xmlns:a16="http://schemas.microsoft.com/office/drawing/2014/main" xmlns="" id="{7EE3D00D-DB61-A7D7-14EA-4F8C560C8C4F}"/>
              </a:ext>
            </a:extLst>
          </p:cNvPr>
          <p:cNvSpPr/>
          <p:nvPr/>
        </p:nvSpPr>
        <p:spPr>
          <a:xfrm>
            <a:off x="4133696" y="1411392"/>
            <a:ext cx="816736" cy="36240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2010</a:t>
            </a:r>
          </a:p>
          <a:p>
            <a:pPr algn="ctr"/>
            <a:r>
              <a:rPr lang="tr-TR" dirty="0" err="1"/>
              <a:t>Doç</a:t>
            </a:r>
            <a:endParaRPr lang="tr-TR" dirty="0"/>
          </a:p>
        </p:txBody>
      </p:sp>
      <p:sp>
        <p:nvSpPr>
          <p:cNvPr id="11" name="Dikdörtgen 10">
            <a:extLst>
              <a:ext uri="{FF2B5EF4-FFF2-40B4-BE49-F238E27FC236}">
                <a16:creationId xmlns:a16="http://schemas.microsoft.com/office/drawing/2014/main" xmlns="" id="{33824C47-7081-9885-2252-DFC4CD4716FF}"/>
              </a:ext>
            </a:extLst>
          </p:cNvPr>
          <p:cNvSpPr/>
          <p:nvPr/>
        </p:nvSpPr>
        <p:spPr>
          <a:xfrm>
            <a:off x="5094758" y="1448043"/>
            <a:ext cx="816736" cy="36240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2018</a:t>
            </a:r>
          </a:p>
          <a:p>
            <a:pPr algn="ctr"/>
            <a:r>
              <a:rPr lang="tr-TR" dirty="0" err="1"/>
              <a:t>Prof</a:t>
            </a:r>
            <a:endParaRPr lang="tr-TR" dirty="0"/>
          </a:p>
        </p:txBody>
      </p:sp>
      <p:sp>
        <p:nvSpPr>
          <p:cNvPr id="13" name="Dikdörtgen 12">
            <a:extLst>
              <a:ext uri="{FF2B5EF4-FFF2-40B4-BE49-F238E27FC236}">
                <a16:creationId xmlns:a16="http://schemas.microsoft.com/office/drawing/2014/main" xmlns="" id="{1AE4A0AB-7392-47B7-1F0C-CA33DE56D13D}"/>
              </a:ext>
            </a:extLst>
          </p:cNvPr>
          <p:cNvSpPr/>
          <p:nvPr/>
        </p:nvSpPr>
        <p:spPr>
          <a:xfrm>
            <a:off x="6041001" y="1967911"/>
            <a:ext cx="1880250" cy="736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HEMTUYEK</a:t>
            </a:r>
          </a:p>
          <a:p>
            <a:pPr algn="ctr"/>
            <a:r>
              <a:rPr lang="tr-TR" dirty="0"/>
              <a:t>Yeterlik Belgesi</a:t>
            </a:r>
          </a:p>
          <a:p>
            <a:pPr algn="ctr"/>
            <a:r>
              <a:rPr lang="tr-TR" dirty="0"/>
              <a:t> 2023</a:t>
            </a:r>
          </a:p>
        </p:txBody>
      </p:sp>
      <p:sp>
        <p:nvSpPr>
          <p:cNvPr id="15" name="Dikdörtgen 14">
            <a:extLst>
              <a:ext uri="{FF2B5EF4-FFF2-40B4-BE49-F238E27FC236}">
                <a16:creationId xmlns:a16="http://schemas.microsoft.com/office/drawing/2014/main" xmlns="" id="{65DD9E30-A9ED-D495-5E47-C0B5CD97CA51}"/>
              </a:ext>
            </a:extLst>
          </p:cNvPr>
          <p:cNvSpPr/>
          <p:nvPr/>
        </p:nvSpPr>
        <p:spPr>
          <a:xfrm>
            <a:off x="9436902" y="1221207"/>
            <a:ext cx="816736" cy="38508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Emekli</a:t>
            </a:r>
          </a:p>
          <a:p>
            <a:pPr algn="ctr"/>
            <a:r>
              <a:rPr lang="tr-TR" dirty="0"/>
              <a:t>2040</a:t>
            </a:r>
          </a:p>
        </p:txBody>
      </p:sp>
      <p:sp>
        <p:nvSpPr>
          <p:cNvPr id="16" name="Dikdörtgen 15">
            <a:extLst>
              <a:ext uri="{FF2B5EF4-FFF2-40B4-BE49-F238E27FC236}">
                <a16:creationId xmlns:a16="http://schemas.microsoft.com/office/drawing/2014/main" xmlns="" id="{BF415236-349F-3A6C-F538-D78798F00EDE}"/>
              </a:ext>
            </a:extLst>
          </p:cNvPr>
          <p:cNvSpPr/>
          <p:nvPr/>
        </p:nvSpPr>
        <p:spPr>
          <a:xfrm>
            <a:off x="10911016" y="2298357"/>
            <a:ext cx="103796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Emeklilik sonrası ???</a:t>
            </a:r>
          </a:p>
        </p:txBody>
      </p:sp>
      <p:pic>
        <p:nvPicPr>
          <p:cNvPr id="17" name="Resim 16">
            <a:extLst>
              <a:ext uri="{FF2B5EF4-FFF2-40B4-BE49-F238E27FC236}">
                <a16:creationId xmlns:a16="http://schemas.microsoft.com/office/drawing/2014/main" xmlns="" id="{4A639ABA-6114-3C64-41BF-1130CFA14CD3}"/>
              </a:ext>
            </a:extLst>
          </p:cNvPr>
          <p:cNvPicPr>
            <a:picLocks noChangeAspect="1"/>
          </p:cNvPicPr>
          <p:nvPr/>
        </p:nvPicPr>
        <p:blipFill>
          <a:blip r:embed="rId9"/>
          <a:stretch>
            <a:fillRect/>
          </a:stretch>
        </p:blipFill>
        <p:spPr>
          <a:xfrm>
            <a:off x="6031047" y="2778514"/>
            <a:ext cx="2433638" cy="736463"/>
          </a:xfrm>
          <a:prstGeom prst="rect">
            <a:avLst/>
          </a:prstGeom>
        </p:spPr>
      </p:pic>
    </p:spTree>
    <p:extLst>
      <p:ext uri="{BB962C8B-B14F-4D97-AF65-F5344CB8AC3E}">
        <p14:creationId xmlns:p14="http://schemas.microsoft.com/office/powerpoint/2010/main" val="389247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animBg="1"/>
      <p:bldP spid="10" grpId="0" animBg="1"/>
      <p:bldP spid="11" grpId="0" animBg="1"/>
      <p:bldP spid="13"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400" dirty="0" err="1">
                <a:solidFill>
                  <a:srgbClr val="003D7A"/>
                </a:solidFill>
              </a:rPr>
              <a:t>Amaç</a:t>
            </a:r>
            <a:r>
              <a:rPr sz="3400" dirty="0">
                <a:solidFill>
                  <a:srgbClr val="003D7A"/>
                </a:solidFill>
              </a:rPr>
              <a:t> &amp; </a:t>
            </a:r>
            <a:r>
              <a:rPr sz="3400" dirty="0" err="1">
                <a:solidFill>
                  <a:srgbClr val="003D7A"/>
                </a:solidFill>
              </a:rPr>
              <a:t>Kapsam</a:t>
            </a:r>
            <a:endParaRPr sz="3400" dirty="0">
              <a:solidFill>
                <a:srgbClr val="003D7A"/>
              </a:solidFill>
            </a:endParaRPr>
          </a:p>
        </p:txBody>
      </p:sp>
      <p:sp>
        <p:nvSpPr>
          <p:cNvPr id="3" name="Content Placeholder 2"/>
          <p:cNvSpPr>
            <a:spLocks noGrp="1"/>
          </p:cNvSpPr>
          <p:nvPr>
            <p:ph idx="1"/>
          </p:nvPr>
        </p:nvSpPr>
        <p:spPr>
          <a:xfrm>
            <a:off x="624945" y="2103437"/>
            <a:ext cx="11301444" cy="3200083"/>
          </a:xfrm>
        </p:spPr>
        <p:txBody>
          <a:bodyPr>
            <a:normAutofit/>
          </a:bodyPr>
          <a:lstStyle/>
          <a:p>
            <a:pPr marL="0" indent="0">
              <a:buNone/>
              <a:defRPr sz="2000">
                <a:solidFill>
                  <a:srgbClr val="1E1E1E"/>
                </a:solidFill>
              </a:defRPr>
            </a:pPr>
            <a:r>
              <a:rPr sz="3600" b="1" dirty="0" err="1">
                <a:solidFill>
                  <a:srgbClr val="FF0000"/>
                </a:solidFill>
              </a:rPr>
              <a:t>Amaç</a:t>
            </a:r>
            <a:r>
              <a:rPr sz="3600" b="1" dirty="0">
                <a:solidFill>
                  <a:srgbClr val="FF0000"/>
                </a:solidFill>
              </a:rPr>
              <a:t>: </a:t>
            </a:r>
            <a:r>
              <a:rPr sz="3600" dirty="0">
                <a:solidFill>
                  <a:srgbClr val="191919"/>
                </a:solidFill>
              </a:rPr>
              <a:t>Bilgi, </a:t>
            </a:r>
            <a:r>
              <a:rPr sz="3600" dirty="0" err="1">
                <a:solidFill>
                  <a:srgbClr val="191919"/>
                </a:solidFill>
              </a:rPr>
              <a:t>beceri</a:t>
            </a:r>
            <a:r>
              <a:rPr sz="3600" dirty="0">
                <a:solidFill>
                  <a:srgbClr val="191919"/>
                </a:solidFill>
              </a:rPr>
              <a:t> </a:t>
            </a:r>
            <a:r>
              <a:rPr sz="3600" dirty="0" err="1">
                <a:solidFill>
                  <a:srgbClr val="191919"/>
                </a:solidFill>
              </a:rPr>
              <a:t>ve</a:t>
            </a:r>
            <a:r>
              <a:rPr sz="3600" dirty="0">
                <a:solidFill>
                  <a:srgbClr val="191919"/>
                </a:solidFill>
              </a:rPr>
              <a:t> </a:t>
            </a:r>
            <a:r>
              <a:rPr sz="3600" dirty="0" err="1">
                <a:solidFill>
                  <a:srgbClr val="191919"/>
                </a:solidFill>
              </a:rPr>
              <a:t>mesleki</a:t>
            </a:r>
            <a:r>
              <a:rPr sz="3600" dirty="0">
                <a:solidFill>
                  <a:srgbClr val="191919"/>
                </a:solidFill>
              </a:rPr>
              <a:t> </a:t>
            </a:r>
            <a:r>
              <a:rPr sz="3600" dirty="0" err="1">
                <a:solidFill>
                  <a:srgbClr val="191919"/>
                </a:solidFill>
              </a:rPr>
              <a:t>yetkinliğin</a:t>
            </a:r>
            <a:r>
              <a:rPr sz="3600" dirty="0">
                <a:solidFill>
                  <a:srgbClr val="191919"/>
                </a:solidFill>
              </a:rPr>
              <a:t> </a:t>
            </a:r>
            <a:r>
              <a:rPr sz="3600" dirty="0" err="1">
                <a:solidFill>
                  <a:srgbClr val="191919"/>
                </a:solidFill>
              </a:rPr>
              <a:t>güncel</a:t>
            </a:r>
            <a:r>
              <a:rPr sz="3600" dirty="0">
                <a:solidFill>
                  <a:srgbClr val="191919"/>
                </a:solidFill>
              </a:rPr>
              <a:t> </a:t>
            </a:r>
            <a:r>
              <a:rPr sz="3600" dirty="0" err="1">
                <a:solidFill>
                  <a:srgbClr val="191919"/>
                </a:solidFill>
              </a:rPr>
              <a:t>tutulması</a:t>
            </a:r>
            <a:r>
              <a:rPr sz="3600" dirty="0">
                <a:solidFill>
                  <a:srgbClr val="191919"/>
                </a:solidFill>
              </a:rPr>
              <a:t>; hasta </a:t>
            </a:r>
            <a:r>
              <a:rPr sz="3600" dirty="0" err="1">
                <a:solidFill>
                  <a:srgbClr val="191919"/>
                </a:solidFill>
              </a:rPr>
              <a:t>güvenliği</a:t>
            </a:r>
            <a:r>
              <a:rPr sz="3600" dirty="0">
                <a:solidFill>
                  <a:srgbClr val="191919"/>
                </a:solidFill>
              </a:rPr>
              <a:t> </a:t>
            </a:r>
            <a:r>
              <a:rPr sz="3600" dirty="0" err="1">
                <a:solidFill>
                  <a:srgbClr val="191919"/>
                </a:solidFill>
              </a:rPr>
              <a:t>ve</a:t>
            </a:r>
            <a:r>
              <a:rPr sz="3600" dirty="0">
                <a:solidFill>
                  <a:srgbClr val="191919"/>
                </a:solidFill>
              </a:rPr>
              <a:t> </a:t>
            </a:r>
            <a:r>
              <a:rPr sz="3600" dirty="0" err="1">
                <a:solidFill>
                  <a:srgbClr val="191919"/>
                </a:solidFill>
              </a:rPr>
              <a:t>kalite</a:t>
            </a:r>
            <a:r>
              <a:rPr sz="3600" dirty="0">
                <a:solidFill>
                  <a:srgbClr val="191919"/>
                </a:solidFill>
              </a:rPr>
              <a:t> </a:t>
            </a:r>
            <a:r>
              <a:rPr sz="3600" dirty="0" err="1">
                <a:solidFill>
                  <a:srgbClr val="191919"/>
                </a:solidFill>
              </a:rPr>
              <a:t>standartları</a:t>
            </a:r>
            <a:r>
              <a:rPr lang="tr-TR" sz="3600" dirty="0" err="1">
                <a:solidFill>
                  <a:srgbClr val="191919"/>
                </a:solidFill>
              </a:rPr>
              <a:t>na</a:t>
            </a:r>
            <a:r>
              <a:rPr lang="tr-TR" sz="3600" dirty="0">
                <a:solidFill>
                  <a:srgbClr val="191919"/>
                </a:solidFill>
              </a:rPr>
              <a:t> uyması</a:t>
            </a:r>
            <a:endParaRPr sz="3600" dirty="0">
              <a:solidFill>
                <a:srgbClr val="191919"/>
              </a:solidFill>
            </a:endParaRPr>
          </a:p>
          <a:p>
            <a:pPr marL="0" indent="0">
              <a:buNone/>
              <a:defRPr sz="2000">
                <a:solidFill>
                  <a:srgbClr val="1E1E1E"/>
                </a:solidFill>
              </a:defRPr>
            </a:pPr>
            <a:r>
              <a:rPr sz="3600" b="1" dirty="0" err="1">
                <a:solidFill>
                  <a:srgbClr val="FF0000"/>
                </a:solidFill>
              </a:rPr>
              <a:t>Kapsam</a:t>
            </a:r>
            <a:r>
              <a:rPr sz="3600" b="1" dirty="0">
                <a:solidFill>
                  <a:srgbClr val="FF0000"/>
                </a:solidFill>
              </a:rPr>
              <a:t>: </a:t>
            </a:r>
            <a:r>
              <a:rPr sz="3600" dirty="0" err="1">
                <a:solidFill>
                  <a:srgbClr val="191919"/>
                </a:solidFill>
              </a:rPr>
              <a:t>Yeterlik</a:t>
            </a:r>
            <a:r>
              <a:rPr sz="3600" dirty="0">
                <a:solidFill>
                  <a:srgbClr val="191919"/>
                </a:solidFill>
              </a:rPr>
              <a:t> </a:t>
            </a:r>
            <a:r>
              <a:rPr sz="3600" dirty="0" err="1">
                <a:solidFill>
                  <a:srgbClr val="191919"/>
                </a:solidFill>
              </a:rPr>
              <a:t>belgesi</a:t>
            </a:r>
            <a:r>
              <a:rPr sz="3600" dirty="0">
                <a:solidFill>
                  <a:srgbClr val="191919"/>
                </a:solidFill>
              </a:rPr>
              <a:t> </a:t>
            </a:r>
            <a:r>
              <a:rPr sz="3600" dirty="0" err="1">
                <a:solidFill>
                  <a:srgbClr val="191919"/>
                </a:solidFill>
              </a:rPr>
              <a:t>bulunan</a:t>
            </a:r>
            <a:r>
              <a:rPr sz="3600" dirty="0">
                <a:solidFill>
                  <a:srgbClr val="191919"/>
                </a:solidFill>
              </a:rPr>
              <a:t> </a:t>
            </a:r>
            <a:r>
              <a:rPr sz="3600" dirty="0" err="1">
                <a:solidFill>
                  <a:srgbClr val="191919"/>
                </a:solidFill>
              </a:rPr>
              <a:t>erişkin</a:t>
            </a:r>
            <a:r>
              <a:rPr sz="3600" dirty="0">
                <a:solidFill>
                  <a:srgbClr val="191919"/>
                </a:solidFill>
              </a:rPr>
              <a:t> </a:t>
            </a:r>
            <a:r>
              <a:rPr sz="3600" dirty="0" err="1">
                <a:solidFill>
                  <a:srgbClr val="191919"/>
                </a:solidFill>
              </a:rPr>
              <a:t>hematoloji</a:t>
            </a:r>
            <a:r>
              <a:rPr sz="3600" dirty="0">
                <a:solidFill>
                  <a:srgbClr val="191919"/>
                </a:solidFill>
              </a:rPr>
              <a:t> </a:t>
            </a:r>
            <a:r>
              <a:rPr sz="3600" dirty="0" err="1">
                <a:solidFill>
                  <a:srgbClr val="191919"/>
                </a:solidFill>
              </a:rPr>
              <a:t>uzmanları</a:t>
            </a:r>
            <a:endParaRPr sz="3600" dirty="0">
              <a:solidFill>
                <a:srgbClr val="191919"/>
              </a:solidFill>
            </a:endParaRPr>
          </a:p>
        </p:txBody>
      </p:sp>
      <p:sp>
        <p:nvSpPr>
          <p:cNvPr id="4" name="Rectangle 3"/>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400">
                <a:solidFill>
                  <a:srgbClr val="003D7A"/>
                </a:solidFill>
              </a:rPr>
              <a:t>Dayanaklar</a:t>
            </a:r>
          </a:p>
        </p:txBody>
      </p:sp>
      <p:sp>
        <p:nvSpPr>
          <p:cNvPr id="3" name="Content Placeholder 2"/>
          <p:cNvSpPr>
            <a:spLocks noGrp="1"/>
          </p:cNvSpPr>
          <p:nvPr>
            <p:ph idx="1"/>
          </p:nvPr>
        </p:nvSpPr>
        <p:spPr>
          <a:xfrm>
            <a:off x="592666" y="2103438"/>
            <a:ext cx="11320659" cy="2050551"/>
          </a:xfrm>
        </p:spPr>
        <p:txBody>
          <a:bodyPr>
            <a:normAutofit/>
          </a:bodyPr>
          <a:lstStyle/>
          <a:p>
            <a:pPr marL="0" indent="0">
              <a:buNone/>
              <a:defRPr sz="2000">
                <a:solidFill>
                  <a:srgbClr val="1E1E1E"/>
                </a:solidFill>
              </a:defRPr>
            </a:pPr>
            <a:r>
              <a:rPr sz="2400" dirty="0">
                <a:solidFill>
                  <a:srgbClr val="191919"/>
                </a:solidFill>
              </a:rPr>
              <a:t>TTB‑UDEK: STE/SMG </a:t>
            </a:r>
            <a:r>
              <a:rPr sz="2400" dirty="0" err="1">
                <a:solidFill>
                  <a:srgbClr val="191919"/>
                </a:solidFill>
              </a:rPr>
              <a:t>kredilendirme</a:t>
            </a:r>
            <a:r>
              <a:rPr sz="2400" dirty="0">
                <a:solidFill>
                  <a:srgbClr val="191919"/>
                </a:solidFill>
              </a:rPr>
              <a:t> (</a:t>
            </a:r>
            <a:r>
              <a:rPr sz="2400" dirty="0" err="1">
                <a:solidFill>
                  <a:srgbClr val="191919"/>
                </a:solidFill>
              </a:rPr>
              <a:t>genel</a:t>
            </a:r>
            <a:r>
              <a:rPr sz="2400" dirty="0">
                <a:solidFill>
                  <a:srgbClr val="191919"/>
                </a:solidFill>
              </a:rPr>
              <a:t> </a:t>
            </a:r>
            <a:r>
              <a:rPr sz="2400" dirty="0" err="1">
                <a:solidFill>
                  <a:srgbClr val="191919"/>
                </a:solidFill>
              </a:rPr>
              <a:t>ilke</a:t>
            </a:r>
            <a:r>
              <a:rPr sz="2400" dirty="0">
                <a:solidFill>
                  <a:srgbClr val="191919"/>
                </a:solidFill>
              </a:rPr>
              <a:t>: 1 </a:t>
            </a:r>
            <a:r>
              <a:rPr sz="2400" dirty="0" err="1">
                <a:solidFill>
                  <a:srgbClr val="191919"/>
                </a:solidFill>
              </a:rPr>
              <a:t>saat</a:t>
            </a:r>
            <a:r>
              <a:rPr sz="2400" dirty="0">
                <a:solidFill>
                  <a:srgbClr val="191919"/>
                </a:solidFill>
              </a:rPr>
              <a:t> = 1 </a:t>
            </a:r>
            <a:r>
              <a:rPr sz="2400" dirty="0" err="1">
                <a:solidFill>
                  <a:srgbClr val="191919"/>
                </a:solidFill>
              </a:rPr>
              <a:t>kredi</a:t>
            </a:r>
            <a:r>
              <a:rPr sz="2400" dirty="0">
                <a:solidFill>
                  <a:srgbClr val="191919"/>
                </a:solidFill>
              </a:rPr>
              <a:t>)</a:t>
            </a:r>
          </a:p>
          <a:p>
            <a:pPr marL="0" indent="0">
              <a:buNone/>
              <a:defRPr sz="2000">
                <a:solidFill>
                  <a:srgbClr val="1E1E1E"/>
                </a:solidFill>
              </a:defRPr>
            </a:pPr>
            <a:r>
              <a:rPr sz="2400" dirty="0">
                <a:solidFill>
                  <a:srgbClr val="191919"/>
                </a:solidFill>
              </a:rPr>
              <a:t>EHA/EBAH‑EACCME: </a:t>
            </a:r>
            <a:r>
              <a:rPr sz="2400" dirty="0" err="1">
                <a:solidFill>
                  <a:srgbClr val="191919"/>
                </a:solidFill>
              </a:rPr>
              <a:t>Uluslararası</a:t>
            </a:r>
            <a:r>
              <a:rPr sz="2400" dirty="0">
                <a:solidFill>
                  <a:srgbClr val="191919"/>
                </a:solidFill>
              </a:rPr>
              <a:t> CME/CPD </a:t>
            </a:r>
            <a:r>
              <a:rPr sz="2400" dirty="0" err="1">
                <a:solidFill>
                  <a:srgbClr val="191919"/>
                </a:solidFill>
              </a:rPr>
              <a:t>akreditasyon</a:t>
            </a:r>
            <a:r>
              <a:rPr sz="2400" dirty="0">
                <a:solidFill>
                  <a:srgbClr val="191919"/>
                </a:solidFill>
              </a:rPr>
              <a:t> </a:t>
            </a:r>
            <a:r>
              <a:rPr sz="2400" dirty="0" err="1">
                <a:solidFill>
                  <a:srgbClr val="191919"/>
                </a:solidFill>
              </a:rPr>
              <a:t>sistemleri</a:t>
            </a:r>
            <a:r>
              <a:rPr sz="2400" dirty="0">
                <a:solidFill>
                  <a:srgbClr val="191919"/>
                </a:solidFill>
              </a:rPr>
              <a:t>, </a:t>
            </a:r>
            <a:r>
              <a:rPr sz="2400" dirty="0" err="1">
                <a:solidFill>
                  <a:srgbClr val="191919"/>
                </a:solidFill>
              </a:rPr>
              <a:t>karşılıklı</a:t>
            </a:r>
            <a:r>
              <a:rPr sz="2400" dirty="0">
                <a:solidFill>
                  <a:srgbClr val="191919"/>
                </a:solidFill>
              </a:rPr>
              <a:t> </a:t>
            </a:r>
            <a:r>
              <a:rPr sz="2400" dirty="0" err="1">
                <a:solidFill>
                  <a:srgbClr val="191919"/>
                </a:solidFill>
              </a:rPr>
              <a:t>tanıma</a:t>
            </a:r>
            <a:endParaRPr sz="2400" dirty="0">
              <a:solidFill>
                <a:srgbClr val="191919"/>
              </a:solidFill>
            </a:endParaRPr>
          </a:p>
          <a:p>
            <a:pPr marL="0" indent="0">
              <a:buNone/>
              <a:defRPr sz="2000">
                <a:solidFill>
                  <a:srgbClr val="1E1E1E"/>
                </a:solidFill>
              </a:defRPr>
            </a:pPr>
            <a:r>
              <a:rPr sz="2400" dirty="0" err="1">
                <a:solidFill>
                  <a:srgbClr val="191919"/>
                </a:solidFill>
              </a:rPr>
              <a:t>Benzer</a:t>
            </a:r>
            <a:r>
              <a:rPr sz="2400" dirty="0">
                <a:solidFill>
                  <a:srgbClr val="191919"/>
                </a:solidFill>
              </a:rPr>
              <a:t> </a:t>
            </a:r>
            <a:r>
              <a:rPr sz="2400" dirty="0" err="1">
                <a:solidFill>
                  <a:srgbClr val="191919"/>
                </a:solidFill>
              </a:rPr>
              <a:t>ulusal</a:t>
            </a:r>
            <a:r>
              <a:rPr sz="2400" dirty="0">
                <a:solidFill>
                  <a:srgbClr val="191919"/>
                </a:solidFill>
              </a:rPr>
              <a:t> </a:t>
            </a:r>
            <a:r>
              <a:rPr sz="2400" dirty="0" err="1">
                <a:solidFill>
                  <a:srgbClr val="191919"/>
                </a:solidFill>
              </a:rPr>
              <a:t>yeterlik</a:t>
            </a:r>
            <a:r>
              <a:rPr sz="2400" dirty="0">
                <a:solidFill>
                  <a:srgbClr val="191919"/>
                </a:solidFill>
              </a:rPr>
              <a:t> </a:t>
            </a:r>
            <a:r>
              <a:rPr sz="2400" dirty="0" err="1">
                <a:solidFill>
                  <a:srgbClr val="191919"/>
                </a:solidFill>
              </a:rPr>
              <a:t>kurulları</a:t>
            </a:r>
            <a:r>
              <a:rPr sz="2400" dirty="0">
                <a:solidFill>
                  <a:srgbClr val="191919"/>
                </a:solidFill>
              </a:rPr>
              <a:t> </a:t>
            </a:r>
            <a:r>
              <a:rPr sz="2400" dirty="0" err="1">
                <a:solidFill>
                  <a:srgbClr val="191919"/>
                </a:solidFill>
              </a:rPr>
              <a:t>uygulamaları</a:t>
            </a:r>
            <a:r>
              <a:rPr sz="2400" dirty="0">
                <a:solidFill>
                  <a:srgbClr val="191919"/>
                </a:solidFill>
              </a:rPr>
              <a:t> (</a:t>
            </a:r>
            <a:r>
              <a:rPr sz="2400" dirty="0" err="1">
                <a:solidFill>
                  <a:srgbClr val="191919"/>
                </a:solidFill>
              </a:rPr>
              <a:t>ör</a:t>
            </a:r>
            <a:r>
              <a:rPr sz="2400" dirty="0">
                <a:solidFill>
                  <a:srgbClr val="191919"/>
                </a:solidFill>
              </a:rPr>
              <a:t>. KLİMİK, </a:t>
            </a:r>
            <a:r>
              <a:rPr sz="2400" dirty="0" err="1">
                <a:solidFill>
                  <a:srgbClr val="191919"/>
                </a:solidFill>
              </a:rPr>
              <a:t>Endokrinoloji</a:t>
            </a:r>
            <a:r>
              <a:rPr sz="2400" dirty="0">
                <a:solidFill>
                  <a:srgbClr val="191919"/>
                </a:solidFill>
              </a:rPr>
              <a:t>)</a:t>
            </a:r>
          </a:p>
        </p:txBody>
      </p:sp>
      <p:sp>
        <p:nvSpPr>
          <p:cNvPr id="4" name="Rectangle 3"/>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400">
                <a:solidFill>
                  <a:srgbClr val="003D7A"/>
                </a:solidFill>
              </a:rPr>
              <a:t>Türkiye’de Uzmanlık Dernekleri – Özet</a:t>
            </a:r>
          </a:p>
        </p:txBody>
      </p:sp>
      <p:sp>
        <p:nvSpPr>
          <p:cNvPr id="3" name="Content Placeholder 2"/>
          <p:cNvSpPr>
            <a:spLocks noGrp="1"/>
          </p:cNvSpPr>
          <p:nvPr>
            <p:ph idx="1"/>
          </p:nvPr>
        </p:nvSpPr>
        <p:spPr>
          <a:xfrm>
            <a:off x="457199" y="1600200"/>
            <a:ext cx="11274426" cy="4525963"/>
          </a:xfrm>
        </p:spPr>
        <p:txBody>
          <a:bodyPr/>
          <a:lstStyle/>
          <a:p>
            <a:pPr marL="0" indent="0">
              <a:buNone/>
              <a:defRPr sz="2000">
                <a:solidFill>
                  <a:srgbClr val="191919"/>
                </a:solidFill>
              </a:defRPr>
            </a:pPr>
            <a:r>
              <a:rPr dirty="0"/>
              <a:t>TTB-UDEK STE/SMG: </a:t>
            </a:r>
            <a:r>
              <a:rPr dirty="0" err="1"/>
              <a:t>Ulusal</a:t>
            </a:r>
            <a:r>
              <a:rPr dirty="0"/>
              <a:t> </a:t>
            </a:r>
            <a:r>
              <a:rPr dirty="0" err="1"/>
              <a:t>kredilendirme</a:t>
            </a:r>
            <a:r>
              <a:rPr dirty="0"/>
              <a:t> </a:t>
            </a:r>
            <a:r>
              <a:rPr dirty="0" err="1"/>
              <a:t>sistemi</a:t>
            </a:r>
            <a:r>
              <a:rPr dirty="0"/>
              <a:t>; </a:t>
            </a:r>
            <a:r>
              <a:rPr dirty="0" err="1"/>
              <a:t>genel</a:t>
            </a:r>
            <a:r>
              <a:rPr dirty="0"/>
              <a:t> </a:t>
            </a:r>
            <a:r>
              <a:rPr dirty="0" err="1"/>
              <a:t>ilke</a:t>
            </a:r>
            <a:r>
              <a:rPr dirty="0"/>
              <a:t> 1 </a:t>
            </a:r>
            <a:r>
              <a:rPr dirty="0" err="1"/>
              <a:t>saat</a:t>
            </a:r>
            <a:r>
              <a:rPr dirty="0"/>
              <a:t> = 1 </a:t>
            </a:r>
            <a:r>
              <a:rPr dirty="0" err="1"/>
              <a:t>kredi</a:t>
            </a:r>
            <a:endParaRPr lang="tr-TR" dirty="0"/>
          </a:p>
          <a:p>
            <a:pPr marL="0" indent="0">
              <a:buNone/>
              <a:defRPr sz="2000">
                <a:solidFill>
                  <a:srgbClr val="191919"/>
                </a:solidFill>
              </a:defRPr>
            </a:pPr>
            <a:endParaRPr dirty="0"/>
          </a:p>
          <a:p>
            <a:pPr marL="0" indent="0">
              <a:buNone/>
              <a:defRPr sz="2000">
                <a:solidFill>
                  <a:srgbClr val="191919"/>
                </a:solidFill>
              </a:defRPr>
            </a:pPr>
            <a:r>
              <a:rPr dirty="0" err="1"/>
              <a:t>Örnek</a:t>
            </a:r>
            <a:r>
              <a:rPr dirty="0"/>
              <a:t> • TEMD (</a:t>
            </a:r>
            <a:r>
              <a:rPr dirty="0" err="1"/>
              <a:t>Endokrinoloji</a:t>
            </a:r>
            <a:r>
              <a:rPr dirty="0"/>
              <a:t>): </a:t>
            </a:r>
            <a:r>
              <a:rPr dirty="0" err="1"/>
              <a:t>Yeterlik</a:t>
            </a:r>
            <a:r>
              <a:rPr dirty="0"/>
              <a:t> </a:t>
            </a:r>
            <a:r>
              <a:rPr dirty="0" err="1"/>
              <a:t>belgesi</a:t>
            </a:r>
            <a:r>
              <a:rPr dirty="0"/>
              <a:t> 10 </a:t>
            </a:r>
            <a:r>
              <a:rPr dirty="0" err="1"/>
              <a:t>yıl</a:t>
            </a:r>
            <a:r>
              <a:rPr dirty="0"/>
              <a:t>; </a:t>
            </a:r>
            <a:r>
              <a:rPr dirty="0" err="1"/>
              <a:t>süresi</a:t>
            </a:r>
            <a:r>
              <a:rPr dirty="0"/>
              <a:t> </a:t>
            </a:r>
            <a:r>
              <a:rPr dirty="0" err="1"/>
              <a:t>dolunca</a:t>
            </a:r>
            <a:r>
              <a:rPr dirty="0"/>
              <a:t> </a:t>
            </a:r>
            <a:r>
              <a:rPr dirty="0" err="1"/>
              <a:t>yeniden</a:t>
            </a:r>
            <a:r>
              <a:rPr dirty="0"/>
              <a:t> </a:t>
            </a:r>
            <a:r>
              <a:rPr dirty="0" err="1"/>
              <a:t>belgelendirme</a:t>
            </a:r>
            <a:r>
              <a:rPr dirty="0"/>
              <a:t> </a:t>
            </a:r>
            <a:r>
              <a:rPr dirty="0" err="1"/>
              <a:t>süreci</a:t>
            </a:r>
            <a:endParaRPr dirty="0"/>
          </a:p>
          <a:p>
            <a:pPr marL="0" indent="0">
              <a:buNone/>
              <a:defRPr sz="2000">
                <a:solidFill>
                  <a:srgbClr val="191919"/>
                </a:solidFill>
              </a:defRPr>
            </a:pPr>
            <a:r>
              <a:rPr dirty="0" err="1"/>
              <a:t>Örnek</a:t>
            </a:r>
            <a:r>
              <a:rPr dirty="0"/>
              <a:t> • TGHYK (</a:t>
            </a:r>
            <a:r>
              <a:rPr dirty="0" err="1"/>
              <a:t>Göğüs</a:t>
            </a:r>
            <a:r>
              <a:rPr dirty="0"/>
              <a:t> </a:t>
            </a:r>
            <a:r>
              <a:rPr dirty="0" err="1"/>
              <a:t>Hastalıkları</a:t>
            </a:r>
            <a:r>
              <a:rPr dirty="0"/>
              <a:t>): </a:t>
            </a:r>
            <a:r>
              <a:rPr dirty="0" err="1"/>
              <a:t>Resertifikasyon</a:t>
            </a:r>
            <a:r>
              <a:rPr dirty="0"/>
              <a:t> </a:t>
            </a:r>
            <a:r>
              <a:rPr dirty="0" err="1"/>
              <a:t>yönergesi</a:t>
            </a:r>
            <a:r>
              <a:rPr dirty="0"/>
              <a:t> </a:t>
            </a:r>
            <a:r>
              <a:rPr dirty="0" err="1"/>
              <a:t>yayımlı</a:t>
            </a:r>
            <a:r>
              <a:rPr dirty="0"/>
              <a:t>; 17.07.2025’ten </a:t>
            </a:r>
            <a:r>
              <a:rPr dirty="0" err="1"/>
              <a:t>itibaren</a:t>
            </a:r>
            <a:r>
              <a:rPr dirty="0"/>
              <a:t> </a:t>
            </a:r>
            <a:r>
              <a:rPr dirty="0" err="1"/>
              <a:t>belge</a:t>
            </a:r>
            <a:r>
              <a:rPr dirty="0"/>
              <a:t> </a:t>
            </a:r>
            <a:r>
              <a:rPr dirty="0" err="1"/>
              <a:t>süresi</a:t>
            </a:r>
            <a:r>
              <a:rPr dirty="0"/>
              <a:t> 5 </a:t>
            </a:r>
            <a:r>
              <a:rPr dirty="0" err="1"/>
              <a:t>yıl</a:t>
            </a:r>
            <a:r>
              <a:rPr dirty="0"/>
              <a:t> </a:t>
            </a:r>
            <a:r>
              <a:rPr dirty="0" err="1"/>
              <a:t>olarak</a:t>
            </a:r>
            <a:r>
              <a:rPr dirty="0"/>
              <a:t> </a:t>
            </a:r>
            <a:r>
              <a:rPr dirty="0" err="1"/>
              <a:t>güncellendi</a:t>
            </a:r>
            <a:endParaRPr dirty="0"/>
          </a:p>
        </p:txBody>
      </p:sp>
      <p:sp>
        <p:nvSpPr>
          <p:cNvPr id="4" name="Rectangle 3"/>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457200" y="5897880"/>
            <a:ext cx="11274552" cy="411480"/>
          </a:xfrm>
          <a:prstGeom prst="rect">
            <a:avLst/>
          </a:prstGeom>
          <a:noFill/>
        </p:spPr>
        <p:txBody>
          <a:bodyPr wrap="none">
            <a:spAutoFit/>
          </a:bodyPr>
          <a:lstStyle/>
          <a:p>
            <a:pPr>
              <a:defRPr sz="900">
                <a:solidFill>
                  <a:srgbClr val="5A5A5A"/>
                </a:solidFill>
              </a:defRPr>
            </a:pPr>
            <a:r>
              <a:t>Kaynaklar: HEM‑TUYEK (THD duyurusu, 12.04.2023); TTB‑UDEK STE/SMG; TEMD Yeterlik Yönergesi; TGHYK karar (17.07.2025)</a:t>
            </a:r>
          </a:p>
        </p:txBody>
      </p:sp>
      <p:sp>
        <p:nvSpPr>
          <p:cNvPr id="7" name="TextBox 6"/>
          <p:cNvSpPr txBox="1"/>
          <p:nvPr/>
        </p:nvSpPr>
        <p:spPr>
          <a:xfrm>
            <a:off x="457200" y="6400800"/>
            <a:ext cx="11274552" cy="411480"/>
          </a:xfrm>
          <a:prstGeom prst="rect">
            <a:avLst/>
          </a:prstGeom>
          <a:noFill/>
        </p:spPr>
        <p:txBody>
          <a:bodyPr wrap="none">
            <a:spAutoFit/>
          </a:bodyPr>
          <a:lstStyle/>
          <a:p>
            <a:pPr>
              <a:defRPr sz="850">
                <a:solidFill>
                  <a:srgbClr val="5A5A5A"/>
                </a:solidFill>
              </a:defRPr>
            </a:pPr>
            <a:r>
              <a:t>Kısaltmalar: ABIM (American Board of Internal Medicine), ASH (American Society of Hematology), UEMS (European Union of Medical Specialists), EACCME (European Accreditation Council for CME), EHA (European Hematology Association), EBAH (European Board for Accreditation in Hematology), GMC (General Medical Council), MOC, LKA, OSCE, Mini‑CEX, DOPS, WPBA, MCQ, SAQ, HSCT, BMA, BMB, QI, M&amp;M, TTB, UDEK, STE, SMG, HEM‑TUYEK, TEMD, TGHYK, TCD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400" dirty="0" err="1">
                <a:solidFill>
                  <a:srgbClr val="003D7A"/>
                </a:solidFill>
              </a:rPr>
              <a:t>Süre</a:t>
            </a:r>
            <a:r>
              <a:rPr sz="3400" dirty="0">
                <a:solidFill>
                  <a:srgbClr val="003D7A"/>
                </a:solidFill>
              </a:rPr>
              <a:t> &amp; </a:t>
            </a:r>
            <a:r>
              <a:rPr sz="3400" dirty="0" err="1">
                <a:solidFill>
                  <a:srgbClr val="003D7A"/>
                </a:solidFill>
              </a:rPr>
              <a:t>Yenileme</a:t>
            </a:r>
            <a:r>
              <a:rPr sz="3400" dirty="0">
                <a:solidFill>
                  <a:srgbClr val="003D7A"/>
                </a:solidFill>
              </a:rPr>
              <a:t> </a:t>
            </a:r>
            <a:r>
              <a:rPr sz="3400" dirty="0" err="1">
                <a:solidFill>
                  <a:srgbClr val="003D7A"/>
                </a:solidFill>
              </a:rPr>
              <a:t>Yolu</a:t>
            </a:r>
            <a:endParaRPr sz="3400" dirty="0">
              <a:solidFill>
                <a:srgbClr val="003D7A"/>
              </a:solidFill>
            </a:endParaRPr>
          </a:p>
        </p:txBody>
      </p:sp>
      <p:graphicFrame>
        <p:nvGraphicFramePr>
          <p:cNvPr id="8" name="İçerik Yer Tutucusu 7">
            <a:extLst>
              <a:ext uri="{FF2B5EF4-FFF2-40B4-BE49-F238E27FC236}">
                <a16:creationId xmlns:a16="http://schemas.microsoft.com/office/drawing/2014/main" xmlns="" id="{E5FEF1BD-73FE-55CF-0D93-04E3AAA77A80}"/>
              </a:ext>
            </a:extLst>
          </p:cNvPr>
          <p:cNvGraphicFramePr>
            <a:graphicFrameLocks noGrp="1"/>
          </p:cNvGraphicFramePr>
          <p:nvPr>
            <p:ph idx="1"/>
            <p:extLst>
              <p:ext uri="{D42A27DB-BD31-4B8C-83A1-F6EECF244321}">
                <p14:modId xmlns:p14="http://schemas.microsoft.com/office/powerpoint/2010/main" val="2767279742"/>
              </p:ext>
            </p:extLst>
          </p:nvPr>
        </p:nvGraphicFramePr>
        <p:xfrm>
          <a:off x="457200" y="1600200"/>
          <a:ext cx="1145743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457200" y="5897880"/>
            <a:ext cx="11274552" cy="411480"/>
          </a:xfrm>
          <a:prstGeom prst="rect">
            <a:avLst/>
          </a:prstGeom>
          <a:noFill/>
        </p:spPr>
        <p:txBody>
          <a:bodyPr wrap="none">
            <a:spAutoFit/>
          </a:bodyPr>
          <a:lstStyle/>
          <a:p>
            <a:pPr>
              <a:defRPr sz="900">
                <a:solidFill>
                  <a:srgbClr val="5A5A5A"/>
                </a:solidFill>
              </a:defRPr>
            </a:pPr>
            <a:r>
              <a:t>Kaynaklar: HEM‑TUYEK; TTB‑UDEK STE/SMG Yönergesi; UEMS‑EACCME; EHA/EBAH</a:t>
            </a:r>
          </a:p>
        </p:txBody>
      </p:sp>
      <p:sp>
        <p:nvSpPr>
          <p:cNvPr id="7" name="TextBox 6"/>
          <p:cNvSpPr txBox="1"/>
          <p:nvPr/>
        </p:nvSpPr>
        <p:spPr>
          <a:xfrm>
            <a:off x="457200" y="6400800"/>
            <a:ext cx="11274552" cy="411480"/>
          </a:xfrm>
          <a:prstGeom prst="rect">
            <a:avLst/>
          </a:prstGeom>
          <a:noFill/>
        </p:spPr>
        <p:txBody>
          <a:bodyPr wrap="none">
            <a:spAutoFit/>
          </a:bodyPr>
          <a:lstStyle/>
          <a:p>
            <a:pPr>
              <a:defRPr sz="850">
                <a:solidFill>
                  <a:srgbClr val="5A5A5A"/>
                </a:solidFill>
              </a:defRPr>
            </a:pPr>
            <a:r>
              <a:t>Kısaltmalar: ABIM (American Board of Internal Medicine), ASH (American Society of Hematology), UEMS (European Union of Medical Specialists), EACCME (European Accreditation Council for CME), EHA (European Hematology Association), EBAH (European Board for Accreditation in Hematology), GMC (General Medical Council), MOC, LKA, OSCE, Mini‑CEX, DOPS, WPBA, MCQ, SAQ, HSCT, BMA, BMB, QI, M&amp;M, TTB, UDEK, STE, SMG, HEM‑TUYEK, TEMD, TGHYK, TCD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400">
                <a:solidFill>
                  <a:srgbClr val="003D7A"/>
                </a:solidFill>
              </a:rPr>
              <a:t>Kredi Sistemi (≥250/5y)</a:t>
            </a:r>
          </a:p>
        </p:txBody>
      </p:sp>
      <p:graphicFrame>
        <p:nvGraphicFramePr>
          <p:cNvPr id="3" name="Table 2"/>
          <p:cNvGraphicFramePr>
            <a:graphicFrameLocks noGrp="1"/>
          </p:cNvGraphicFramePr>
          <p:nvPr/>
        </p:nvGraphicFramePr>
        <p:xfrm>
          <a:off x="640080" y="1645920"/>
          <a:ext cx="10881360" cy="4114800"/>
        </p:xfrm>
        <a:graphic>
          <a:graphicData uri="http://schemas.openxmlformats.org/drawingml/2006/table">
            <a:tbl>
              <a:tblPr firstRow="1" bandRow="1">
                <a:tableStyleId>{5C22544A-7EE6-4342-B048-85BDC9FD1C3A}</a:tableStyleId>
              </a:tblPr>
              <a:tblGrid>
                <a:gridCol w="3627120">
                  <a:extLst>
                    <a:ext uri="{9D8B030D-6E8A-4147-A177-3AD203B41FA5}">
                      <a16:colId xmlns:a16="http://schemas.microsoft.com/office/drawing/2014/main" xmlns="" val="20000"/>
                    </a:ext>
                  </a:extLst>
                </a:gridCol>
                <a:gridCol w="3627120">
                  <a:extLst>
                    <a:ext uri="{9D8B030D-6E8A-4147-A177-3AD203B41FA5}">
                      <a16:colId xmlns:a16="http://schemas.microsoft.com/office/drawing/2014/main" xmlns="" val="20001"/>
                    </a:ext>
                  </a:extLst>
                </a:gridCol>
                <a:gridCol w="3627120">
                  <a:extLst>
                    <a:ext uri="{9D8B030D-6E8A-4147-A177-3AD203B41FA5}">
                      <a16:colId xmlns:a16="http://schemas.microsoft.com/office/drawing/2014/main" xmlns="" val="20002"/>
                    </a:ext>
                  </a:extLst>
                </a:gridCol>
              </a:tblGrid>
              <a:tr h="411480">
                <a:tc>
                  <a:txBody>
                    <a:bodyPr/>
                    <a:lstStyle/>
                    <a:p>
                      <a:pPr algn="ctr">
                        <a:defRPr sz="1800" b="1">
                          <a:solidFill>
                            <a:srgbClr val="FFFFFF"/>
                          </a:solidFill>
                        </a:defRPr>
                      </a:pPr>
                      <a:r>
                        <a:rPr dirty="0"/>
                        <a:t>Alan</a:t>
                      </a:r>
                    </a:p>
                  </a:txBody>
                  <a:tcPr>
                    <a:solidFill>
                      <a:srgbClr val="0077B6"/>
                    </a:solidFill>
                  </a:tcPr>
                </a:tc>
                <a:tc>
                  <a:txBody>
                    <a:bodyPr/>
                    <a:lstStyle/>
                    <a:p>
                      <a:pPr algn="ctr">
                        <a:defRPr sz="1800" b="1">
                          <a:solidFill>
                            <a:srgbClr val="FFFFFF"/>
                          </a:solidFill>
                        </a:defRPr>
                      </a:pPr>
                      <a:r>
                        <a:t>Min</a:t>
                      </a:r>
                    </a:p>
                  </a:txBody>
                  <a:tcPr>
                    <a:solidFill>
                      <a:srgbClr val="0077B6"/>
                    </a:solidFill>
                  </a:tcPr>
                </a:tc>
                <a:tc>
                  <a:txBody>
                    <a:bodyPr/>
                    <a:lstStyle/>
                    <a:p>
                      <a:pPr algn="ctr">
                        <a:defRPr sz="1800" b="1">
                          <a:solidFill>
                            <a:srgbClr val="FFFFFF"/>
                          </a:solidFill>
                        </a:defRPr>
                      </a:pPr>
                      <a:r>
                        <a:t>Max</a:t>
                      </a:r>
                    </a:p>
                  </a:txBody>
                  <a:tcPr>
                    <a:solidFill>
                      <a:srgbClr val="0077B6"/>
                    </a:solidFill>
                  </a:tcPr>
                </a:tc>
                <a:extLst>
                  <a:ext uri="{0D108BD9-81ED-4DB2-BD59-A6C34878D82A}">
                    <a16:rowId xmlns:a16="http://schemas.microsoft.com/office/drawing/2014/main" xmlns="" val="10000"/>
                  </a:ext>
                </a:extLst>
              </a:tr>
              <a:tr h="411480">
                <a:tc>
                  <a:txBody>
                    <a:bodyPr/>
                    <a:lstStyle/>
                    <a:p>
                      <a:pPr>
                        <a:defRPr sz="1600">
                          <a:solidFill>
                            <a:srgbClr val="1E1E1E"/>
                          </a:solidFill>
                        </a:defRPr>
                      </a:pPr>
                      <a:r>
                        <a:rPr dirty="0" err="1"/>
                        <a:t>Bilimsel</a:t>
                      </a:r>
                      <a:r>
                        <a:rPr dirty="0"/>
                        <a:t> </a:t>
                      </a:r>
                      <a:r>
                        <a:rPr dirty="0" err="1"/>
                        <a:t>Toplantılar</a:t>
                      </a:r>
                      <a:r>
                        <a:rPr dirty="0"/>
                        <a:t> (</a:t>
                      </a:r>
                      <a:r>
                        <a:rPr dirty="0" err="1"/>
                        <a:t>Ulusal</a:t>
                      </a:r>
                      <a:r>
                        <a:rPr dirty="0"/>
                        <a:t>)</a:t>
                      </a:r>
                    </a:p>
                  </a:txBody>
                  <a:tcPr>
                    <a:solidFill>
                      <a:srgbClr val="FAFAFA"/>
                    </a:solidFill>
                  </a:tcPr>
                </a:tc>
                <a:tc>
                  <a:txBody>
                    <a:bodyPr/>
                    <a:lstStyle/>
                    <a:p>
                      <a:pPr>
                        <a:defRPr sz="1600">
                          <a:solidFill>
                            <a:srgbClr val="1E1E1E"/>
                          </a:solidFill>
                        </a:defRPr>
                      </a:pPr>
                      <a:r>
                        <a:t>60</a:t>
                      </a:r>
                    </a:p>
                  </a:txBody>
                  <a:tcPr>
                    <a:solidFill>
                      <a:srgbClr val="FAFAFA"/>
                    </a:solidFill>
                  </a:tcPr>
                </a:tc>
                <a:tc>
                  <a:txBody>
                    <a:bodyPr/>
                    <a:lstStyle/>
                    <a:p>
                      <a:pPr>
                        <a:defRPr sz="1600">
                          <a:solidFill>
                            <a:srgbClr val="1E1E1E"/>
                          </a:solidFill>
                        </a:defRPr>
                      </a:pPr>
                      <a:r>
                        <a:t>150</a:t>
                      </a:r>
                    </a:p>
                  </a:txBody>
                  <a:tcPr>
                    <a:solidFill>
                      <a:srgbClr val="FAFAFA"/>
                    </a:solidFill>
                  </a:tcPr>
                </a:tc>
                <a:extLst>
                  <a:ext uri="{0D108BD9-81ED-4DB2-BD59-A6C34878D82A}">
                    <a16:rowId xmlns:a16="http://schemas.microsoft.com/office/drawing/2014/main" xmlns="" val="10001"/>
                  </a:ext>
                </a:extLst>
              </a:tr>
              <a:tr h="411480">
                <a:tc>
                  <a:txBody>
                    <a:bodyPr/>
                    <a:lstStyle/>
                    <a:p>
                      <a:pPr>
                        <a:defRPr sz="1600">
                          <a:solidFill>
                            <a:srgbClr val="1E1E1E"/>
                          </a:solidFill>
                        </a:defRPr>
                      </a:pPr>
                      <a:r>
                        <a:rPr dirty="0" err="1"/>
                        <a:t>Uluslararası</a:t>
                      </a:r>
                      <a:r>
                        <a:rPr dirty="0"/>
                        <a:t>/EBAH </a:t>
                      </a:r>
                      <a:r>
                        <a:rPr dirty="0" err="1"/>
                        <a:t>Toplantılar</a:t>
                      </a:r>
                      <a:endParaRPr dirty="0"/>
                    </a:p>
                  </a:txBody>
                  <a:tcPr>
                    <a:solidFill>
                      <a:srgbClr val="ECF5FF"/>
                    </a:solidFill>
                  </a:tcPr>
                </a:tc>
                <a:tc>
                  <a:txBody>
                    <a:bodyPr/>
                    <a:lstStyle/>
                    <a:p>
                      <a:pPr>
                        <a:defRPr sz="1600">
                          <a:solidFill>
                            <a:srgbClr val="1E1E1E"/>
                          </a:solidFill>
                        </a:defRPr>
                      </a:pPr>
                      <a:r>
                        <a:t>30</a:t>
                      </a:r>
                    </a:p>
                  </a:txBody>
                  <a:tcPr>
                    <a:solidFill>
                      <a:srgbClr val="ECF5FF"/>
                    </a:solidFill>
                  </a:tcPr>
                </a:tc>
                <a:tc>
                  <a:txBody>
                    <a:bodyPr/>
                    <a:lstStyle/>
                    <a:p>
                      <a:pPr>
                        <a:defRPr sz="1600">
                          <a:solidFill>
                            <a:srgbClr val="1E1E1E"/>
                          </a:solidFill>
                        </a:defRPr>
                      </a:pPr>
                      <a:r>
                        <a:t>120</a:t>
                      </a:r>
                    </a:p>
                  </a:txBody>
                  <a:tcPr>
                    <a:solidFill>
                      <a:srgbClr val="ECF5FF"/>
                    </a:solidFill>
                  </a:tcPr>
                </a:tc>
                <a:extLst>
                  <a:ext uri="{0D108BD9-81ED-4DB2-BD59-A6C34878D82A}">
                    <a16:rowId xmlns:a16="http://schemas.microsoft.com/office/drawing/2014/main" xmlns="" val="10002"/>
                  </a:ext>
                </a:extLst>
              </a:tr>
              <a:tr h="411480">
                <a:tc>
                  <a:txBody>
                    <a:bodyPr/>
                    <a:lstStyle/>
                    <a:p>
                      <a:pPr>
                        <a:defRPr sz="1600">
                          <a:solidFill>
                            <a:srgbClr val="1E1E1E"/>
                          </a:solidFill>
                        </a:defRPr>
                      </a:pPr>
                      <a:r>
                        <a:rPr dirty="0" err="1"/>
                        <a:t>Konuşmacı</a:t>
                      </a:r>
                      <a:r>
                        <a:rPr dirty="0"/>
                        <a:t> / </a:t>
                      </a:r>
                      <a:r>
                        <a:rPr dirty="0" err="1"/>
                        <a:t>Oturum</a:t>
                      </a:r>
                      <a:r>
                        <a:rPr dirty="0"/>
                        <a:t> </a:t>
                      </a:r>
                      <a:r>
                        <a:rPr dirty="0" err="1"/>
                        <a:t>Başkanı</a:t>
                      </a:r>
                      <a:endParaRPr dirty="0"/>
                    </a:p>
                  </a:txBody>
                  <a:tcPr>
                    <a:solidFill>
                      <a:srgbClr val="FAFAFA"/>
                    </a:solidFill>
                  </a:tcPr>
                </a:tc>
                <a:tc>
                  <a:txBody>
                    <a:bodyPr/>
                    <a:lstStyle/>
                    <a:p>
                      <a:pPr>
                        <a:defRPr sz="1600">
                          <a:solidFill>
                            <a:srgbClr val="1E1E1E"/>
                          </a:solidFill>
                        </a:defRPr>
                      </a:pPr>
                      <a:r>
                        <a:t>10</a:t>
                      </a:r>
                    </a:p>
                  </a:txBody>
                  <a:tcPr>
                    <a:solidFill>
                      <a:srgbClr val="FAFAFA"/>
                    </a:solidFill>
                  </a:tcPr>
                </a:tc>
                <a:tc>
                  <a:txBody>
                    <a:bodyPr/>
                    <a:lstStyle/>
                    <a:p>
                      <a:pPr>
                        <a:defRPr sz="1600">
                          <a:solidFill>
                            <a:srgbClr val="1E1E1E"/>
                          </a:solidFill>
                        </a:defRPr>
                      </a:pPr>
                      <a:r>
                        <a:t>60</a:t>
                      </a:r>
                    </a:p>
                  </a:txBody>
                  <a:tcPr>
                    <a:solidFill>
                      <a:srgbClr val="FAFAFA"/>
                    </a:solidFill>
                  </a:tcPr>
                </a:tc>
                <a:extLst>
                  <a:ext uri="{0D108BD9-81ED-4DB2-BD59-A6C34878D82A}">
                    <a16:rowId xmlns:a16="http://schemas.microsoft.com/office/drawing/2014/main" xmlns="" val="10003"/>
                  </a:ext>
                </a:extLst>
              </a:tr>
              <a:tr h="411480">
                <a:tc>
                  <a:txBody>
                    <a:bodyPr/>
                    <a:lstStyle/>
                    <a:p>
                      <a:pPr>
                        <a:defRPr sz="1600">
                          <a:solidFill>
                            <a:srgbClr val="1E1E1E"/>
                          </a:solidFill>
                        </a:defRPr>
                      </a:pPr>
                      <a:r>
                        <a:rPr dirty="0" err="1"/>
                        <a:t>Bildiri</a:t>
                      </a:r>
                      <a:r>
                        <a:rPr dirty="0"/>
                        <a:t> / Poster / </a:t>
                      </a:r>
                      <a:r>
                        <a:rPr dirty="0" err="1"/>
                        <a:t>Organizasyon</a:t>
                      </a:r>
                      <a:endParaRPr dirty="0"/>
                    </a:p>
                  </a:txBody>
                  <a:tcPr>
                    <a:solidFill>
                      <a:srgbClr val="ECF5FF"/>
                    </a:solidFill>
                  </a:tcPr>
                </a:tc>
                <a:tc>
                  <a:txBody>
                    <a:bodyPr/>
                    <a:lstStyle/>
                    <a:p>
                      <a:pPr>
                        <a:defRPr sz="1600">
                          <a:solidFill>
                            <a:srgbClr val="1E1E1E"/>
                          </a:solidFill>
                        </a:defRPr>
                      </a:pPr>
                      <a:r>
                        <a:t>10</a:t>
                      </a:r>
                    </a:p>
                  </a:txBody>
                  <a:tcPr>
                    <a:solidFill>
                      <a:srgbClr val="ECF5FF"/>
                    </a:solidFill>
                  </a:tcPr>
                </a:tc>
                <a:tc>
                  <a:txBody>
                    <a:bodyPr/>
                    <a:lstStyle/>
                    <a:p>
                      <a:pPr>
                        <a:defRPr sz="1600">
                          <a:solidFill>
                            <a:srgbClr val="1E1E1E"/>
                          </a:solidFill>
                        </a:defRPr>
                      </a:pPr>
                      <a:r>
                        <a:t>50</a:t>
                      </a:r>
                    </a:p>
                  </a:txBody>
                  <a:tcPr>
                    <a:solidFill>
                      <a:srgbClr val="ECF5FF"/>
                    </a:solidFill>
                  </a:tcPr>
                </a:tc>
                <a:extLst>
                  <a:ext uri="{0D108BD9-81ED-4DB2-BD59-A6C34878D82A}">
                    <a16:rowId xmlns:a16="http://schemas.microsoft.com/office/drawing/2014/main" xmlns="" val="10004"/>
                  </a:ext>
                </a:extLst>
              </a:tr>
              <a:tr h="411480">
                <a:tc>
                  <a:txBody>
                    <a:bodyPr/>
                    <a:lstStyle/>
                    <a:p>
                      <a:pPr>
                        <a:defRPr sz="1600">
                          <a:solidFill>
                            <a:srgbClr val="1E1E1E"/>
                          </a:solidFill>
                        </a:defRPr>
                      </a:pPr>
                      <a:r>
                        <a:rPr dirty="0" err="1"/>
                        <a:t>Yayın</a:t>
                      </a:r>
                      <a:r>
                        <a:rPr dirty="0"/>
                        <a:t> / </a:t>
                      </a:r>
                      <a:r>
                        <a:rPr dirty="0" err="1"/>
                        <a:t>Atıf</a:t>
                      </a:r>
                      <a:r>
                        <a:rPr dirty="0"/>
                        <a:t> / </a:t>
                      </a:r>
                      <a:r>
                        <a:rPr dirty="0" err="1"/>
                        <a:t>Editörlük</a:t>
                      </a:r>
                      <a:endParaRPr dirty="0"/>
                    </a:p>
                  </a:txBody>
                  <a:tcPr>
                    <a:solidFill>
                      <a:srgbClr val="FAFAFA"/>
                    </a:solidFill>
                  </a:tcPr>
                </a:tc>
                <a:tc>
                  <a:txBody>
                    <a:bodyPr/>
                    <a:lstStyle/>
                    <a:p>
                      <a:pPr>
                        <a:defRPr sz="1600">
                          <a:solidFill>
                            <a:srgbClr val="1E1E1E"/>
                          </a:solidFill>
                        </a:defRPr>
                      </a:pPr>
                      <a:r>
                        <a:t>10</a:t>
                      </a:r>
                    </a:p>
                  </a:txBody>
                  <a:tcPr>
                    <a:solidFill>
                      <a:srgbClr val="FAFAFA"/>
                    </a:solidFill>
                  </a:tcPr>
                </a:tc>
                <a:tc>
                  <a:txBody>
                    <a:bodyPr/>
                    <a:lstStyle/>
                    <a:p>
                      <a:pPr>
                        <a:defRPr sz="1600">
                          <a:solidFill>
                            <a:srgbClr val="1E1E1E"/>
                          </a:solidFill>
                        </a:defRPr>
                      </a:pPr>
                      <a:r>
                        <a:t>60</a:t>
                      </a:r>
                    </a:p>
                  </a:txBody>
                  <a:tcPr>
                    <a:solidFill>
                      <a:srgbClr val="FAFAFA"/>
                    </a:solidFill>
                  </a:tcPr>
                </a:tc>
                <a:extLst>
                  <a:ext uri="{0D108BD9-81ED-4DB2-BD59-A6C34878D82A}">
                    <a16:rowId xmlns:a16="http://schemas.microsoft.com/office/drawing/2014/main" xmlns="" val="10005"/>
                  </a:ext>
                </a:extLst>
              </a:tr>
              <a:tr h="411480">
                <a:tc>
                  <a:txBody>
                    <a:bodyPr/>
                    <a:lstStyle/>
                    <a:p>
                      <a:pPr>
                        <a:defRPr sz="1600">
                          <a:solidFill>
                            <a:srgbClr val="1E1E1E"/>
                          </a:solidFill>
                        </a:defRPr>
                      </a:pPr>
                      <a:r>
                        <a:t>Eğiticilik / Mentorluk</a:t>
                      </a:r>
                    </a:p>
                  </a:txBody>
                  <a:tcPr>
                    <a:solidFill>
                      <a:srgbClr val="ECF5FF"/>
                    </a:solidFill>
                  </a:tcPr>
                </a:tc>
                <a:tc>
                  <a:txBody>
                    <a:bodyPr/>
                    <a:lstStyle/>
                    <a:p>
                      <a:pPr>
                        <a:defRPr sz="1600">
                          <a:solidFill>
                            <a:srgbClr val="1E1E1E"/>
                          </a:solidFill>
                        </a:defRPr>
                      </a:pPr>
                      <a:r>
                        <a:t>10</a:t>
                      </a:r>
                    </a:p>
                  </a:txBody>
                  <a:tcPr>
                    <a:solidFill>
                      <a:srgbClr val="ECF5FF"/>
                    </a:solidFill>
                  </a:tcPr>
                </a:tc>
                <a:tc>
                  <a:txBody>
                    <a:bodyPr/>
                    <a:lstStyle/>
                    <a:p>
                      <a:pPr>
                        <a:defRPr sz="1600">
                          <a:solidFill>
                            <a:srgbClr val="1E1E1E"/>
                          </a:solidFill>
                        </a:defRPr>
                      </a:pPr>
                      <a:r>
                        <a:t>40</a:t>
                      </a:r>
                    </a:p>
                  </a:txBody>
                  <a:tcPr>
                    <a:solidFill>
                      <a:srgbClr val="ECF5FF"/>
                    </a:solidFill>
                  </a:tcPr>
                </a:tc>
                <a:extLst>
                  <a:ext uri="{0D108BD9-81ED-4DB2-BD59-A6C34878D82A}">
                    <a16:rowId xmlns:a16="http://schemas.microsoft.com/office/drawing/2014/main" xmlns="" val="10006"/>
                  </a:ext>
                </a:extLst>
              </a:tr>
              <a:tr h="411480">
                <a:tc>
                  <a:txBody>
                    <a:bodyPr/>
                    <a:lstStyle/>
                    <a:p>
                      <a:pPr>
                        <a:defRPr sz="1600">
                          <a:solidFill>
                            <a:srgbClr val="1E1E1E"/>
                          </a:solidFill>
                        </a:defRPr>
                      </a:pPr>
                      <a:r>
                        <a:rPr dirty="0" err="1"/>
                        <a:t>Kalite</a:t>
                      </a:r>
                      <a:r>
                        <a:rPr dirty="0"/>
                        <a:t> </a:t>
                      </a:r>
                      <a:r>
                        <a:rPr dirty="0" err="1"/>
                        <a:t>İyileştirme</a:t>
                      </a:r>
                      <a:r>
                        <a:rPr dirty="0"/>
                        <a:t> (QI) &amp; </a:t>
                      </a:r>
                      <a:r>
                        <a:rPr dirty="0" err="1"/>
                        <a:t>Denetim</a:t>
                      </a:r>
                      <a:endParaRPr dirty="0"/>
                    </a:p>
                  </a:txBody>
                  <a:tcPr>
                    <a:solidFill>
                      <a:srgbClr val="FAFAFA"/>
                    </a:solidFill>
                  </a:tcPr>
                </a:tc>
                <a:tc>
                  <a:txBody>
                    <a:bodyPr/>
                    <a:lstStyle/>
                    <a:p>
                      <a:pPr>
                        <a:defRPr sz="1600">
                          <a:solidFill>
                            <a:srgbClr val="1E1E1E"/>
                          </a:solidFill>
                        </a:defRPr>
                      </a:pPr>
                      <a:r>
                        <a:t>10</a:t>
                      </a:r>
                    </a:p>
                  </a:txBody>
                  <a:tcPr>
                    <a:solidFill>
                      <a:srgbClr val="FAFAFA"/>
                    </a:solidFill>
                  </a:tcPr>
                </a:tc>
                <a:tc>
                  <a:txBody>
                    <a:bodyPr/>
                    <a:lstStyle/>
                    <a:p>
                      <a:pPr>
                        <a:defRPr sz="1600">
                          <a:solidFill>
                            <a:srgbClr val="1E1E1E"/>
                          </a:solidFill>
                        </a:defRPr>
                      </a:pPr>
                      <a:r>
                        <a:t>40</a:t>
                      </a:r>
                    </a:p>
                  </a:txBody>
                  <a:tcPr>
                    <a:solidFill>
                      <a:srgbClr val="FAFAFA"/>
                    </a:solidFill>
                  </a:tcPr>
                </a:tc>
                <a:extLst>
                  <a:ext uri="{0D108BD9-81ED-4DB2-BD59-A6C34878D82A}">
                    <a16:rowId xmlns:a16="http://schemas.microsoft.com/office/drawing/2014/main" xmlns="" val="10007"/>
                  </a:ext>
                </a:extLst>
              </a:tr>
              <a:tr h="411480">
                <a:tc>
                  <a:txBody>
                    <a:bodyPr/>
                    <a:lstStyle/>
                    <a:p>
                      <a:pPr>
                        <a:defRPr sz="1600">
                          <a:solidFill>
                            <a:srgbClr val="1E1E1E"/>
                          </a:solidFill>
                        </a:defRPr>
                      </a:pPr>
                      <a:r>
                        <a:rPr dirty="0" err="1"/>
                        <a:t>Simülasyon</a:t>
                      </a:r>
                      <a:r>
                        <a:rPr dirty="0"/>
                        <a:t> / </a:t>
                      </a:r>
                      <a:r>
                        <a:rPr dirty="0" err="1"/>
                        <a:t>İşlem</a:t>
                      </a:r>
                      <a:r>
                        <a:rPr dirty="0"/>
                        <a:t> </a:t>
                      </a:r>
                      <a:r>
                        <a:rPr dirty="0" err="1"/>
                        <a:t>Yeterliği</a:t>
                      </a:r>
                      <a:endParaRPr dirty="0"/>
                    </a:p>
                  </a:txBody>
                  <a:tcPr>
                    <a:solidFill>
                      <a:srgbClr val="ECF5FF"/>
                    </a:solidFill>
                  </a:tcPr>
                </a:tc>
                <a:tc>
                  <a:txBody>
                    <a:bodyPr/>
                    <a:lstStyle/>
                    <a:p>
                      <a:pPr>
                        <a:defRPr sz="1600">
                          <a:solidFill>
                            <a:srgbClr val="1E1E1E"/>
                          </a:solidFill>
                        </a:defRPr>
                      </a:pPr>
                      <a:r>
                        <a:t>10</a:t>
                      </a:r>
                    </a:p>
                  </a:txBody>
                  <a:tcPr>
                    <a:solidFill>
                      <a:srgbClr val="ECF5FF"/>
                    </a:solidFill>
                  </a:tcPr>
                </a:tc>
                <a:tc>
                  <a:txBody>
                    <a:bodyPr/>
                    <a:lstStyle/>
                    <a:p>
                      <a:pPr>
                        <a:defRPr sz="1600">
                          <a:solidFill>
                            <a:srgbClr val="1E1E1E"/>
                          </a:solidFill>
                        </a:defRPr>
                      </a:pPr>
                      <a:r>
                        <a:t>40</a:t>
                      </a:r>
                    </a:p>
                  </a:txBody>
                  <a:tcPr>
                    <a:solidFill>
                      <a:srgbClr val="ECF5FF"/>
                    </a:solidFill>
                  </a:tcPr>
                </a:tc>
                <a:extLst>
                  <a:ext uri="{0D108BD9-81ED-4DB2-BD59-A6C34878D82A}">
                    <a16:rowId xmlns:a16="http://schemas.microsoft.com/office/drawing/2014/main" xmlns="" val="10008"/>
                  </a:ext>
                </a:extLst>
              </a:tr>
              <a:tr h="411480">
                <a:tc>
                  <a:txBody>
                    <a:bodyPr/>
                    <a:lstStyle/>
                    <a:p>
                      <a:pPr>
                        <a:defRPr sz="1600">
                          <a:solidFill>
                            <a:srgbClr val="1E1E1E"/>
                          </a:solidFill>
                        </a:defRPr>
                      </a:pPr>
                      <a:r>
                        <a:rPr dirty="0" err="1"/>
                        <a:t>Zorunlu</a:t>
                      </a:r>
                      <a:r>
                        <a:rPr dirty="0"/>
                        <a:t> </a:t>
                      </a:r>
                      <a:r>
                        <a:rPr dirty="0" err="1"/>
                        <a:t>Modüller</a:t>
                      </a:r>
                      <a:r>
                        <a:rPr dirty="0"/>
                        <a:t> (6×≥2 </a:t>
                      </a:r>
                      <a:r>
                        <a:rPr dirty="0" err="1"/>
                        <a:t>sa</a:t>
                      </a:r>
                      <a:r>
                        <a:rPr dirty="0"/>
                        <a:t>.)</a:t>
                      </a:r>
                    </a:p>
                  </a:txBody>
                  <a:tcPr>
                    <a:solidFill>
                      <a:srgbClr val="FAFAFA"/>
                    </a:solidFill>
                  </a:tcPr>
                </a:tc>
                <a:tc>
                  <a:txBody>
                    <a:bodyPr/>
                    <a:lstStyle/>
                    <a:p>
                      <a:pPr>
                        <a:defRPr sz="1600">
                          <a:solidFill>
                            <a:srgbClr val="1E1E1E"/>
                          </a:solidFill>
                        </a:defRPr>
                      </a:pPr>
                      <a:r>
                        <a:t>12</a:t>
                      </a:r>
                    </a:p>
                  </a:txBody>
                  <a:tcPr>
                    <a:solidFill>
                      <a:srgbClr val="FAFAFA"/>
                    </a:solidFill>
                  </a:tcPr>
                </a:tc>
                <a:tc>
                  <a:txBody>
                    <a:bodyPr/>
                    <a:lstStyle/>
                    <a:p>
                      <a:pPr>
                        <a:defRPr sz="1600">
                          <a:solidFill>
                            <a:srgbClr val="1E1E1E"/>
                          </a:solidFill>
                        </a:defRPr>
                      </a:pPr>
                      <a:r>
                        <a:rPr dirty="0"/>
                        <a:t>24</a:t>
                      </a:r>
                    </a:p>
                  </a:txBody>
                  <a:tcPr>
                    <a:solidFill>
                      <a:srgbClr val="FAFAFA"/>
                    </a:solidFill>
                  </a:tcPr>
                </a:tc>
                <a:extLst>
                  <a:ext uri="{0D108BD9-81ED-4DB2-BD59-A6C34878D82A}">
                    <a16:rowId xmlns:a16="http://schemas.microsoft.com/office/drawing/2014/main" xmlns="" val="10009"/>
                  </a:ext>
                </a:extLst>
              </a:tr>
            </a:tbl>
          </a:graphicData>
        </a:graphic>
      </p:graphicFrame>
      <p:sp>
        <p:nvSpPr>
          <p:cNvPr id="4" name="Rectangle 3"/>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ounded Rectangle 4"/>
          <p:cNvSpPr/>
          <p:nvPr/>
        </p:nvSpPr>
        <p:spPr>
          <a:xfrm>
            <a:off x="10817352" y="228600"/>
            <a:ext cx="1097280" cy="548640"/>
          </a:xfrm>
          <a:prstGeom prst="roundRect">
            <a:avLst/>
          </a:prstGeom>
          <a:solidFill>
            <a:srgbClr val="0088CC"/>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a:solidFill>
                  <a:srgbClr val="FFFFFF"/>
                </a:solidFill>
              </a:defRPr>
            </a:pPr>
            <a:r>
              <a:rPr>
                <a:solidFill>
                  <a:srgbClr val="191919"/>
                </a:solidFill>
              </a:rPr>
              <a:t>LOGO</a:t>
            </a:r>
          </a:p>
        </p:txBody>
      </p:sp>
      <p:sp>
        <p:nvSpPr>
          <p:cNvPr id="6" name="TextBox 5"/>
          <p:cNvSpPr txBox="1"/>
          <p:nvPr/>
        </p:nvSpPr>
        <p:spPr>
          <a:xfrm>
            <a:off x="457200" y="5897880"/>
            <a:ext cx="11274552" cy="411480"/>
          </a:xfrm>
          <a:prstGeom prst="rect">
            <a:avLst/>
          </a:prstGeom>
          <a:noFill/>
        </p:spPr>
        <p:txBody>
          <a:bodyPr wrap="none">
            <a:spAutoFit/>
          </a:bodyPr>
          <a:lstStyle/>
          <a:p>
            <a:pPr>
              <a:defRPr sz="900">
                <a:solidFill>
                  <a:srgbClr val="5A5A5A"/>
                </a:solidFill>
              </a:defRPr>
            </a:pPr>
            <a:r>
              <a:t>Kaynaklar: HEM‑TUYEK; TTB‑UDEK STE/SMG Yönergesi; UEMS‑EACCME; EHA/EBAH</a:t>
            </a:r>
          </a:p>
        </p:txBody>
      </p:sp>
      <p:sp>
        <p:nvSpPr>
          <p:cNvPr id="7" name="TextBox 6"/>
          <p:cNvSpPr txBox="1"/>
          <p:nvPr/>
        </p:nvSpPr>
        <p:spPr>
          <a:xfrm>
            <a:off x="457200" y="6400800"/>
            <a:ext cx="11274552" cy="411480"/>
          </a:xfrm>
          <a:prstGeom prst="rect">
            <a:avLst/>
          </a:prstGeom>
          <a:noFill/>
        </p:spPr>
        <p:txBody>
          <a:bodyPr wrap="none">
            <a:spAutoFit/>
          </a:bodyPr>
          <a:lstStyle/>
          <a:p>
            <a:pPr>
              <a:defRPr sz="850">
                <a:solidFill>
                  <a:srgbClr val="5A5A5A"/>
                </a:solidFill>
              </a:defRPr>
            </a:pPr>
            <a:r>
              <a:t>Kısaltmalar: ABIM (American Board of Internal Medicine), ASH (American Society of Hematology), UEMS (European Union of Medical Specialists), EACCME (European Accreditation Council for CME), EHA (European Hematology Association), EBAH (European Board for Accreditation in Hematology), GMC (General Medical Council), MOC, LKA, OSCE, Mini‑CEX, DOPS, WPBA, MCQ, SAQ, HSCT, BMA, BMB, QI, M&amp;M, TTB, UDEK, STE, SMG, HEM‑TUYEK, TEMD, TGHYK, TCD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400">
                <a:solidFill>
                  <a:srgbClr val="003D7A"/>
                </a:solidFill>
              </a:rPr>
              <a:t>Zorunlu Modüller</a:t>
            </a:r>
          </a:p>
        </p:txBody>
      </p:sp>
      <p:graphicFrame>
        <p:nvGraphicFramePr>
          <p:cNvPr id="8" name="İçerik Yer Tutucusu 7">
            <a:extLst>
              <a:ext uri="{FF2B5EF4-FFF2-40B4-BE49-F238E27FC236}">
                <a16:creationId xmlns:a16="http://schemas.microsoft.com/office/drawing/2014/main" xmlns="" id="{62950977-B2CB-E01D-D6B5-491B11C33CCD}"/>
              </a:ext>
            </a:extLst>
          </p:cNvPr>
          <p:cNvGraphicFramePr>
            <a:graphicFrameLocks noGrp="1"/>
          </p:cNvGraphicFramePr>
          <p:nvPr>
            <p:ph idx="1"/>
            <p:extLst>
              <p:ext uri="{D42A27DB-BD31-4B8C-83A1-F6EECF244321}">
                <p14:modId xmlns:p14="http://schemas.microsoft.com/office/powerpoint/2010/main" val="2186590081"/>
              </p:ext>
            </p:extLst>
          </p:nvPr>
        </p:nvGraphicFramePr>
        <p:xfrm>
          <a:off x="457200" y="1600200"/>
          <a:ext cx="1145743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457200" y="5897880"/>
            <a:ext cx="11274552" cy="411480"/>
          </a:xfrm>
          <a:prstGeom prst="rect">
            <a:avLst/>
          </a:prstGeom>
          <a:noFill/>
        </p:spPr>
        <p:txBody>
          <a:bodyPr wrap="none">
            <a:spAutoFit/>
          </a:bodyPr>
          <a:lstStyle/>
          <a:p>
            <a:pPr>
              <a:defRPr sz="900">
                <a:solidFill>
                  <a:srgbClr val="5A5A5A"/>
                </a:solidFill>
              </a:defRPr>
            </a:pPr>
            <a:r>
              <a:t>Kaynaklar: HEM‑TUYEK; TTB‑UDEK STE/SMG Yönergesi; UEMS‑EACCME; EHA/EBAH</a:t>
            </a:r>
          </a:p>
        </p:txBody>
      </p:sp>
      <p:sp>
        <p:nvSpPr>
          <p:cNvPr id="7" name="TextBox 6"/>
          <p:cNvSpPr txBox="1"/>
          <p:nvPr/>
        </p:nvSpPr>
        <p:spPr>
          <a:xfrm>
            <a:off x="457200" y="6400800"/>
            <a:ext cx="11274552" cy="411480"/>
          </a:xfrm>
          <a:prstGeom prst="rect">
            <a:avLst/>
          </a:prstGeom>
          <a:noFill/>
        </p:spPr>
        <p:txBody>
          <a:bodyPr wrap="none">
            <a:spAutoFit/>
          </a:bodyPr>
          <a:lstStyle/>
          <a:p>
            <a:pPr>
              <a:defRPr sz="850">
                <a:solidFill>
                  <a:srgbClr val="5A5A5A"/>
                </a:solidFill>
              </a:defRPr>
            </a:pPr>
            <a:r>
              <a:t>Kısaltmalar: ABIM (American Board of Internal Medicine), ASH (American Society of Hematology), UEMS (European Union of Medical Specialists), EACCME (European Accreditation Council for CME), EHA (European Hematology Association), EBAH (European Board for Accreditation in Hematology), GMC (General Medical Council), MOC, LKA, OSCE, Mini‑CEX, DOPS, WPBA, MCQ, SAQ, HSCT, BMA, BMB, QI, M&amp;M, TTB, UDEK, STE, SMG, HEM‑TUYEK, TEMD, TGHYK, TCD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400">
                <a:solidFill>
                  <a:srgbClr val="003D7A"/>
                </a:solidFill>
              </a:rPr>
              <a:t>Portföy (Kanıtlar)</a:t>
            </a:r>
          </a:p>
        </p:txBody>
      </p:sp>
      <p:sp>
        <p:nvSpPr>
          <p:cNvPr id="3" name="Content Placeholder 2"/>
          <p:cNvSpPr>
            <a:spLocks noGrp="1"/>
          </p:cNvSpPr>
          <p:nvPr>
            <p:ph idx="1"/>
          </p:nvPr>
        </p:nvSpPr>
        <p:spPr>
          <a:xfrm>
            <a:off x="457200" y="1600200"/>
            <a:ext cx="11125200" cy="4525963"/>
          </a:xfrm>
        </p:spPr>
        <p:txBody>
          <a:bodyPr>
            <a:normAutofit/>
          </a:bodyPr>
          <a:lstStyle/>
          <a:p>
            <a:pPr marL="0" indent="0">
              <a:buNone/>
              <a:defRPr sz="2000">
                <a:solidFill>
                  <a:srgbClr val="1E1E1E"/>
                </a:solidFill>
              </a:defRPr>
            </a:pPr>
            <a:r>
              <a:rPr sz="3600" b="1" dirty="0" err="1">
                <a:solidFill>
                  <a:srgbClr val="FF0000"/>
                </a:solidFill>
              </a:rPr>
              <a:t>Kredi</a:t>
            </a:r>
            <a:r>
              <a:rPr sz="3600" b="1" dirty="0">
                <a:solidFill>
                  <a:srgbClr val="FF0000"/>
                </a:solidFill>
              </a:rPr>
              <a:t> </a:t>
            </a:r>
            <a:r>
              <a:rPr sz="3600" b="1" dirty="0" err="1">
                <a:solidFill>
                  <a:srgbClr val="FF0000"/>
                </a:solidFill>
              </a:rPr>
              <a:t>dökümleri</a:t>
            </a:r>
            <a:r>
              <a:rPr sz="3600" b="1" dirty="0">
                <a:solidFill>
                  <a:srgbClr val="FF0000"/>
                </a:solidFill>
              </a:rPr>
              <a:t>: </a:t>
            </a:r>
            <a:r>
              <a:rPr sz="3600" dirty="0">
                <a:solidFill>
                  <a:srgbClr val="191919"/>
                </a:solidFill>
              </a:rPr>
              <a:t>TTB‑STE/SMG </a:t>
            </a:r>
            <a:r>
              <a:rPr sz="3600" dirty="0" err="1">
                <a:solidFill>
                  <a:srgbClr val="191919"/>
                </a:solidFill>
              </a:rPr>
              <a:t>ve</a:t>
            </a:r>
            <a:r>
              <a:rPr sz="3600" dirty="0">
                <a:solidFill>
                  <a:srgbClr val="191919"/>
                </a:solidFill>
              </a:rPr>
              <a:t>/</a:t>
            </a:r>
            <a:r>
              <a:rPr sz="3600" dirty="0" err="1">
                <a:solidFill>
                  <a:srgbClr val="191919"/>
                </a:solidFill>
              </a:rPr>
              <a:t>veya</a:t>
            </a:r>
            <a:r>
              <a:rPr sz="3600" dirty="0">
                <a:solidFill>
                  <a:srgbClr val="191919"/>
                </a:solidFill>
              </a:rPr>
              <a:t> EBAH </a:t>
            </a:r>
            <a:r>
              <a:rPr sz="3600" dirty="0" err="1">
                <a:solidFill>
                  <a:srgbClr val="191919"/>
                </a:solidFill>
              </a:rPr>
              <a:t>sertifikaları</a:t>
            </a:r>
            <a:r>
              <a:rPr sz="3600" dirty="0">
                <a:solidFill>
                  <a:srgbClr val="191919"/>
                </a:solidFill>
              </a:rPr>
              <a:t>, </a:t>
            </a:r>
            <a:r>
              <a:rPr sz="3600" dirty="0" err="1">
                <a:solidFill>
                  <a:srgbClr val="191919"/>
                </a:solidFill>
              </a:rPr>
              <a:t>hesap</a:t>
            </a:r>
            <a:r>
              <a:rPr sz="3600" dirty="0">
                <a:solidFill>
                  <a:srgbClr val="191919"/>
                </a:solidFill>
              </a:rPr>
              <a:t> </a:t>
            </a:r>
            <a:r>
              <a:rPr sz="3600" dirty="0" err="1">
                <a:solidFill>
                  <a:srgbClr val="191919"/>
                </a:solidFill>
              </a:rPr>
              <a:t>özetleri</a:t>
            </a:r>
            <a:endParaRPr sz="3600" dirty="0">
              <a:solidFill>
                <a:srgbClr val="191919"/>
              </a:solidFill>
            </a:endParaRPr>
          </a:p>
          <a:p>
            <a:pPr marL="0" indent="0">
              <a:buNone/>
              <a:defRPr sz="2000">
                <a:solidFill>
                  <a:srgbClr val="1E1E1E"/>
                </a:solidFill>
              </a:defRPr>
            </a:pPr>
            <a:r>
              <a:rPr sz="3600" b="1" dirty="0" err="1">
                <a:solidFill>
                  <a:srgbClr val="FF0000"/>
                </a:solidFill>
              </a:rPr>
              <a:t>Klinik</a:t>
            </a:r>
            <a:r>
              <a:rPr sz="3600" b="1" dirty="0">
                <a:solidFill>
                  <a:srgbClr val="FF0000"/>
                </a:solidFill>
              </a:rPr>
              <a:t> </a:t>
            </a:r>
            <a:r>
              <a:rPr sz="3600" b="1" dirty="0" err="1">
                <a:solidFill>
                  <a:srgbClr val="FF0000"/>
                </a:solidFill>
              </a:rPr>
              <a:t>faaliyet</a:t>
            </a:r>
            <a:r>
              <a:rPr sz="3600" b="1" dirty="0">
                <a:solidFill>
                  <a:srgbClr val="FF0000"/>
                </a:solidFill>
              </a:rPr>
              <a:t> </a:t>
            </a:r>
            <a:r>
              <a:rPr sz="3600" b="1" dirty="0" err="1">
                <a:solidFill>
                  <a:srgbClr val="FF0000"/>
                </a:solidFill>
              </a:rPr>
              <a:t>özeti</a:t>
            </a:r>
            <a:r>
              <a:rPr sz="3600" b="1" dirty="0">
                <a:solidFill>
                  <a:srgbClr val="FF0000"/>
                </a:solidFill>
              </a:rPr>
              <a:t>: </a:t>
            </a:r>
            <a:r>
              <a:rPr lang="tr-TR" sz="3600" b="1" dirty="0">
                <a:solidFill>
                  <a:srgbClr val="191919"/>
                </a:solidFill>
              </a:rPr>
              <a:t>H</a:t>
            </a:r>
            <a:r>
              <a:rPr sz="3600" dirty="0" err="1">
                <a:solidFill>
                  <a:srgbClr val="191919"/>
                </a:solidFill>
              </a:rPr>
              <a:t>asta</a:t>
            </a:r>
            <a:r>
              <a:rPr sz="3600" dirty="0">
                <a:solidFill>
                  <a:srgbClr val="191919"/>
                </a:solidFill>
              </a:rPr>
              <a:t>/</a:t>
            </a:r>
            <a:r>
              <a:rPr sz="3600" dirty="0" err="1">
                <a:solidFill>
                  <a:srgbClr val="191919"/>
                </a:solidFill>
              </a:rPr>
              <a:t>işlem</a:t>
            </a:r>
            <a:r>
              <a:rPr sz="3600" dirty="0">
                <a:solidFill>
                  <a:srgbClr val="191919"/>
                </a:solidFill>
              </a:rPr>
              <a:t> </a:t>
            </a:r>
            <a:r>
              <a:rPr sz="3600" dirty="0" err="1">
                <a:solidFill>
                  <a:srgbClr val="191919"/>
                </a:solidFill>
              </a:rPr>
              <a:t>hacimleri</a:t>
            </a:r>
            <a:r>
              <a:rPr sz="3600" dirty="0">
                <a:solidFill>
                  <a:srgbClr val="191919"/>
                </a:solidFill>
              </a:rPr>
              <a:t>; </a:t>
            </a:r>
            <a:r>
              <a:rPr sz="3600" dirty="0" err="1">
                <a:solidFill>
                  <a:srgbClr val="191919"/>
                </a:solidFill>
              </a:rPr>
              <a:t>transfüzyon</a:t>
            </a:r>
            <a:r>
              <a:rPr sz="3600" dirty="0">
                <a:solidFill>
                  <a:srgbClr val="191919"/>
                </a:solidFill>
              </a:rPr>
              <a:t>/</a:t>
            </a:r>
            <a:r>
              <a:rPr sz="3600" dirty="0" err="1">
                <a:solidFill>
                  <a:srgbClr val="191919"/>
                </a:solidFill>
              </a:rPr>
              <a:t>aferez</a:t>
            </a:r>
            <a:r>
              <a:rPr lang="tr-TR" sz="3600" dirty="0">
                <a:solidFill>
                  <a:srgbClr val="191919"/>
                </a:solidFill>
              </a:rPr>
              <a:t>, kök hücre nakli</a:t>
            </a:r>
          </a:p>
          <a:p>
            <a:pPr marL="0" indent="0">
              <a:buNone/>
              <a:defRPr sz="2000">
                <a:solidFill>
                  <a:srgbClr val="1E1E1E"/>
                </a:solidFill>
              </a:defRPr>
            </a:pPr>
            <a:r>
              <a:rPr sz="3600" b="1" dirty="0" err="1">
                <a:solidFill>
                  <a:srgbClr val="FF0000"/>
                </a:solidFill>
              </a:rPr>
              <a:t>Eğitim</a:t>
            </a:r>
            <a:r>
              <a:rPr sz="3600" b="1" dirty="0">
                <a:solidFill>
                  <a:srgbClr val="FF0000"/>
                </a:solidFill>
              </a:rPr>
              <a:t>/</a:t>
            </a:r>
            <a:r>
              <a:rPr sz="3600" b="1" dirty="0" err="1">
                <a:solidFill>
                  <a:srgbClr val="FF0000"/>
                </a:solidFill>
              </a:rPr>
              <a:t>hizmet</a:t>
            </a:r>
            <a:r>
              <a:rPr sz="3600" b="1" dirty="0">
                <a:solidFill>
                  <a:srgbClr val="FF0000"/>
                </a:solidFill>
              </a:rPr>
              <a:t>: </a:t>
            </a:r>
            <a:r>
              <a:rPr sz="3600" dirty="0">
                <a:solidFill>
                  <a:srgbClr val="191919"/>
                </a:solidFill>
              </a:rPr>
              <a:t>Tez </a:t>
            </a:r>
            <a:r>
              <a:rPr sz="3600" dirty="0" err="1">
                <a:solidFill>
                  <a:srgbClr val="191919"/>
                </a:solidFill>
              </a:rPr>
              <a:t>danışmanlığı</a:t>
            </a:r>
            <a:r>
              <a:rPr sz="3600" dirty="0">
                <a:solidFill>
                  <a:srgbClr val="191919"/>
                </a:solidFill>
              </a:rPr>
              <a:t>, </a:t>
            </a:r>
            <a:r>
              <a:rPr sz="3600" dirty="0" err="1">
                <a:solidFill>
                  <a:srgbClr val="191919"/>
                </a:solidFill>
              </a:rPr>
              <a:t>ders</a:t>
            </a:r>
            <a:r>
              <a:rPr sz="3600" dirty="0">
                <a:solidFill>
                  <a:srgbClr val="191919"/>
                </a:solidFill>
              </a:rPr>
              <a:t>/</a:t>
            </a:r>
            <a:r>
              <a:rPr sz="3600" dirty="0" err="1">
                <a:solidFill>
                  <a:srgbClr val="191919"/>
                </a:solidFill>
              </a:rPr>
              <a:t>sunum</a:t>
            </a:r>
            <a:r>
              <a:rPr sz="3600" dirty="0">
                <a:solidFill>
                  <a:srgbClr val="191919"/>
                </a:solidFill>
              </a:rPr>
              <a:t> </a:t>
            </a:r>
            <a:r>
              <a:rPr sz="3600" dirty="0" err="1">
                <a:solidFill>
                  <a:srgbClr val="191919"/>
                </a:solidFill>
              </a:rPr>
              <a:t>programları</a:t>
            </a:r>
            <a:r>
              <a:rPr sz="3600" dirty="0">
                <a:solidFill>
                  <a:srgbClr val="191919"/>
                </a:solidFill>
              </a:rPr>
              <a:t>.</a:t>
            </a:r>
          </a:p>
          <a:p>
            <a:pPr marL="0" indent="0">
              <a:buNone/>
              <a:defRPr sz="2000">
                <a:solidFill>
                  <a:srgbClr val="1E1E1E"/>
                </a:solidFill>
              </a:defRPr>
            </a:pPr>
            <a:r>
              <a:rPr sz="3600" b="1" dirty="0" err="1">
                <a:solidFill>
                  <a:srgbClr val="FF0000"/>
                </a:solidFill>
              </a:rPr>
              <a:t>Etik</a:t>
            </a:r>
            <a:r>
              <a:rPr sz="3600" b="1" dirty="0">
                <a:solidFill>
                  <a:srgbClr val="FF0000"/>
                </a:solidFill>
              </a:rPr>
              <a:t>/</a:t>
            </a:r>
            <a:r>
              <a:rPr sz="3600" b="1" dirty="0" err="1">
                <a:solidFill>
                  <a:srgbClr val="FF0000"/>
                </a:solidFill>
              </a:rPr>
              <a:t>mesleki</a:t>
            </a:r>
            <a:r>
              <a:rPr sz="3600" b="1" dirty="0">
                <a:solidFill>
                  <a:srgbClr val="FF0000"/>
                </a:solidFill>
              </a:rPr>
              <a:t> </a:t>
            </a:r>
            <a:r>
              <a:rPr sz="3600" b="1" dirty="0" err="1">
                <a:solidFill>
                  <a:srgbClr val="FF0000"/>
                </a:solidFill>
              </a:rPr>
              <a:t>uygunluk</a:t>
            </a:r>
            <a:r>
              <a:rPr sz="3600" b="1" dirty="0">
                <a:solidFill>
                  <a:srgbClr val="FF0000"/>
                </a:solidFill>
              </a:rPr>
              <a:t>: </a:t>
            </a:r>
            <a:r>
              <a:rPr sz="3600" dirty="0" err="1">
                <a:solidFill>
                  <a:srgbClr val="191919"/>
                </a:solidFill>
              </a:rPr>
              <a:t>Disiplin</a:t>
            </a:r>
            <a:r>
              <a:rPr sz="3600" dirty="0">
                <a:solidFill>
                  <a:srgbClr val="191919"/>
                </a:solidFill>
              </a:rPr>
              <a:t> </a:t>
            </a:r>
            <a:r>
              <a:rPr sz="3600" dirty="0" err="1">
                <a:solidFill>
                  <a:srgbClr val="191919"/>
                </a:solidFill>
              </a:rPr>
              <a:t>durumu</a:t>
            </a:r>
            <a:r>
              <a:rPr sz="3600" dirty="0">
                <a:solidFill>
                  <a:srgbClr val="191919"/>
                </a:solidFill>
              </a:rPr>
              <a:t>, </a:t>
            </a:r>
            <a:r>
              <a:rPr sz="3600" dirty="0" err="1">
                <a:solidFill>
                  <a:srgbClr val="191919"/>
                </a:solidFill>
              </a:rPr>
              <a:t>geçerli</a:t>
            </a:r>
            <a:r>
              <a:rPr sz="3600" dirty="0">
                <a:solidFill>
                  <a:srgbClr val="191919"/>
                </a:solidFill>
              </a:rPr>
              <a:t> </a:t>
            </a:r>
            <a:r>
              <a:rPr sz="3600" dirty="0" err="1">
                <a:solidFill>
                  <a:srgbClr val="191919"/>
                </a:solidFill>
              </a:rPr>
              <a:t>uzmanlık</a:t>
            </a:r>
            <a:r>
              <a:rPr sz="3600" dirty="0">
                <a:solidFill>
                  <a:srgbClr val="191919"/>
                </a:solidFill>
              </a:rPr>
              <a:t> </a:t>
            </a:r>
            <a:r>
              <a:rPr sz="3600" dirty="0" err="1">
                <a:solidFill>
                  <a:srgbClr val="191919"/>
                </a:solidFill>
              </a:rPr>
              <a:t>yetkis</a:t>
            </a:r>
            <a:r>
              <a:rPr lang="tr-TR" sz="3600" dirty="0">
                <a:solidFill>
                  <a:srgbClr val="191919"/>
                </a:solidFill>
              </a:rPr>
              <a:t>i</a:t>
            </a:r>
            <a:endParaRPr sz="3600" dirty="0">
              <a:solidFill>
                <a:srgbClr val="191919"/>
              </a:solidFill>
            </a:endParaRPr>
          </a:p>
        </p:txBody>
      </p:sp>
      <p:sp>
        <p:nvSpPr>
          <p:cNvPr id="4" name="Rectangle 3"/>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400" dirty="0" err="1">
                <a:solidFill>
                  <a:srgbClr val="003D7A"/>
                </a:solidFill>
              </a:rPr>
              <a:t>Değerlendirme</a:t>
            </a:r>
            <a:r>
              <a:rPr sz="3400" dirty="0">
                <a:solidFill>
                  <a:srgbClr val="003D7A"/>
                </a:solidFill>
              </a:rPr>
              <a:t> &amp; </a:t>
            </a:r>
            <a:r>
              <a:rPr lang="tr-TR" sz="3400" dirty="0">
                <a:solidFill>
                  <a:srgbClr val="003D7A"/>
                </a:solidFill>
              </a:rPr>
              <a:t>Denetim</a:t>
            </a:r>
            <a:endParaRPr sz="3400" dirty="0">
              <a:solidFill>
                <a:srgbClr val="003D7A"/>
              </a:solidFill>
            </a:endParaRPr>
          </a:p>
        </p:txBody>
      </p:sp>
      <p:sp>
        <p:nvSpPr>
          <p:cNvPr id="3" name="Content Placeholder 2"/>
          <p:cNvSpPr>
            <a:spLocks noGrp="1"/>
          </p:cNvSpPr>
          <p:nvPr>
            <p:ph idx="1"/>
          </p:nvPr>
        </p:nvSpPr>
        <p:spPr>
          <a:xfrm>
            <a:off x="138515" y="2057399"/>
            <a:ext cx="11303842" cy="4525963"/>
          </a:xfrm>
        </p:spPr>
        <p:txBody>
          <a:bodyPr>
            <a:normAutofit/>
          </a:bodyPr>
          <a:lstStyle/>
          <a:p>
            <a:pPr marL="0" indent="0">
              <a:buNone/>
              <a:defRPr sz="2000">
                <a:solidFill>
                  <a:srgbClr val="1E1E1E"/>
                </a:solidFill>
              </a:defRPr>
            </a:pPr>
            <a:r>
              <a:rPr lang="tr-TR" sz="3600" dirty="0">
                <a:solidFill>
                  <a:srgbClr val="FF0000"/>
                </a:solidFill>
              </a:rPr>
              <a:t>Yeniden Sertifikasyon</a:t>
            </a:r>
            <a:r>
              <a:rPr sz="3600" dirty="0">
                <a:solidFill>
                  <a:srgbClr val="FF0000"/>
                </a:solidFill>
              </a:rPr>
              <a:t> </a:t>
            </a:r>
            <a:r>
              <a:rPr sz="3600" dirty="0" err="1">
                <a:solidFill>
                  <a:srgbClr val="FF0000"/>
                </a:solidFill>
              </a:rPr>
              <a:t>Komisyonu</a:t>
            </a:r>
            <a:r>
              <a:rPr sz="3600" dirty="0">
                <a:solidFill>
                  <a:srgbClr val="FF0000"/>
                </a:solidFill>
              </a:rPr>
              <a:t>:</a:t>
            </a:r>
            <a:r>
              <a:rPr sz="3600" dirty="0">
                <a:solidFill>
                  <a:srgbClr val="191919"/>
                </a:solidFill>
              </a:rPr>
              <a:t> HEM‑TUYEK </a:t>
            </a:r>
            <a:r>
              <a:rPr sz="3600" dirty="0" err="1">
                <a:solidFill>
                  <a:srgbClr val="191919"/>
                </a:solidFill>
              </a:rPr>
              <a:t>Yürütme</a:t>
            </a:r>
            <a:r>
              <a:rPr sz="3600" dirty="0">
                <a:solidFill>
                  <a:srgbClr val="191919"/>
                </a:solidFill>
              </a:rPr>
              <a:t> </a:t>
            </a:r>
            <a:r>
              <a:rPr sz="3600" dirty="0" err="1">
                <a:solidFill>
                  <a:srgbClr val="191919"/>
                </a:solidFill>
              </a:rPr>
              <a:t>Kurulu’na</a:t>
            </a:r>
            <a:r>
              <a:rPr sz="3600" dirty="0">
                <a:solidFill>
                  <a:srgbClr val="191919"/>
                </a:solidFill>
              </a:rPr>
              <a:t> </a:t>
            </a:r>
            <a:r>
              <a:rPr sz="3600" dirty="0" err="1">
                <a:solidFill>
                  <a:srgbClr val="191919"/>
                </a:solidFill>
              </a:rPr>
              <a:t>bağlı</a:t>
            </a:r>
            <a:endParaRPr sz="3600" dirty="0">
              <a:solidFill>
                <a:srgbClr val="191919"/>
              </a:solidFill>
            </a:endParaRPr>
          </a:p>
          <a:p>
            <a:pPr marL="0" indent="0">
              <a:buNone/>
              <a:defRPr sz="2000">
                <a:solidFill>
                  <a:srgbClr val="1E1E1E"/>
                </a:solidFill>
              </a:defRPr>
            </a:pPr>
            <a:r>
              <a:rPr sz="3600" dirty="0" err="1">
                <a:solidFill>
                  <a:srgbClr val="FF0000"/>
                </a:solidFill>
              </a:rPr>
              <a:t>Ön</a:t>
            </a:r>
            <a:r>
              <a:rPr sz="3600" dirty="0">
                <a:solidFill>
                  <a:srgbClr val="FF0000"/>
                </a:solidFill>
              </a:rPr>
              <a:t> </a:t>
            </a:r>
            <a:r>
              <a:rPr sz="3600" dirty="0" err="1">
                <a:solidFill>
                  <a:srgbClr val="FF0000"/>
                </a:solidFill>
              </a:rPr>
              <a:t>inceleme</a:t>
            </a:r>
            <a:r>
              <a:rPr sz="3600" dirty="0">
                <a:solidFill>
                  <a:srgbClr val="FF0000"/>
                </a:solidFill>
              </a:rPr>
              <a:t> </a:t>
            </a:r>
            <a:r>
              <a:rPr sz="3600" dirty="0">
                <a:solidFill>
                  <a:srgbClr val="191919"/>
                </a:solidFill>
              </a:rPr>
              <a:t>→ </a:t>
            </a:r>
            <a:r>
              <a:rPr sz="3600" dirty="0" err="1">
                <a:solidFill>
                  <a:srgbClr val="191919"/>
                </a:solidFill>
              </a:rPr>
              <a:t>içerik</a:t>
            </a:r>
            <a:r>
              <a:rPr sz="3600" dirty="0">
                <a:solidFill>
                  <a:srgbClr val="191919"/>
                </a:solidFill>
              </a:rPr>
              <a:t> </a:t>
            </a:r>
            <a:r>
              <a:rPr sz="3600" dirty="0" err="1">
                <a:solidFill>
                  <a:srgbClr val="191919"/>
                </a:solidFill>
              </a:rPr>
              <a:t>incelemesi</a:t>
            </a:r>
            <a:r>
              <a:rPr sz="3600" dirty="0">
                <a:solidFill>
                  <a:srgbClr val="191919"/>
                </a:solidFill>
              </a:rPr>
              <a:t> → </a:t>
            </a:r>
            <a:r>
              <a:rPr sz="3600" dirty="0" err="1">
                <a:solidFill>
                  <a:srgbClr val="191919"/>
                </a:solidFill>
              </a:rPr>
              <a:t>rastgele</a:t>
            </a:r>
            <a:r>
              <a:rPr sz="3600" dirty="0">
                <a:solidFill>
                  <a:srgbClr val="191919"/>
                </a:solidFill>
              </a:rPr>
              <a:t> </a:t>
            </a:r>
            <a:r>
              <a:rPr sz="3600" dirty="0" err="1">
                <a:solidFill>
                  <a:srgbClr val="191919"/>
                </a:solidFill>
              </a:rPr>
              <a:t>denetim</a:t>
            </a:r>
            <a:r>
              <a:rPr sz="3600" dirty="0">
                <a:solidFill>
                  <a:srgbClr val="191919"/>
                </a:solidFill>
              </a:rPr>
              <a:t> (%10) → </a:t>
            </a:r>
            <a:r>
              <a:rPr sz="3600" dirty="0" err="1">
                <a:solidFill>
                  <a:srgbClr val="191919"/>
                </a:solidFill>
              </a:rPr>
              <a:t>karar</a:t>
            </a:r>
            <a:endParaRPr sz="3600" dirty="0">
              <a:solidFill>
                <a:srgbClr val="191919"/>
              </a:solidFill>
            </a:endParaRPr>
          </a:p>
          <a:p>
            <a:pPr marL="0" indent="0">
              <a:buNone/>
              <a:defRPr sz="2000">
                <a:solidFill>
                  <a:srgbClr val="1E1E1E"/>
                </a:solidFill>
              </a:defRPr>
            </a:pPr>
            <a:r>
              <a:rPr sz="3600" dirty="0" err="1">
                <a:solidFill>
                  <a:srgbClr val="FF0000"/>
                </a:solidFill>
              </a:rPr>
              <a:t>Eksikliklerde</a:t>
            </a:r>
            <a:r>
              <a:rPr sz="3600" dirty="0">
                <a:solidFill>
                  <a:srgbClr val="FF0000"/>
                </a:solidFill>
              </a:rPr>
              <a:t> 6 ay </a:t>
            </a:r>
            <a:r>
              <a:rPr sz="3600" dirty="0" err="1">
                <a:solidFill>
                  <a:srgbClr val="FF0000"/>
                </a:solidFill>
              </a:rPr>
              <a:t>içinde</a:t>
            </a:r>
            <a:r>
              <a:rPr sz="3600" dirty="0">
                <a:solidFill>
                  <a:srgbClr val="FF0000"/>
                </a:solidFill>
              </a:rPr>
              <a:t> </a:t>
            </a:r>
            <a:r>
              <a:rPr sz="3600" dirty="0" err="1">
                <a:solidFill>
                  <a:srgbClr val="FF0000"/>
                </a:solidFill>
              </a:rPr>
              <a:t>tamamlama</a:t>
            </a:r>
            <a:r>
              <a:rPr sz="3600" dirty="0">
                <a:solidFill>
                  <a:srgbClr val="FF0000"/>
                </a:solidFill>
              </a:rPr>
              <a:t> </a:t>
            </a:r>
            <a:r>
              <a:rPr sz="3600" dirty="0" err="1">
                <a:solidFill>
                  <a:srgbClr val="FF0000"/>
                </a:solidFill>
              </a:rPr>
              <a:t>hakkı</a:t>
            </a:r>
            <a:endParaRPr sz="3600" dirty="0">
              <a:solidFill>
                <a:srgbClr val="FF0000"/>
              </a:solidFill>
            </a:endParaRPr>
          </a:p>
          <a:p>
            <a:pPr marL="0" indent="0">
              <a:buNone/>
              <a:defRPr sz="2000">
                <a:solidFill>
                  <a:srgbClr val="1E1E1E"/>
                </a:solidFill>
              </a:defRPr>
            </a:pPr>
            <a:r>
              <a:rPr sz="3600" dirty="0" err="1">
                <a:solidFill>
                  <a:srgbClr val="FF0000"/>
                </a:solidFill>
              </a:rPr>
              <a:t>Karar</a:t>
            </a:r>
            <a:r>
              <a:rPr sz="3600" dirty="0">
                <a:solidFill>
                  <a:srgbClr val="FF0000"/>
                </a:solidFill>
              </a:rPr>
              <a:t>:</a:t>
            </a:r>
            <a:r>
              <a:rPr sz="3600" dirty="0">
                <a:solidFill>
                  <a:srgbClr val="191919"/>
                </a:solidFill>
              </a:rPr>
              <a:t> 5 </a:t>
            </a:r>
            <a:r>
              <a:rPr sz="3600" dirty="0" err="1">
                <a:solidFill>
                  <a:srgbClr val="191919"/>
                </a:solidFill>
              </a:rPr>
              <a:t>yıllık</a:t>
            </a:r>
            <a:r>
              <a:rPr sz="3600" dirty="0">
                <a:solidFill>
                  <a:srgbClr val="191919"/>
                </a:solidFill>
              </a:rPr>
              <a:t> </a:t>
            </a:r>
            <a:r>
              <a:rPr sz="3600" dirty="0" err="1">
                <a:solidFill>
                  <a:srgbClr val="191919"/>
                </a:solidFill>
              </a:rPr>
              <a:t>yenileme</a:t>
            </a:r>
            <a:r>
              <a:rPr sz="3600" dirty="0">
                <a:solidFill>
                  <a:srgbClr val="191919"/>
                </a:solidFill>
              </a:rPr>
              <a:t>; </a:t>
            </a:r>
            <a:r>
              <a:rPr sz="3600" dirty="0">
                <a:solidFill>
                  <a:srgbClr val="FF0000"/>
                </a:solidFill>
              </a:rPr>
              <a:t>ret </a:t>
            </a:r>
            <a:r>
              <a:rPr sz="3600" dirty="0" err="1">
                <a:solidFill>
                  <a:srgbClr val="FF0000"/>
                </a:solidFill>
              </a:rPr>
              <a:t>halinde</a:t>
            </a:r>
            <a:r>
              <a:rPr sz="3600" dirty="0">
                <a:solidFill>
                  <a:srgbClr val="FF0000"/>
                </a:solidFill>
              </a:rPr>
              <a:t> </a:t>
            </a:r>
            <a:r>
              <a:rPr sz="3600" dirty="0">
                <a:solidFill>
                  <a:srgbClr val="191919"/>
                </a:solidFill>
              </a:rPr>
              <a:t>30 </a:t>
            </a:r>
            <a:r>
              <a:rPr sz="3600" dirty="0" err="1">
                <a:solidFill>
                  <a:srgbClr val="191919"/>
                </a:solidFill>
              </a:rPr>
              <a:t>gün</a:t>
            </a:r>
            <a:r>
              <a:rPr sz="3600" dirty="0">
                <a:solidFill>
                  <a:srgbClr val="191919"/>
                </a:solidFill>
              </a:rPr>
              <a:t> </a:t>
            </a:r>
            <a:r>
              <a:rPr sz="3600" dirty="0" err="1">
                <a:solidFill>
                  <a:srgbClr val="191919"/>
                </a:solidFill>
              </a:rPr>
              <a:t>içinde</a:t>
            </a:r>
            <a:r>
              <a:rPr sz="3600" dirty="0">
                <a:solidFill>
                  <a:srgbClr val="191919"/>
                </a:solidFill>
              </a:rPr>
              <a:t> </a:t>
            </a:r>
            <a:r>
              <a:rPr sz="3600" dirty="0" err="1">
                <a:solidFill>
                  <a:srgbClr val="191919"/>
                </a:solidFill>
              </a:rPr>
              <a:t>itiraz</a:t>
            </a:r>
            <a:endParaRPr sz="3600" dirty="0">
              <a:solidFill>
                <a:srgbClr val="191919"/>
              </a:solidFill>
            </a:endParaRPr>
          </a:p>
        </p:txBody>
      </p:sp>
      <p:sp>
        <p:nvSpPr>
          <p:cNvPr id="4" name="Rectangle 3"/>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09147"/>
            <a:ext cx="8229600" cy="1143000"/>
          </a:xfrm>
        </p:spPr>
        <p:txBody>
          <a:bodyPr/>
          <a:lstStyle/>
          <a:p>
            <a:r>
              <a:rPr sz="3400" dirty="0" err="1">
                <a:solidFill>
                  <a:srgbClr val="003D7A"/>
                </a:solidFill>
              </a:rPr>
              <a:t>Süreç</a:t>
            </a:r>
            <a:r>
              <a:rPr sz="3400" dirty="0">
                <a:solidFill>
                  <a:srgbClr val="003D7A"/>
                </a:solidFill>
              </a:rPr>
              <a:t> </a:t>
            </a:r>
            <a:r>
              <a:rPr sz="3400" dirty="0" err="1">
                <a:solidFill>
                  <a:srgbClr val="003D7A"/>
                </a:solidFill>
              </a:rPr>
              <a:t>Akışı</a:t>
            </a:r>
            <a:endParaRPr sz="3400" dirty="0">
              <a:solidFill>
                <a:srgbClr val="003D7A"/>
              </a:solidFill>
            </a:endParaRPr>
          </a:p>
        </p:txBody>
      </p:sp>
      <p:sp>
        <p:nvSpPr>
          <p:cNvPr id="3" name="Chevron 2"/>
          <p:cNvSpPr/>
          <p:nvPr/>
        </p:nvSpPr>
        <p:spPr>
          <a:xfrm>
            <a:off x="640080" y="1828800"/>
            <a:ext cx="2103120" cy="1097280"/>
          </a:xfrm>
          <a:prstGeom prst="chevron">
            <a:avLst/>
          </a:prstGeom>
          <a:solidFill>
            <a:srgbClr val="0077B6"/>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dirty="0" err="1">
                <a:solidFill>
                  <a:srgbClr val="191919"/>
                </a:solidFill>
              </a:rPr>
              <a:t>Başvuru</a:t>
            </a:r>
            <a:endParaRPr dirty="0">
              <a:solidFill>
                <a:srgbClr val="191919"/>
              </a:solidFill>
            </a:endParaRPr>
          </a:p>
        </p:txBody>
      </p:sp>
      <p:sp>
        <p:nvSpPr>
          <p:cNvPr id="4" name="Chevron 3"/>
          <p:cNvSpPr/>
          <p:nvPr/>
        </p:nvSpPr>
        <p:spPr>
          <a:xfrm>
            <a:off x="2926080" y="1828800"/>
            <a:ext cx="2103120" cy="1097280"/>
          </a:xfrm>
          <a:prstGeom prst="chevron">
            <a:avLst/>
          </a:prstGeom>
          <a:solidFill>
            <a:srgbClr val="78AAD2"/>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a:solidFill>
                  <a:srgbClr val="191919"/>
                </a:solidFill>
              </a:rPr>
              <a:t>Ön İnceleme</a:t>
            </a:r>
          </a:p>
        </p:txBody>
      </p:sp>
      <p:sp>
        <p:nvSpPr>
          <p:cNvPr id="5" name="Chevron 4"/>
          <p:cNvSpPr/>
          <p:nvPr/>
        </p:nvSpPr>
        <p:spPr>
          <a:xfrm>
            <a:off x="5212080" y="1828800"/>
            <a:ext cx="2103120" cy="1097280"/>
          </a:xfrm>
          <a:prstGeom prst="chevron">
            <a:avLst/>
          </a:prstGeom>
          <a:solidFill>
            <a:srgbClr val="0077B6"/>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dirty="0" err="1">
                <a:solidFill>
                  <a:srgbClr val="191919"/>
                </a:solidFill>
              </a:rPr>
              <a:t>İçerik</a:t>
            </a:r>
            <a:r>
              <a:rPr dirty="0">
                <a:solidFill>
                  <a:srgbClr val="191919"/>
                </a:solidFill>
              </a:rPr>
              <a:t> </a:t>
            </a:r>
            <a:r>
              <a:rPr dirty="0" err="1">
                <a:solidFill>
                  <a:srgbClr val="191919"/>
                </a:solidFill>
              </a:rPr>
              <a:t>İnceleme</a:t>
            </a:r>
            <a:endParaRPr dirty="0">
              <a:solidFill>
                <a:srgbClr val="191919"/>
              </a:solidFill>
            </a:endParaRPr>
          </a:p>
        </p:txBody>
      </p:sp>
      <p:sp>
        <p:nvSpPr>
          <p:cNvPr id="6" name="Chevron 5"/>
          <p:cNvSpPr/>
          <p:nvPr/>
        </p:nvSpPr>
        <p:spPr>
          <a:xfrm>
            <a:off x="7498080" y="1828800"/>
            <a:ext cx="2103120" cy="1097280"/>
          </a:xfrm>
          <a:prstGeom prst="chevron">
            <a:avLst/>
          </a:prstGeom>
          <a:solidFill>
            <a:srgbClr val="78AAD2"/>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dirty="0" err="1">
                <a:solidFill>
                  <a:srgbClr val="191919"/>
                </a:solidFill>
              </a:rPr>
              <a:t>Denetim</a:t>
            </a:r>
            <a:endParaRPr dirty="0">
              <a:solidFill>
                <a:srgbClr val="191919"/>
              </a:solidFill>
            </a:endParaRPr>
          </a:p>
        </p:txBody>
      </p:sp>
      <p:sp>
        <p:nvSpPr>
          <p:cNvPr id="7" name="Chevron 6"/>
          <p:cNvSpPr/>
          <p:nvPr/>
        </p:nvSpPr>
        <p:spPr>
          <a:xfrm>
            <a:off x="9784080" y="1828800"/>
            <a:ext cx="2103120" cy="1097280"/>
          </a:xfrm>
          <a:prstGeom prst="chevron">
            <a:avLst/>
          </a:prstGeom>
          <a:solidFill>
            <a:srgbClr val="0077B6"/>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FFFFFF"/>
                </a:solidFill>
              </a:defRPr>
            </a:pPr>
            <a:r>
              <a:rPr>
                <a:solidFill>
                  <a:srgbClr val="191919"/>
                </a:solidFill>
              </a:rPr>
              <a:t>Karar &amp; Sertifika</a:t>
            </a:r>
          </a:p>
        </p:txBody>
      </p:sp>
      <p:sp>
        <p:nvSpPr>
          <p:cNvPr id="8" name="Rectangle 7"/>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457200" y="5897880"/>
            <a:ext cx="11274552" cy="411480"/>
          </a:xfrm>
          <a:prstGeom prst="rect">
            <a:avLst/>
          </a:prstGeom>
          <a:noFill/>
        </p:spPr>
        <p:txBody>
          <a:bodyPr wrap="none">
            <a:spAutoFit/>
          </a:bodyPr>
          <a:lstStyle/>
          <a:p>
            <a:pPr>
              <a:defRPr sz="900">
                <a:solidFill>
                  <a:srgbClr val="5A5A5A"/>
                </a:solidFill>
              </a:defRPr>
            </a:pPr>
            <a:r>
              <a:t>Kaynaklar: HEM‑TUYEK; TTB‑UDEK STE/SMG Yönergesi; UEMS‑EACCME; EHA/EBAH</a:t>
            </a:r>
          </a:p>
        </p:txBody>
      </p:sp>
      <p:sp>
        <p:nvSpPr>
          <p:cNvPr id="11" name="TextBox 10"/>
          <p:cNvSpPr txBox="1"/>
          <p:nvPr/>
        </p:nvSpPr>
        <p:spPr>
          <a:xfrm>
            <a:off x="457200" y="6400800"/>
            <a:ext cx="11274552" cy="411480"/>
          </a:xfrm>
          <a:prstGeom prst="rect">
            <a:avLst/>
          </a:prstGeom>
          <a:noFill/>
        </p:spPr>
        <p:txBody>
          <a:bodyPr wrap="none">
            <a:spAutoFit/>
          </a:bodyPr>
          <a:lstStyle/>
          <a:p>
            <a:pPr>
              <a:defRPr sz="850">
                <a:solidFill>
                  <a:srgbClr val="5A5A5A"/>
                </a:solidFill>
              </a:defRPr>
            </a:pPr>
            <a:r>
              <a:t>Kısaltmalar: ABIM (American Board of Internal Medicine), ASH (American Society of Hematology), UEMS (European Union of Medical Specialists), EACCME (European Accreditation Council for CME), EHA (European Hematology Association), EBAH (European Board for Accreditation in Hematology), GMC (General Medical Council), MOC, LKA, OSCE, Mini‑CEX, DOPS, WPBA, MCQ, SAQ, HSCT, BMA, BMB, QI, M&amp;M, TTB, UDEK, STE, SMG, HEM‑TUYEK, TEMD, TGHYK, TCD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400">
                <a:solidFill>
                  <a:srgbClr val="003D7A"/>
                </a:solidFill>
              </a:rPr>
              <a:t>Takvim &amp; Süreç</a:t>
            </a:r>
          </a:p>
        </p:txBody>
      </p:sp>
      <p:graphicFrame>
        <p:nvGraphicFramePr>
          <p:cNvPr id="8" name="İçerik Yer Tutucusu 7">
            <a:extLst>
              <a:ext uri="{FF2B5EF4-FFF2-40B4-BE49-F238E27FC236}">
                <a16:creationId xmlns:a16="http://schemas.microsoft.com/office/drawing/2014/main" xmlns="" id="{99C3DEB7-0A07-5641-B48A-194C6E567066}"/>
              </a:ext>
            </a:extLst>
          </p:cNvPr>
          <p:cNvGraphicFramePr>
            <a:graphicFrameLocks noGrp="1"/>
          </p:cNvGraphicFramePr>
          <p:nvPr>
            <p:ph idx="1"/>
            <p:extLst>
              <p:ext uri="{D42A27DB-BD31-4B8C-83A1-F6EECF244321}">
                <p14:modId xmlns:p14="http://schemas.microsoft.com/office/powerpoint/2010/main" val="1441519915"/>
              </p:ext>
            </p:extLst>
          </p:nvPr>
        </p:nvGraphicFramePr>
        <p:xfrm>
          <a:off x="296562" y="1260390"/>
          <a:ext cx="11454714" cy="5322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CABC0DB-CA26-AAAC-9DE8-BDF1936A9B4E}"/>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5591D25F-98FF-B1CD-4994-58931F544769}"/>
              </a:ext>
            </a:extLst>
          </p:cNvPr>
          <p:cNvSpPr>
            <a:spLocks noGrp="1"/>
          </p:cNvSpPr>
          <p:nvPr>
            <p:ph idx="1"/>
          </p:nvPr>
        </p:nvSpPr>
        <p:spPr>
          <a:xfrm>
            <a:off x="690903" y="1615929"/>
            <a:ext cx="5148470" cy="2261032"/>
          </a:xfrm>
          <a:solidFill>
            <a:schemeClr val="bg2">
              <a:lumMod val="75000"/>
            </a:schemeClr>
          </a:solidFill>
        </p:spPr>
        <p:txBody>
          <a:bodyPr/>
          <a:lstStyle/>
          <a:p>
            <a:r>
              <a:rPr lang="tr-TR" dirty="0"/>
              <a:t>Nasıl öğreniyoruz?</a:t>
            </a:r>
          </a:p>
          <a:p>
            <a:r>
              <a:rPr lang="tr-TR" dirty="0"/>
              <a:t>Nasıl unutmuyoruz?</a:t>
            </a:r>
          </a:p>
          <a:p>
            <a:r>
              <a:rPr lang="tr-TR" dirty="0"/>
              <a:t>Nasıl hatırlıyoruz?</a:t>
            </a:r>
          </a:p>
        </p:txBody>
      </p:sp>
      <p:sp>
        <p:nvSpPr>
          <p:cNvPr id="5" name="İçerik Yer Tutucusu 2">
            <a:extLst>
              <a:ext uri="{FF2B5EF4-FFF2-40B4-BE49-F238E27FC236}">
                <a16:creationId xmlns:a16="http://schemas.microsoft.com/office/drawing/2014/main" xmlns="" id="{4CDD4650-C632-107B-56DF-9144608AEFCD}"/>
              </a:ext>
            </a:extLst>
          </p:cNvPr>
          <p:cNvSpPr txBox="1">
            <a:spLocks/>
          </p:cNvSpPr>
          <p:nvPr/>
        </p:nvSpPr>
        <p:spPr>
          <a:xfrm>
            <a:off x="6594480" y="2554712"/>
            <a:ext cx="5148470" cy="1322249"/>
          </a:xfrm>
          <a:prstGeom prst="rect">
            <a:avLst/>
          </a:prstGeom>
          <a:solidFill>
            <a:schemeClr val="accent4">
              <a:lumMod val="60000"/>
              <a:lumOff val="4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dirty="0"/>
              <a:t>Sınavlar</a:t>
            </a:r>
          </a:p>
          <a:p>
            <a:r>
              <a:rPr lang="tr-TR" dirty="0"/>
              <a:t>Hastalar</a:t>
            </a:r>
          </a:p>
        </p:txBody>
      </p:sp>
      <p:sp>
        <p:nvSpPr>
          <p:cNvPr id="6" name="İçerik Yer Tutucusu 2">
            <a:extLst>
              <a:ext uri="{FF2B5EF4-FFF2-40B4-BE49-F238E27FC236}">
                <a16:creationId xmlns:a16="http://schemas.microsoft.com/office/drawing/2014/main" xmlns="" id="{55603072-EA73-CF93-61F8-03581C96C5C5}"/>
              </a:ext>
            </a:extLst>
          </p:cNvPr>
          <p:cNvSpPr txBox="1">
            <a:spLocks/>
          </p:cNvSpPr>
          <p:nvPr/>
        </p:nvSpPr>
        <p:spPr>
          <a:xfrm>
            <a:off x="4374292" y="4303288"/>
            <a:ext cx="6627083" cy="2140935"/>
          </a:xfrm>
          <a:prstGeom prst="rect">
            <a:avLst/>
          </a:prstGeom>
          <a:solidFill>
            <a:srgbClr val="FFFF00"/>
          </a:solidFill>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dirty="0"/>
              <a:t>İstek </a:t>
            </a:r>
          </a:p>
          <a:p>
            <a:r>
              <a:rPr lang="tr-TR" dirty="0"/>
              <a:t>İlgi</a:t>
            </a:r>
          </a:p>
          <a:p>
            <a:r>
              <a:rPr lang="tr-TR" dirty="0"/>
              <a:t>Merak</a:t>
            </a:r>
          </a:p>
          <a:p>
            <a:r>
              <a:rPr lang="tr-TR" dirty="0"/>
              <a:t>Sevmek</a:t>
            </a:r>
          </a:p>
          <a:p>
            <a:r>
              <a:rPr lang="tr-TR" dirty="0"/>
              <a:t>Motivasyon (Akademik, ekonomik) </a:t>
            </a:r>
          </a:p>
        </p:txBody>
      </p:sp>
      <p:pic>
        <p:nvPicPr>
          <p:cNvPr id="4" name="Resim 3">
            <a:extLst>
              <a:ext uri="{FF2B5EF4-FFF2-40B4-BE49-F238E27FC236}">
                <a16:creationId xmlns:a16="http://schemas.microsoft.com/office/drawing/2014/main" xmlns="" id="{77983AC9-9AF0-45C9-0E27-BAD69CBE3ABD}"/>
              </a:ext>
            </a:extLst>
          </p:cNvPr>
          <p:cNvPicPr>
            <a:picLocks noChangeAspect="1"/>
          </p:cNvPicPr>
          <p:nvPr/>
        </p:nvPicPr>
        <p:blipFill>
          <a:blip r:embed="rId2"/>
          <a:stretch>
            <a:fillRect/>
          </a:stretch>
        </p:blipFill>
        <p:spPr>
          <a:xfrm>
            <a:off x="10450360" y="45546"/>
            <a:ext cx="1523643" cy="461082"/>
          </a:xfrm>
          <a:prstGeom prst="rect">
            <a:avLst/>
          </a:prstGeom>
        </p:spPr>
      </p:pic>
    </p:spTree>
    <p:extLst>
      <p:ext uri="{BB962C8B-B14F-4D97-AF65-F5344CB8AC3E}">
        <p14:creationId xmlns:p14="http://schemas.microsoft.com/office/powerpoint/2010/main" val="346034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400">
                <a:solidFill>
                  <a:srgbClr val="003D7A"/>
                </a:solidFill>
              </a:rPr>
              <a:t>Eşdeğerlik &amp; Tanıma</a:t>
            </a:r>
          </a:p>
        </p:txBody>
      </p:sp>
      <p:graphicFrame>
        <p:nvGraphicFramePr>
          <p:cNvPr id="8" name="İçerik Yer Tutucusu 7">
            <a:extLst>
              <a:ext uri="{FF2B5EF4-FFF2-40B4-BE49-F238E27FC236}">
                <a16:creationId xmlns:a16="http://schemas.microsoft.com/office/drawing/2014/main" xmlns="" id="{3C0CB567-279E-E433-FF5A-C889EEEC5637}"/>
              </a:ext>
            </a:extLst>
          </p:cNvPr>
          <p:cNvGraphicFramePr>
            <a:graphicFrameLocks noGrp="1"/>
          </p:cNvGraphicFramePr>
          <p:nvPr>
            <p:ph idx="1"/>
            <p:extLst>
              <p:ext uri="{D42A27DB-BD31-4B8C-83A1-F6EECF244321}">
                <p14:modId xmlns:p14="http://schemas.microsoft.com/office/powerpoint/2010/main" val="1696194309"/>
              </p:ext>
            </p:extLst>
          </p:nvPr>
        </p:nvGraphicFramePr>
        <p:xfrm>
          <a:off x="228599" y="1577657"/>
          <a:ext cx="1173162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457200" y="5897880"/>
            <a:ext cx="11274552" cy="411480"/>
          </a:xfrm>
          <a:prstGeom prst="rect">
            <a:avLst/>
          </a:prstGeom>
          <a:noFill/>
        </p:spPr>
        <p:txBody>
          <a:bodyPr wrap="none">
            <a:spAutoFit/>
          </a:bodyPr>
          <a:lstStyle/>
          <a:p>
            <a:pPr>
              <a:defRPr sz="900">
                <a:solidFill>
                  <a:srgbClr val="5A5A5A"/>
                </a:solidFill>
              </a:defRPr>
            </a:pPr>
            <a:r>
              <a:t>Kaynaklar: HEM‑TUYEK; TTB‑UDEK STE/SMG Yönergesi; UEMS‑EACCME; EHA/EBAH</a:t>
            </a:r>
          </a:p>
        </p:txBody>
      </p:sp>
      <p:sp>
        <p:nvSpPr>
          <p:cNvPr id="7" name="TextBox 6"/>
          <p:cNvSpPr txBox="1"/>
          <p:nvPr/>
        </p:nvSpPr>
        <p:spPr>
          <a:xfrm>
            <a:off x="457200" y="6400800"/>
            <a:ext cx="11274552" cy="411480"/>
          </a:xfrm>
          <a:prstGeom prst="rect">
            <a:avLst/>
          </a:prstGeom>
          <a:noFill/>
        </p:spPr>
        <p:txBody>
          <a:bodyPr wrap="none">
            <a:spAutoFit/>
          </a:bodyPr>
          <a:lstStyle/>
          <a:p>
            <a:pPr>
              <a:defRPr sz="850">
                <a:solidFill>
                  <a:srgbClr val="5A5A5A"/>
                </a:solidFill>
              </a:defRPr>
            </a:pPr>
            <a:r>
              <a:t>Kısaltmalar: ABIM (American Board of Internal Medicine), ASH (American Society of Hematology), UEMS (European Union of Medical Specialists), EACCME (European Accreditation Council for CME), EHA (European Hematology Association), EBAH (European Board for Accreditation in Hematology), GMC (General Medical Council), MOC, LKA, OSCE, Mini‑CEX, DOPS, WPBA, MCQ, SAQ, HSCT, BMA, BMB, QI, M&amp;M, TTB, UDEK, STE, SMG, HEM‑TUYEK, TEMD, TGHYK, TCD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30458"/>
            <a:ext cx="8229600" cy="1143000"/>
          </a:xfrm>
        </p:spPr>
        <p:txBody>
          <a:bodyPr/>
          <a:lstStyle/>
          <a:p>
            <a:r>
              <a:rPr sz="3400" b="1" dirty="0" err="1">
                <a:solidFill>
                  <a:srgbClr val="FF0000"/>
                </a:solidFill>
              </a:rPr>
              <a:t>Örnek</a:t>
            </a:r>
            <a:r>
              <a:rPr sz="3400" b="1" dirty="0">
                <a:solidFill>
                  <a:srgbClr val="FF0000"/>
                </a:solidFill>
              </a:rPr>
              <a:t> Puan </a:t>
            </a:r>
            <a:r>
              <a:rPr sz="3400" b="1" dirty="0" err="1">
                <a:solidFill>
                  <a:srgbClr val="FF0000"/>
                </a:solidFill>
              </a:rPr>
              <a:t>Planı</a:t>
            </a:r>
            <a:endParaRPr sz="3400" b="1" dirty="0">
              <a:solidFill>
                <a:srgbClr val="FF0000"/>
              </a:solidFill>
            </a:endParaRPr>
          </a:p>
        </p:txBody>
      </p:sp>
      <p:graphicFrame>
        <p:nvGraphicFramePr>
          <p:cNvPr id="8" name="İçerik Yer Tutucusu 7">
            <a:extLst>
              <a:ext uri="{FF2B5EF4-FFF2-40B4-BE49-F238E27FC236}">
                <a16:creationId xmlns:a16="http://schemas.microsoft.com/office/drawing/2014/main" xmlns="" id="{15B91140-7946-39D5-AC17-E1E2D7D12A52}"/>
              </a:ext>
            </a:extLst>
          </p:cNvPr>
          <p:cNvGraphicFramePr>
            <a:graphicFrameLocks noGrp="1"/>
          </p:cNvGraphicFramePr>
          <p:nvPr>
            <p:ph idx="1"/>
            <p:extLst>
              <p:ext uri="{D42A27DB-BD31-4B8C-83A1-F6EECF244321}">
                <p14:modId xmlns:p14="http://schemas.microsoft.com/office/powerpoint/2010/main" val="1030433389"/>
              </p:ext>
            </p:extLst>
          </p:nvPr>
        </p:nvGraphicFramePr>
        <p:xfrm>
          <a:off x="457200" y="1309815"/>
          <a:ext cx="11457432" cy="4532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0"/>
            <a:ext cx="12188952" cy="182880"/>
          </a:xfrm>
          <a:prstGeom prst="rect">
            <a:avLst/>
          </a:prstGeom>
          <a:solidFill>
            <a:srgbClr val="003D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457200" y="5897880"/>
            <a:ext cx="11274552" cy="411480"/>
          </a:xfrm>
          <a:prstGeom prst="rect">
            <a:avLst/>
          </a:prstGeom>
          <a:noFill/>
        </p:spPr>
        <p:txBody>
          <a:bodyPr wrap="none">
            <a:spAutoFit/>
          </a:bodyPr>
          <a:lstStyle/>
          <a:p>
            <a:pPr>
              <a:defRPr sz="900">
                <a:solidFill>
                  <a:srgbClr val="5A5A5A"/>
                </a:solidFill>
              </a:defRPr>
            </a:pPr>
            <a:r>
              <a:t>Kaynaklar: HEM‑TUYEK; TTB‑UDEK STE/SMG Yönergesi; UEMS‑EACCME; EHA/EBAH</a:t>
            </a:r>
          </a:p>
        </p:txBody>
      </p:sp>
      <p:sp>
        <p:nvSpPr>
          <p:cNvPr id="7" name="TextBox 6"/>
          <p:cNvSpPr txBox="1"/>
          <p:nvPr/>
        </p:nvSpPr>
        <p:spPr>
          <a:xfrm>
            <a:off x="457200" y="6400800"/>
            <a:ext cx="11274552" cy="411480"/>
          </a:xfrm>
          <a:prstGeom prst="rect">
            <a:avLst/>
          </a:prstGeom>
          <a:noFill/>
        </p:spPr>
        <p:txBody>
          <a:bodyPr wrap="none">
            <a:spAutoFit/>
          </a:bodyPr>
          <a:lstStyle/>
          <a:p>
            <a:pPr>
              <a:defRPr sz="850">
                <a:solidFill>
                  <a:srgbClr val="5A5A5A"/>
                </a:solidFill>
              </a:defRPr>
            </a:pPr>
            <a:r>
              <a:t>Kısaltmalar: ABIM (American Board of Internal Medicine), ASH (American Society of Hematology), UEMS (European Union of Medical Specialists), EACCME (European Accreditation Council for CME), EHA (European Hematology Association), EBAH (European Board for Accreditation in Hematology), GMC (General Medical Council), MOC, LKA, OSCE, Mini‑CEX, DOPS, WPBA, MCQ, SAQ, HSCT, BMA, BMB, QI, M&amp;M, TTB, UDEK, STE, SMG, HEM‑TUYEK, TEMD, TGHYK, TCD</a:t>
            </a:r>
          </a:p>
        </p:txBody>
      </p:sp>
      <p:pic>
        <p:nvPicPr>
          <p:cNvPr id="3" name="Resim 2">
            <a:extLst>
              <a:ext uri="{FF2B5EF4-FFF2-40B4-BE49-F238E27FC236}">
                <a16:creationId xmlns:a16="http://schemas.microsoft.com/office/drawing/2014/main" xmlns="" id="{DF86597B-D153-8762-F271-99FB3846DCE5}"/>
              </a:ext>
            </a:extLst>
          </p:cNvPr>
          <p:cNvPicPr>
            <a:picLocks noChangeAspect="1"/>
          </p:cNvPicPr>
          <p:nvPr/>
        </p:nvPicPr>
        <p:blipFill>
          <a:blip r:embed="rId8"/>
          <a:stretch>
            <a:fillRect/>
          </a:stretch>
        </p:blipFill>
        <p:spPr>
          <a:xfrm>
            <a:off x="10390989" y="430458"/>
            <a:ext cx="1523643" cy="46108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A98413EF-85E8-282C-1DF1-1903CB267694}"/>
              </a:ext>
            </a:extLst>
          </p:cNvPr>
          <p:cNvPicPr>
            <a:picLocks noGrp="1" noChangeAspect="1"/>
          </p:cNvPicPr>
          <p:nvPr>
            <p:ph idx="1"/>
          </p:nvPr>
        </p:nvPicPr>
        <p:blipFill>
          <a:blip r:embed="rId2"/>
          <a:stretch>
            <a:fillRect/>
          </a:stretch>
        </p:blipFill>
        <p:spPr>
          <a:xfrm>
            <a:off x="1031966" y="1248174"/>
            <a:ext cx="8948057" cy="5506497"/>
          </a:xfrm>
        </p:spPr>
      </p:pic>
      <p:pic>
        <p:nvPicPr>
          <p:cNvPr id="13" name="Resim 12">
            <a:extLst>
              <a:ext uri="{FF2B5EF4-FFF2-40B4-BE49-F238E27FC236}">
                <a16:creationId xmlns:a16="http://schemas.microsoft.com/office/drawing/2014/main" xmlns="" id="{92C53B1E-9A3B-6351-68A5-446E2E0C9CDA}"/>
              </a:ext>
            </a:extLst>
          </p:cNvPr>
          <p:cNvPicPr>
            <a:picLocks noChangeAspect="1"/>
          </p:cNvPicPr>
          <p:nvPr/>
        </p:nvPicPr>
        <p:blipFill rotWithShape="1">
          <a:blip r:embed="rId3"/>
          <a:srcRect l="2882" t="8494" r="3127" b="13489"/>
          <a:stretch/>
        </p:blipFill>
        <p:spPr>
          <a:xfrm>
            <a:off x="1031966" y="0"/>
            <a:ext cx="9104811" cy="1437083"/>
          </a:xfrm>
          <a:prstGeom prst="rect">
            <a:avLst/>
          </a:prstGeom>
        </p:spPr>
      </p:pic>
      <p:sp>
        <p:nvSpPr>
          <p:cNvPr id="17" name="Metin kutusu 16">
            <a:extLst>
              <a:ext uri="{FF2B5EF4-FFF2-40B4-BE49-F238E27FC236}">
                <a16:creationId xmlns:a16="http://schemas.microsoft.com/office/drawing/2014/main" xmlns="" id="{B188AC7E-86EE-E71B-2536-18BD87D751F9}"/>
              </a:ext>
            </a:extLst>
          </p:cNvPr>
          <p:cNvSpPr txBox="1"/>
          <p:nvPr/>
        </p:nvSpPr>
        <p:spPr>
          <a:xfrm rot="20098568">
            <a:off x="59939" y="1413703"/>
            <a:ext cx="1358064" cy="584775"/>
          </a:xfrm>
          <a:prstGeom prst="rect">
            <a:avLst/>
          </a:prstGeom>
          <a:solidFill>
            <a:schemeClr val="accent6">
              <a:lumMod val="20000"/>
              <a:lumOff val="80000"/>
            </a:schemeClr>
          </a:solidFill>
        </p:spPr>
        <p:txBody>
          <a:bodyPr wrap="none" rtlCol="0">
            <a:spAutoFit/>
          </a:bodyPr>
          <a:lstStyle/>
          <a:p>
            <a:r>
              <a:rPr lang="tr-TR" sz="3200" dirty="0">
                <a:solidFill>
                  <a:srgbClr val="FF0000"/>
                </a:solidFill>
              </a:rPr>
              <a:t>ÖRNEK</a:t>
            </a:r>
          </a:p>
        </p:txBody>
      </p:sp>
      <p:sp>
        <p:nvSpPr>
          <p:cNvPr id="18" name="Metin kutusu 17">
            <a:extLst>
              <a:ext uri="{FF2B5EF4-FFF2-40B4-BE49-F238E27FC236}">
                <a16:creationId xmlns:a16="http://schemas.microsoft.com/office/drawing/2014/main" xmlns="" id="{6D1DE13B-575F-714B-C2A8-96439D15F52B}"/>
              </a:ext>
            </a:extLst>
          </p:cNvPr>
          <p:cNvSpPr txBox="1"/>
          <p:nvPr/>
        </p:nvSpPr>
        <p:spPr>
          <a:xfrm>
            <a:off x="8391748" y="6539227"/>
            <a:ext cx="3490058" cy="215444"/>
          </a:xfrm>
          <a:prstGeom prst="rect">
            <a:avLst/>
          </a:prstGeom>
          <a:noFill/>
        </p:spPr>
        <p:txBody>
          <a:bodyPr wrap="none" rtlCol="0">
            <a:spAutoFit/>
          </a:bodyPr>
          <a:lstStyle/>
          <a:p>
            <a:r>
              <a:rPr lang="tr-TR" sz="800" dirty="0" err="1"/>
              <a:t>https</a:t>
            </a:r>
            <a:r>
              <a:rPr lang="tr-TR" sz="800" dirty="0"/>
              <a:t>://</a:t>
            </a:r>
            <a:r>
              <a:rPr lang="tr-TR" sz="800" dirty="0" err="1"/>
              <a:t>www.klimik.org.tr</a:t>
            </a:r>
            <a:r>
              <a:rPr lang="tr-TR" sz="800" dirty="0"/>
              <a:t>/yeterlilik-kurulu/</a:t>
            </a:r>
            <a:r>
              <a:rPr lang="tr-TR" sz="800" dirty="0" err="1"/>
              <a:t>ihkmeyk</a:t>
            </a:r>
            <a:r>
              <a:rPr lang="tr-TR" sz="800" dirty="0"/>
              <a:t>/</a:t>
            </a:r>
            <a:r>
              <a:rPr lang="tr-TR" sz="800" dirty="0" err="1"/>
              <a:t>resertifikasyon-yonergesi</a:t>
            </a:r>
            <a:r>
              <a:rPr lang="tr-TR" sz="800" dirty="0"/>
              <a:t>/</a:t>
            </a:r>
          </a:p>
        </p:txBody>
      </p:sp>
    </p:spTree>
    <p:extLst>
      <p:ext uri="{BB962C8B-B14F-4D97-AF65-F5344CB8AC3E}">
        <p14:creationId xmlns:p14="http://schemas.microsoft.com/office/powerpoint/2010/main" val="1717028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D0396E2-613E-907F-E44F-45262B5FCCE1}"/>
              </a:ext>
            </a:extLst>
          </p:cNvPr>
          <p:cNvSpPr>
            <a:spLocks noGrp="1"/>
          </p:cNvSpPr>
          <p:nvPr>
            <p:ph type="title"/>
          </p:nvPr>
        </p:nvSpPr>
        <p:spPr/>
        <p:txBody>
          <a:bodyPr/>
          <a:lstStyle/>
          <a:p>
            <a:r>
              <a:rPr lang="tr-TR" dirty="0">
                <a:solidFill>
                  <a:srgbClr val="FF0000"/>
                </a:solidFill>
              </a:rPr>
              <a:t>Kredilendirme</a:t>
            </a:r>
          </a:p>
        </p:txBody>
      </p:sp>
      <p:pic>
        <p:nvPicPr>
          <p:cNvPr id="7" name="Resim 6">
            <a:extLst>
              <a:ext uri="{FF2B5EF4-FFF2-40B4-BE49-F238E27FC236}">
                <a16:creationId xmlns:a16="http://schemas.microsoft.com/office/drawing/2014/main" xmlns="" id="{0AB7F2C3-24EF-6097-6F0E-1C0CA35D2B61}"/>
              </a:ext>
            </a:extLst>
          </p:cNvPr>
          <p:cNvPicPr>
            <a:picLocks noChangeAspect="1"/>
          </p:cNvPicPr>
          <p:nvPr/>
        </p:nvPicPr>
        <p:blipFill>
          <a:blip r:embed="rId2"/>
          <a:stretch>
            <a:fillRect/>
          </a:stretch>
        </p:blipFill>
        <p:spPr>
          <a:xfrm>
            <a:off x="456512" y="1417637"/>
            <a:ext cx="10882450" cy="5050265"/>
          </a:xfrm>
          <a:prstGeom prst="rect">
            <a:avLst/>
          </a:prstGeom>
        </p:spPr>
      </p:pic>
    </p:spTree>
    <p:extLst>
      <p:ext uri="{BB962C8B-B14F-4D97-AF65-F5344CB8AC3E}">
        <p14:creationId xmlns:p14="http://schemas.microsoft.com/office/powerpoint/2010/main" val="590221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xmlns="" id="{BD9E85DA-82B7-DF34-9E7D-D420B309A242}"/>
              </a:ext>
            </a:extLst>
          </p:cNvPr>
          <p:cNvPicPr>
            <a:picLocks noChangeAspect="1"/>
          </p:cNvPicPr>
          <p:nvPr/>
        </p:nvPicPr>
        <p:blipFill rotWithShape="1">
          <a:blip r:embed="rId2"/>
          <a:srcRect l="16565" r="4520"/>
          <a:stretch/>
        </p:blipFill>
        <p:spPr>
          <a:xfrm>
            <a:off x="255485" y="550750"/>
            <a:ext cx="5944019" cy="6009076"/>
          </a:xfrm>
          <a:prstGeom prst="rect">
            <a:avLst/>
          </a:prstGeom>
          <a:ln w="206375">
            <a:solidFill>
              <a:schemeClr val="tx2">
                <a:lumMod val="75000"/>
              </a:schemeClr>
            </a:solidFill>
          </a:ln>
        </p:spPr>
      </p:pic>
      <p:pic>
        <p:nvPicPr>
          <p:cNvPr id="11" name="Resim 10">
            <a:extLst>
              <a:ext uri="{FF2B5EF4-FFF2-40B4-BE49-F238E27FC236}">
                <a16:creationId xmlns:a16="http://schemas.microsoft.com/office/drawing/2014/main" xmlns="" id="{B08258A3-1424-F12B-2E7D-DEBA74FB88BB}"/>
              </a:ext>
            </a:extLst>
          </p:cNvPr>
          <p:cNvPicPr>
            <a:picLocks noChangeAspect="1"/>
          </p:cNvPicPr>
          <p:nvPr/>
        </p:nvPicPr>
        <p:blipFill rotWithShape="1">
          <a:blip r:embed="rId3"/>
          <a:srcRect l="23300" r="6894"/>
          <a:stretch/>
        </p:blipFill>
        <p:spPr>
          <a:xfrm>
            <a:off x="6720591" y="268577"/>
            <a:ext cx="4905351" cy="6291249"/>
          </a:xfrm>
          <a:prstGeom prst="rect">
            <a:avLst/>
          </a:prstGeom>
          <a:ln w="142875">
            <a:solidFill>
              <a:schemeClr val="accent2">
                <a:lumMod val="50000"/>
              </a:schemeClr>
            </a:solidFill>
          </a:ln>
        </p:spPr>
      </p:pic>
    </p:spTree>
    <p:extLst>
      <p:ext uri="{BB962C8B-B14F-4D97-AF65-F5344CB8AC3E}">
        <p14:creationId xmlns:p14="http://schemas.microsoft.com/office/powerpoint/2010/main" val="968304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9F874505-9138-6421-ED2C-FE8F5A2F9BB5}"/>
              </a:ext>
            </a:extLst>
          </p:cNvPr>
          <p:cNvPicPr>
            <a:picLocks noChangeAspect="1"/>
          </p:cNvPicPr>
          <p:nvPr/>
        </p:nvPicPr>
        <p:blipFill>
          <a:blip r:embed="rId2"/>
          <a:stretch>
            <a:fillRect/>
          </a:stretch>
        </p:blipFill>
        <p:spPr>
          <a:xfrm>
            <a:off x="897467" y="1195028"/>
            <a:ext cx="9997545" cy="5615212"/>
          </a:xfrm>
          <a:prstGeom prst="rect">
            <a:avLst/>
          </a:prstGeom>
        </p:spPr>
      </p:pic>
      <p:sp>
        <p:nvSpPr>
          <p:cNvPr id="4" name="Başlık 3">
            <a:extLst>
              <a:ext uri="{FF2B5EF4-FFF2-40B4-BE49-F238E27FC236}">
                <a16:creationId xmlns:a16="http://schemas.microsoft.com/office/drawing/2014/main" xmlns="" id="{F5BC3DC8-389A-AA36-D367-03921BECF190}"/>
              </a:ext>
            </a:extLst>
          </p:cNvPr>
          <p:cNvSpPr>
            <a:spLocks noGrp="1"/>
          </p:cNvSpPr>
          <p:nvPr>
            <p:ph type="title"/>
          </p:nvPr>
        </p:nvSpPr>
        <p:spPr>
          <a:xfrm>
            <a:off x="762000" y="0"/>
            <a:ext cx="8229600" cy="1143000"/>
          </a:xfrm>
        </p:spPr>
        <p:txBody>
          <a:bodyPr/>
          <a:lstStyle/>
          <a:p>
            <a:r>
              <a:rPr lang="tr-TR" dirty="0">
                <a:solidFill>
                  <a:srgbClr val="FF0000"/>
                </a:solidFill>
              </a:rPr>
              <a:t>İstenilen Belgeler</a:t>
            </a:r>
          </a:p>
        </p:txBody>
      </p:sp>
    </p:spTree>
    <p:extLst>
      <p:ext uri="{BB962C8B-B14F-4D97-AF65-F5344CB8AC3E}">
        <p14:creationId xmlns:p14="http://schemas.microsoft.com/office/powerpoint/2010/main" val="3210859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63853647-D0FF-6B12-F86E-89A0474A151E}"/>
              </a:ext>
            </a:extLst>
          </p:cNvPr>
          <p:cNvSpPr>
            <a:spLocks noGrp="1"/>
          </p:cNvSpPr>
          <p:nvPr>
            <p:ph type="title"/>
          </p:nvPr>
        </p:nvSpPr>
        <p:spPr>
          <a:xfrm>
            <a:off x="1530824" y="1540888"/>
            <a:ext cx="9391135" cy="3776224"/>
          </a:xfrm>
          <a:solidFill>
            <a:schemeClr val="accent4">
              <a:lumMod val="40000"/>
              <a:lumOff val="60000"/>
            </a:schemeClr>
          </a:solidFill>
        </p:spPr>
        <p:txBody>
          <a:bodyPr>
            <a:normAutofit/>
          </a:bodyPr>
          <a:lstStyle/>
          <a:p>
            <a:r>
              <a:rPr lang="tr-TR" sz="6000" dirty="0"/>
              <a:t>Eleştirileriniz?</a:t>
            </a:r>
            <a:br>
              <a:rPr lang="tr-TR" sz="6000" dirty="0"/>
            </a:br>
            <a:r>
              <a:rPr lang="tr-TR" sz="6000" dirty="0"/>
              <a:t>Önerileriniz?</a:t>
            </a:r>
            <a:br>
              <a:rPr lang="tr-TR" sz="6000" dirty="0"/>
            </a:br>
            <a:r>
              <a:rPr lang="tr-TR" sz="6000" dirty="0"/>
              <a:t>Katkılarınız?</a:t>
            </a:r>
            <a:br>
              <a:rPr lang="tr-TR" sz="6000" dirty="0"/>
            </a:br>
            <a:endParaRPr lang="tr-TR" sz="6000" dirty="0"/>
          </a:p>
        </p:txBody>
      </p:sp>
    </p:spTree>
    <p:extLst>
      <p:ext uri="{BB962C8B-B14F-4D97-AF65-F5344CB8AC3E}">
        <p14:creationId xmlns:p14="http://schemas.microsoft.com/office/powerpoint/2010/main" val="3885128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07CCAF0-8228-ADFE-F9B3-36A7E316EEEE}"/>
              </a:ext>
            </a:extLst>
          </p:cNvPr>
          <p:cNvSpPr>
            <a:spLocks noGrp="1"/>
          </p:cNvSpPr>
          <p:nvPr>
            <p:ph type="title"/>
          </p:nvPr>
        </p:nvSpPr>
        <p:spPr>
          <a:xfrm>
            <a:off x="1767015" y="2857500"/>
            <a:ext cx="9292281" cy="1143000"/>
          </a:xfrm>
          <a:solidFill>
            <a:schemeClr val="accent6">
              <a:lumMod val="60000"/>
              <a:lumOff val="40000"/>
            </a:schemeClr>
          </a:solidFill>
        </p:spPr>
        <p:txBody>
          <a:bodyPr>
            <a:normAutofit/>
          </a:bodyPr>
          <a:lstStyle/>
          <a:p>
            <a:r>
              <a:rPr lang="tr-TR" sz="5400" dirty="0"/>
              <a:t>Sabrınız için teşekkürler</a:t>
            </a:r>
          </a:p>
        </p:txBody>
      </p:sp>
    </p:spTree>
    <p:extLst>
      <p:ext uri="{BB962C8B-B14F-4D97-AF65-F5344CB8AC3E}">
        <p14:creationId xmlns:p14="http://schemas.microsoft.com/office/powerpoint/2010/main" val="139099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7671691-A0FE-47EA-98A3-E7A0657601E3}"/>
              </a:ext>
            </a:extLst>
          </p:cNvPr>
          <p:cNvSpPr>
            <a:spLocks noGrp="1"/>
          </p:cNvSpPr>
          <p:nvPr>
            <p:ph type="title"/>
          </p:nvPr>
        </p:nvSpPr>
        <p:spPr/>
        <p:txBody>
          <a:bodyPr>
            <a:normAutofit fontScale="90000"/>
          </a:bodyPr>
          <a:lstStyle/>
          <a:p>
            <a:r>
              <a:rPr lang="tr-TR" dirty="0">
                <a:solidFill>
                  <a:srgbClr val="FB0007"/>
                </a:solidFill>
                <a:effectLst/>
                <a:latin typeface="Helvetica" pitchFamily="2" charset="0"/>
              </a:rPr>
              <a:t>Öğrenme Ve Öğretme Yöntemleri</a:t>
            </a:r>
            <a:br>
              <a:rPr lang="tr-TR" dirty="0">
                <a:solidFill>
                  <a:srgbClr val="FB0007"/>
                </a:solidFill>
                <a:effectLst/>
                <a:latin typeface="Helvetica" pitchFamily="2" charset="0"/>
              </a:rPr>
            </a:br>
            <a:endParaRPr lang="tr-TR" dirty="0"/>
          </a:p>
        </p:txBody>
      </p:sp>
      <p:graphicFrame>
        <p:nvGraphicFramePr>
          <p:cNvPr id="4" name="İçerik Yer Tutucusu 3">
            <a:extLst>
              <a:ext uri="{FF2B5EF4-FFF2-40B4-BE49-F238E27FC236}">
                <a16:creationId xmlns:a16="http://schemas.microsoft.com/office/drawing/2014/main" xmlns="" id="{5886E20B-9AAA-38CD-CA6A-C6B15BABA851}"/>
              </a:ext>
            </a:extLst>
          </p:cNvPr>
          <p:cNvGraphicFramePr>
            <a:graphicFrameLocks noGrp="1"/>
          </p:cNvGraphicFramePr>
          <p:nvPr>
            <p:ph idx="1"/>
            <p:extLst>
              <p:ext uri="{D42A27DB-BD31-4B8C-83A1-F6EECF244321}">
                <p14:modId xmlns:p14="http://schemas.microsoft.com/office/powerpoint/2010/main" val="87022358"/>
              </p:ext>
            </p:extLst>
          </p:nvPr>
        </p:nvGraphicFramePr>
        <p:xfrm>
          <a:off x="3399183" y="735496"/>
          <a:ext cx="8431833" cy="624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a:extLst>
              <a:ext uri="{FF2B5EF4-FFF2-40B4-BE49-F238E27FC236}">
                <a16:creationId xmlns:a16="http://schemas.microsoft.com/office/drawing/2014/main" xmlns="" id="{916E397B-7AC4-F944-AED4-10F702D29A71}"/>
              </a:ext>
            </a:extLst>
          </p:cNvPr>
          <p:cNvSpPr txBox="1"/>
          <p:nvPr/>
        </p:nvSpPr>
        <p:spPr>
          <a:xfrm>
            <a:off x="357808" y="2286000"/>
            <a:ext cx="3935895" cy="1200329"/>
          </a:xfrm>
          <a:prstGeom prst="rect">
            <a:avLst/>
          </a:prstGeom>
          <a:noFill/>
        </p:spPr>
        <p:txBody>
          <a:bodyPr wrap="square" rtlCol="0">
            <a:spAutoFit/>
          </a:bodyPr>
          <a:lstStyle/>
          <a:p>
            <a:r>
              <a:rPr lang="tr-TR" dirty="0"/>
              <a:t>TUKMOS tarafından önerilen öğrenme ve öğretme yöntemleri üçe ayrılmaktadır</a:t>
            </a:r>
          </a:p>
          <a:p>
            <a:endParaRPr lang="tr-TR" dirty="0"/>
          </a:p>
        </p:txBody>
      </p:sp>
      <p:pic>
        <p:nvPicPr>
          <p:cNvPr id="5" name="Resim 4">
            <a:extLst>
              <a:ext uri="{FF2B5EF4-FFF2-40B4-BE49-F238E27FC236}">
                <a16:creationId xmlns:a16="http://schemas.microsoft.com/office/drawing/2014/main" xmlns="" id="{07912038-3D36-88B2-A32F-8859CE41576A}"/>
              </a:ext>
            </a:extLst>
          </p:cNvPr>
          <p:cNvPicPr>
            <a:picLocks noChangeAspect="1"/>
          </p:cNvPicPr>
          <p:nvPr/>
        </p:nvPicPr>
        <p:blipFill>
          <a:blip r:embed="rId7"/>
          <a:stretch>
            <a:fillRect/>
          </a:stretch>
        </p:blipFill>
        <p:spPr>
          <a:xfrm>
            <a:off x="10775091" y="118785"/>
            <a:ext cx="1413733" cy="427821"/>
          </a:xfrm>
          <a:prstGeom prst="rect">
            <a:avLst/>
          </a:prstGeom>
        </p:spPr>
      </p:pic>
    </p:spTree>
    <p:extLst>
      <p:ext uri="{BB962C8B-B14F-4D97-AF65-F5344CB8AC3E}">
        <p14:creationId xmlns:p14="http://schemas.microsoft.com/office/powerpoint/2010/main" val="150387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22099D4-8310-139B-6B32-E948619D0274}"/>
              </a:ext>
            </a:extLst>
          </p:cNvPr>
          <p:cNvSpPr>
            <a:spLocks noGrp="1"/>
          </p:cNvSpPr>
          <p:nvPr>
            <p:ph type="title"/>
          </p:nvPr>
        </p:nvSpPr>
        <p:spPr/>
        <p:txBody>
          <a:bodyPr>
            <a:normAutofit fontScale="90000"/>
          </a:bodyPr>
          <a:lstStyle/>
          <a:p>
            <a:r>
              <a:rPr lang="tr-TR" dirty="0">
                <a:solidFill>
                  <a:srgbClr val="FB0007"/>
                </a:solidFill>
                <a:effectLst/>
                <a:latin typeface="Helvetica" pitchFamily="2" charset="0"/>
              </a:rPr>
              <a:t>4.1. Yapılandırılmış Eğitim Etkinlikleri (YE)</a:t>
            </a:r>
            <a:br>
              <a:rPr lang="tr-TR" dirty="0">
                <a:solidFill>
                  <a:srgbClr val="FB0007"/>
                </a:solidFill>
                <a:effectLst/>
                <a:latin typeface="Helvetica" pitchFamily="2" charset="0"/>
              </a:rPr>
            </a:br>
            <a:endParaRPr lang="tr-TR" dirty="0"/>
          </a:p>
        </p:txBody>
      </p:sp>
      <p:sp>
        <p:nvSpPr>
          <p:cNvPr id="3" name="İçerik Yer Tutucusu 2">
            <a:extLst>
              <a:ext uri="{FF2B5EF4-FFF2-40B4-BE49-F238E27FC236}">
                <a16:creationId xmlns:a16="http://schemas.microsoft.com/office/drawing/2014/main" xmlns="" id="{2FC2FA46-34F0-39E0-D5F4-6E201CAEDB16}"/>
              </a:ext>
            </a:extLst>
          </p:cNvPr>
          <p:cNvSpPr>
            <a:spLocks noGrp="1"/>
          </p:cNvSpPr>
          <p:nvPr>
            <p:ph sz="half" idx="1"/>
          </p:nvPr>
        </p:nvSpPr>
        <p:spPr>
          <a:xfrm>
            <a:off x="440773" y="1523827"/>
            <a:ext cx="5333862" cy="4827277"/>
          </a:xfrm>
        </p:spPr>
        <p:txBody>
          <a:bodyPr>
            <a:normAutofit fontScale="25000" lnSpcReduction="20000"/>
          </a:bodyPr>
          <a:lstStyle/>
          <a:p>
            <a:pPr marL="0" indent="0">
              <a:buNone/>
            </a:pPr>
            <a:r>
              <a:rPr lang="tr-TR" sz="7200" dirty="0">
                <a:solidFill>
                  <a:srgbClr val="FF0000"/>
                </a:solidFill>
                <a:effectLst/>
                <a:latin typeface="Helvetica" pitchFamily="2" charset="0"/>
              </a:rPr>
              <a:t>4.1.1. Sunum</a:t>
            </a:r>
          </a:p>
          <a:p>
            <a:pPr marL="0" indent="0">
              <a:buNone/>
            </a:pPr>
            <a:r>
              <a:rPr lang="tr-TR" sz="4800" dirty="0">
                <a:solidFill>
                  <a:srgbClr val="355BB7"/>
                </a:solidFill>
                <a:effectLst/>
                <a:latin typeface="Helvetica" pitchFamily="2" charset="0"/>
              </a:rPr>
              <a:t>Bir konu hakkında görsel işitsel araç kullanılarak yapılan anlatımlardır. Genel olarak nadir veya çok nadir görülen konular/durumlar hakkında veya sık görülen konu/durumların yeni gelişmeleri hakkında kullanılan bir yöntemdir. Bu yöntemde eğitici öğrencide eksik olduğunu bildiği bir konuda ve öğrencinin pasif olduğu bir durumda anlatımda bulunur. Sunum etkileşimli olabilir veya hiç etkileşim olmayabilir.</a:t>
            </a:r>
          </a:p>
          <a:p>
            <a:pPr marL="0" indent="0">
              <a:buNone/>
            </a:pPr>
            <a:r>
              <a:rPr lang="tr-TR" sz="7200" dirty="0">
                <a:solidFill>
                  <a:srgbClr val="FF0000"/>
                </a:solidFill>
                <a:effectLst/>
                <a:latin typeface="Helvetica" pitchFamily="2" charset="0"/>
              </a:rPr>
              <a:t>4.1.2. Seminer</a:t>
            </a:r>
          </a:p>
          <a:p>
            <a:pPr marL="0" indent="0">
              <a:buNone/>
            </a:pPr>
            <a:r>
              <a:rPr lang="tr-TR" sz="4800" dirty="0">
                <a:solidFill>
                  <a:srgbClr val="355BB7"/>
                </a:solidFill>
                <a:effectLst/>
                <a:latin typeface="Helvetica" pitchFamily="2" charset="0"/>
              </a:rPr>
              <a:t>Sık görülmeyen bir konu hakkında deneyimli birinin konuyu kendi deneyimlerini de yansıtarak ve anlatılan konunun karşılıklı soru ve cevaplar ile geçmesidir. Sunumdan farkı konuyu dinleyenlerin de kendi deneyimleri doğrultusunda anlatıcı ile karşılıklı etkileşim içinde olmasıdır. Seminer karşılıklı diyalogların yoğun olduğu, deneyimlerin yargılanmadan paylaşıldığı ve farklı düzeylerde kişilerin aynı konu hakkında farklı düzeydeki sorular ile eksik yanlarını tamamlayabildikleri bir eğitim etkinliğidir.</a:t>
            </a:r>
          </a:p>
          <a:p>
            <a:pPr marL="0" indent="0">
              <a:buNone/>
            </a:pPr>
            <a:r>
              <a:rPr lang="tr-TR" sz="7200" dirty="0">
                <a:solidFill>
                  <a:srgbClr val="FF0000"/>
                </a:solidFill>
                <a:effectLst/>
                <a:latin typeface="Helvetica" pitchFamily="2" charset="0"/>
              </a:rPr>
              <a:t>4.1.3. Olgu Tartışması</a:t>
            </a:r>
          </a:p>
          <a:p>
            <a:pPr marL="0" indent="0">
              <a:buNone/>
            </a:pPr>
            <a:r>
              <a:rPr lang="tr-TR" sz="4800" dirty="0">
                <a:solidFill>
                  <a:srgbClr val="355BB7"/>
                </a:solidFill>
                <a:effectLst/>
                <a:latin typeface="Helvetica" pitchFamily="2" charset="0"/>
              </a:rPr>
              <a:t>Bir veya birkaç sık görülen olgunun konu edildiği bir küçük grup eğitim aktivitesidir. Bu eğitim aktivitesinin hedefi, farklı düzeydeki kişilerin bir olgunun çözümlenmesi sürecini tartışmalarını sağlayarak, tüm katılımcıların kendi eksik veya hatalı yanlarını fark etmelerini sağlamak ve eksiklerini tamamlamaktır. Bu olgularda bulunan hastalık veya durumlar ile ilgili bilgi eksikliklerinin küçük gruplarda tartışılması ile tamamlanması veya yanlış bilgilerin düzeltilmesi sağlanır. Ayrıca aynı durum ile ilgili çok sayıda olgunun çözümlenmesi yoluyla aynı bilginin farklı durumlarda nasıl kullanılacağı konusunda deneyim kazandırır. Olgunun/</a:t>
            </a:r>
            <a:r>
              <a:rPr lang="tr-TR" sz="4800" dirty="0" err="1">
                <a:solidFill>
                  <a:srgbClr val="355BB7"/>
                </a:solidFill>
                <a:effectLst/>
                <a:latin typeface="Helvetica" pitchFamily="2" charset="0"/>
              </a:rPr>
              <a:t>ların</a:t>
            </a:r>
            <a:r>
              <a:rPr lang="tr-TR" sz="4800" dirty="0">
                <a:solidFill>
                  <a:srgbClr val="355BB7"/>
                </a:solidFill>
                <a:effectLst/>
                <a:latin typeface="Helvetica" pitchFamily="2" charset="0"/>
              </a:rPr>
              <a:t> basamaklı olarak sunulması ve her basamak için fikir üretilmesi ile sürdürülür. Eğitici her basamakta doğru bilgiyi verir ve doğru kararı açıklar.</a:t>
            </a:r>
          </a:p>
          <a:p>
            <a:endParaRPr lang="tr-TR" dirty="0"/>
          </a:p>
        </p:txBody>
      </p:sp>
      <p:sp>
        <p:nvSpPr>
          <p:cNvPr id="4" name="İçerik Yer Tutucusu 3">
            <a:extLst>
              <a:ext uri="{FF2B5EF4-FFF2-40B4-BE49-F238E27FC236}">
                <a16:creationId xmlns:a16="http://schemas.microsoft.com/office/drawing/2014/main" xmlns="" id="{68C748D3-3A44-0FC4-A0D1-0293B94C2552}"/>
              </a:ext>
            </a:extLst>
          </p:cNvPr>
          <p:cNvSpPr>
            <a:spLocks noGrp="1"/>
          </p:cNvSpPr>
          <p:nvPr>
            <p:ph sz="half" idx="2"/>
          </p:nvPr>
        </p:nvSpPr>
        <p:spPr>
          <a:xfrm>
            <a:off x="6510130" y="1291828"/>
            <a:ext cx="5555975" cy="4525963"/>
          </a:xfrm>
        </p:spPr>
        <p:txBody>
          <a:bodyPr>
            <a:normAutofit fontScale="25000" lnSpcReduction="20000"/>
          </a:bodyPr>
          <a:lstStyle/>
          <a:p>
            <a:pPr marL="0" indent="0">
              <a:buNone/>
            </a:pPr>
            <a:r>
              <a:rPr lang="tr-TR" sz="7200" dirty="0">
                <a:solidFill>
                  <a:srgbClr val="FF0000"/>
                </a:solidFill>
                <a:effectLst/>
                <a:latin typeface="Helvetica" pitchFamily="2" charset="0"/>
              </a:rPr>
              <a:t>4.1.4. Makale Tartışması</a:t>
            </a:r>
          </a:p>
          <a:p>
            <a:pPr marL="0" indent="0">
              <a:buNone/>
            </a:pPr>
            <a:r>
              <a:rPr lang="tr-TR" sz="4800" dirty="0">
                <a:solidFill>
                  <a:srgbClr val="355BB7"/>
                </a:solidFill>
                <a:effectLst/>
                <a:latin typeface="Helvetica" pitchFamily="2" charset="0"/>
              </a:rPr>
              <a:t>Makalenin kanıt düzeyinin anlaşılması, bir uygulamanın kanıta dayandırılması ve bir konuda yeni bilgilere ulaşılması amacıyla gerçekleştirilen bir küçük grup etkinliğidir. Makalenin tüm bölümleri sırası ile okunur ve metodolojik açıdan doğruluğu ve klinik uygulamaya yansıması ile ilgili fikir üretilmesi ve gerektiğinde eleştirilmesi ile sürdürülür. Eğitici her basamakta doğru bilgiyi verir ve doğru kararı açıklar. Uzman adayına, benzer çalışmalar planlayabilmesi için problemleri bilimsel yöntemlerle analiz etme, sorgulama, sonuçları tartışma ve bir yayın haline dönüştürme becerisi kazandırılır.</a:t>
            </a:r>
          </a:p>
          <a:p>
            <a:pPr marL="0" indent="0">
              <a:buNone/>
            </a:pPr>
            <a:r>
              <a:rPr lang="tr-TR" sz="7200" dirty="0">
                <a:solidFill>
                  <a:srgbClr val="FF0000"/>
                </a:solidFill>
                <a:effectLst/>
                <a:latin typeface="Helvetica" pitchFamily="2" charset="0"/>
              </a:rPr>
              <a:t>4.1.5. Dosya Tartışması</a:t>
            </a:r>
          </a:p>
          <a:p>
            <a:pPr marL="0" indent="0">
              <a:buNone/>
            </a:pPr>
            <a:r>
              <a:rPr lang="tr-TR" sz="4800" dirty="0">
                <a:solidFill>
                  <a:srgbClr val="355BB7"/>
                </a:solidFill>
                <a:effectLst/>
                <a:latin typeface="Helvetica" pitchFamily="2" charset="0"/>
              </a:rPr>
              <a:t>Sık görülmeyen olgular ya da sık görülen olguların daha nadir görülen farklı şekilleri hakkında bilgi edinilmesi, hatırlanması ve kullanılmasını amaçlayan bir eğitim yöntemidir. Eğitici, dosya üzerinden yazı, rapor, görüntü ve diğer dosya eklerini kullanarak, öğrencinin olgu hakkında her basamakta karar almasını sağlar ve aldığı kararlar hakkında geribildirim verir. Geribildirimler öğrencinin doğru kararlarını devam ettirmesi ve gelişmesi gereken kararlarının açık ve anlaşılır bir biçimde ifade edilerek geliştirmesi amacıyla yapılır.</a:t>
            </a:r>
          </a:p>
          <a:p>
            <a:pPr marL="0" indent="0">
              <a:buNone/>
            </a:pPr>
            <a:r>
              <a:rPr lang="tr-TR" sz="7200" dirty="0">
                <a:solidFill>
                  <a:srgbClr val="FF0000"/>
                </a:solidFill>
                <a:effectLst/>
                <a:latin typeface="Helvetica" pitchFamily="2" charset="0"/>
              </a:rPr>
              <a:t>4.1.6. Konsey</a:t>
            </a:r>
          </a:p>
          <a:p>
            <a:pPr marL="0" indent="0">
              <a:buNone/>
            </a:pPr>
            <a:r>
              <a:rPr lang="tr-TR" sz="4800" dirty="0">
                <a:solidFill>
                  <a:srgbClr val="355BB7"/>
                </a:solidFill>
                <a:effectLst/>
                <a:latin typeface="Helvetica" pitchFamily="2" charset="0"/>
              </a:rPr>
              <a:t>Olgu ya da olguların farklı disiplinler ile birlikte değerlendirilmesi sürecidir. Olgunun sık görünürlüğünden çok karmaşık olması öğrencinin karmaşık durumlarda farklı disiplinlerin farklı bakış açılarını algılamasını sağlar.</a:t>
            </a:r>
          </a:p>
          <a:p>
            <a:pPr marL="0" indent="0">
              <a:buNone/>
            </a:pPr>
            <a:r>
              <a:rPr lang="tr-TR" sz="7200" dirty="0">
                <a:solidFill>
                  <a:srgbClr val="FF0000"/>
                </a:solidFill>
                <a:effectLst/>
                <a:latin typeface="Helvetica" pitchFamily="2" charset="0"/>
              </a:rPr>
              <a:t>4.1.7. Kurs</a:t>
            </a:r>
          </a:p>
          <a:p>
            <a:pPr marL="0" indent="0">
              <a:buNone/>
            </a:pPr>
            <a:r>
              <a:rPr lang="tr-TR" sz="4800" dirty="0">
                <a:solidFill>
                  <a:srgbClr val="355BB7"/>
                </a:solidFill>
                <a:effectLst/>
                <a:latin typeface="Helvetica" pitchFamily="2" charset="0"/>
              </a:rPr>
              <a:t>Bir konu hakkında belli bir amaca ulaşmak için düzenlenmiş birden fazla oturumda gerçekleştirilen bir eğitim etkinliğidir. Amaç genellikle bir veya birkaç klinik veya girişimsel yetkinliğin edinilmesidir. Kurs süresince sunumlar, küçük grup çalışmaları, uygulama eğitimleri birbiri ile uyum içinde gerçekleştirilir.</a:t>
            </a:r>
          </a:p>
          <a:p>
            <a:pPr marL="0" indent="0">
              <a:buNone/>
            </a:pPr>
            <a:r>
              <a:rPr lang="tr-TR" sz="4800" dirty="0">
                <a:solidFill>
                  <a:srgbClr val="355BB7"/>
                </a:solidFill>
                <a:effectLst/>
                <a:latin typeface="Helvetica" pitchFamily="2" charset="0"/>
              </a:rPr>
              <a:t>4.1.8. Diğer</a:t>
            </a:r>
          </a:p>
          <a:p>
            <a:pPr marL="0" indent="0">
              <a:buNone/>
            </a:pPr>
            <a:endParaRPr lang="tr-TR" sz="5600" dirty="0">
              <a:solidFill>
                <a:srgbClr val="355BB7"/>
              </a:solidFill>
              <a:effectLst/>
              <a:latin typeface="Helvetica" pitchFamily="2" charset="0"/>
            </a:endParaRPr>
          </a:p>
          <a:p>
            <a:endParaRPr lang="tr-TR" dirty="0"/>
          </a:p>
        </p:txBody>
      </p:sp>
    </p:spTree>
    <p:extLst>
      <p:ext uri="{BB962C8B-B14F-4D97-AF65-F5344CB8AC3E}">
        <p14:creationId xmlns:p14="http://schemas.microsoft.com/office/powerpoint/2010/main" val="291117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8E5FB13-72CA-8103-E657-EABF3E55916C}"/>
              </a:ext>
            </a:extLst>
          </p:cNvPr>
          <p:cNvSpPr>
            <a:spLocks noGrp="1"/>
          </p:cNvSpPr>
          <p:nvPr>
            <p:ph type="title"/>
          </p:nvPr>
        </p:nvSpPr>
        <p:spPr/>
        <p:txBody>
          <a:bodyPr>
            <a:normAutofit fontScale="90000"/>
          </a:bodyPr>
          <a:lstStyle/>
          <a:p>
            <a:r>
              <a:rPr lang="tr-TR" dirty="0">
                <a:solidFill>
                  <a:srgbClr val="FB0007"/>
                </a:solidFill>
                <a:effectLst/>
                <a:latin typeface="Helvetica" pitchFamily="2" charset="0"/>
              </a:rPr>
              <a:t>4.2. Uygulamalı Eğitim Etkinlikleri (UE)</a:t>
            </a:r>
            <a:br>
              <a:rPr lang="tr-TR" dirty="0">
                <a:solidFill>
                  <a:srgbClr val="FB0007"/>
                </a:solidFill>
                <a:effectLst/>
                <a:latin typeface="Helvetica" pitchFamily="2" charset="0"/>
              </a:rPr>
            </a:br>
            <a:endParaRPr lang="tr-TR" dirty="0"/>
          </a:p>
        </p:txBody>
      </p:sp>
      <p:sp>
        <p:nvSpPr>
          <p:cNvPr id="3" name="İçerik Yer Tutucusu 2">
            <a:extLst>
              <a:ext uri="{FF2B5EF4-FFF2-40B4-BE49-F238E27FC236}">
                <a16:creationId xmlns:a16="http://schemas.microsoft.com/office/drawing/2014/main" xmlns="" id="{279F6798-DC0E-1A39-A71E-EF42DAC53711}"/>
              </a:ext>
            </a:extLst>
          </p:cNvPr>
          <p:cNvSpPr>
            <a:spLocks noGrp="1"/>
          </p:cNvSpPr>
          <p:nvPr>
            <p:ph sz="half" idx="1"/>
          </p:nvPr>
        </p:nvSpPr>
        <p:spPr>
          <a:xfrm>
            <a:off x="742350" y="824443"/>
            <a:ext cx="10989275" cy="5914287"/>
          </a:xfrm>
        </p:spPr>
        <p:txBody>
          <a:bodyPr>
            <a:normAutofit fontScale="25000" lnSpcReduction="20000"/>
          </a:bodyPr>
          <a:lstStyle/>
          <a:p>
            <a:pPr marL="0" indent="0">
              <a:buNone/>
            </a:pPr>
            <a:r>
              <a:rPr lang="tr-TR" sz="4800" dirty="0">
                <a:solidFill>
                  <a:srgbClr val="355BB7"/>
                </a:solidFill>
                <a:effectLst/>
                <a:latin typeface="Helvetica" pitchFamily="2" charset="0"/>
              </a:rPr>
              <a:t>4.2.1. Yatan Hasta Bakımı</a:t>
            </a:r>
          </a:p>
          <a:p>
            <a:pPr marL="0" indent="0">
              <a:buNone/>
            </a:pPr>
            <a:r>
              <a:rPr lang="tr-TR" sz="7200" dirty="0">
                <a:solidFill>
                  <a:srgbClr val="FF0000"/>
                </a:solidFill>
                <a:effectLst/>
                <a:latin typeface="Helvetica" pitchFamily="2" charset="0"/>
              </a:rPr>
              <a:t>4.2.1.1. </a:t>
            </a:r>
            <a:r>
              <a:rPr lang="tr-TR" sz="7200" dirty="0" err="1">
                <a:solidFill>
                  <a:srgbClr val="FF0000"/>
                </a:solidFill>
                <a:effectLst/>
                <a:latin typeface="Helvetica" pitchFamily="2" charset="0"/>
              </a:rPr>
              <a:t>Vizit</a:t>
            </a:r>
            <a:endParaRPr lang="tr-TR" sz="7200" dirty="0">
              <a:solidFill>
                <a:srgbClr val="FF0000"/>
              </a:solidFill>
              <a:effectLst/>
              <a:latin typeface="Helvetica" pitchFamily="2" charset="0"/>
            </a:endParaRPr>
          </a:p>
          <a:p>
            <a:pPr marL="0" indent="0">
              <a:buNone/>
            </a:pPr>
            <a:r>
              <a:rPr lang="tr-TR" sz="4000" dirty="0">
                <a:solidFill>
                  <a:srgbClr val="355BB7"/>
                </a:solidFill>
                <a:effectLst/>
                <a:latin typeface="Helvetica" pitchFamily="2" charset="0"/>
              </a:rPr>
              <a:t>Farklı öğrenciler için farklı öğrenme ortamı oluşturan etkili bir eğitim yöntemidir. Hasta takibini yapan</a:t>
            </a:r>
          </a:p>
          <a:p>
            <a:pPr marL="0" indent="0">
              <a:buNone/>
            </a:pPr>
            <a:r>
              <a:rPr lang="tr-TR" sz="4000" dirty="0">
                <a:solidFill>
                  <a:srgbClr val="355BB7"/>
                </a:solidFill>
                <a:effectLst/>
                <a:latin typeface="Helvetica" pitchFamily="2" charset="0"/>
              </a:rPr>
              <a:t>ve yapmayan öğrenciler </a:t>
            </a:r>
            <a:r>
              <a:rPr lang="tr-TR" sz="4000" dirty="0" err="1">
                <a:solidFill>
                  <a:srgbClr val="355BB7"/>
                </a:solidFill>
                <a:effectLst/>
                <a:latin typeface="Helvetica" pitchFamily="2" charset="0"/>
              </a:rPr>
              <a:t>vizitten</a:t>
            </a:r>
            <a:r>
              <a:rPr lang="tr-TR" sz="4000" dirty="0">
                <a:solidFill>
                  <a:srgbClr val="355BB7"/>
                </a:solidFill>
                <a:effectLst/>
                <a:latin typeface="Helvetica" pitchFamily="2" charset="0"/>
              </a:rPr>
              <a:t> farklı şekilde faydalanırlar. Hastayı takip eden öğrenci hasta takibi</a:t>
            </a:r>
          </a:p>
          <a:p>
            <a:pPr marL="0" indent="0">
              <a:buNone/>
            </a:pPr>
            <a:r>
              <a:rPr lang="tr-TR" sz="4000" dirty="0">
                <a:solidFill>
                  <a:srgbClr val="355BB7"/>
                </a:solidFill>
                <a:effectLst/>
                <a:latin typeface="Helvetica" pitchFamily="2" charset="0"/>
              </a:rPr>
              <a:t>yaparak ve yaptıkları için geribildirim alarak öğrenir, diğer öğrenciler bu deneyimi izleyerek öğrenirler.</a:t>
            </a:r>
          </a:p>
          <a:p>
            <a:pPr marL="0" indent="0">
              <a:buNone/>
            </a:pPr>
            <a:r>
              <a:rPr lang="tr-TR" sz="4000" dirty="0" err="1">
                <a:solidFill>
                  <a:srgbClr val="355BB7"/>
                </a:solidFill>
                <a:effectLst/>
                <a:latin typeface="Helvetica" pitchFamily="2" charset="0"/>
              </a:rPr>
              <a:t>Vizit</a:t>
            </a:r>
            <a:r>
              <a:rPr lang="tr-TR" sz="4000" dirty="0">
                <a:solidFill>
                  <a:srgbClr val="355BB7"/>
                </a:solidFill>
                <a:effectLst/>
                <a:latin typeface="Helvetica" pitchFamily="2" charset="0"/>
              </a:rPr>
              <a:t> klinikte görülen olguların hasta yanından çıktıktan sonra da tartışılması ve olgunun gerçek</a:t>
            </a:r>
          </a:p>
          <a:p>
            <a:pPr marL="0" indent="0">
              <a:buNone/>
            </a:pPr>
            <a:r>
              <a:rPr lang="tr-TR" sz="4000" dirty="0">
                <a:solidFill>
                  <a:srgbClr val="355BB7"/>
                </a:solidFill>
                <a:effectLst/>
                <a:latin typeface="Helvetica" pitchFamily="2" charset="0"/>
              </a:rPr>
              <a:t>ortamda gözlemlenmesiyle öğrenmeyi sağlar.</a:t>
            </a:r>
          </a:p>
          <a:p>
            <a:pPr marL="0" indent="0">
              <a:buNone/>
            </a:pPr>
            <a:r>
              <a:rPr lang="tr-TR" sz="7200" dirty="0">
                <a:solidFill>
                  <a:srgbClr val="FF0000"/>
                </a:solidFill>
                <a:effectLst/>
                <a:latin typeface="Helvetica" pitchFamily="2" charset="0"/>
              </a:rPr>
              <a:t>4.2.1.2. Nöbet</a:t>
            </a:r>
          </a:p>
          <a:p>
            <a:pPr marL="0" indent="0">
              <a:buNone/>
            </a:pPr>
            <a:r>
              <a:rPr lang="tr-TR" sz="4200" dirty="0">
                <a:solidFill>
                  <a:srgbClr val="355BB7"/>
                </a:solidFill>
                <a:effectLst/>
                <a:latin typeface="Helvetica" pitchFamily="2" charset="0"/>
              </a:rPr>
              <a:t>Öğrencinin sorumluluğu yüksek bir ortamda derin ve kalıcı öğrenmesine etki eder. Olguyu yüksek</a:t>
            </a:r>
          </a:p>
          <a:p>
            <a:pPr marL="0" indent="0">
              <a:buNone/>
            </a:pPr>
            <a:r>
              <a:rPr lang="tr-TR" sz="4200" dirty="0">
                <a:solidFill>
                  <a:srgbClr val="355BB7"/>
                </a:solidFill>
                <a:effectLst/>
                <a:latin typeface="Helvetica" pitchFamily="2" charset="0"/>
              </a:rPr>
              <a:t>sorumluluk durumunda değerlendirmek öğrencinin var olan bilgisini ve becerisini kullanmasını ve</a:t>
            </a:r>
          </a:p>
          <a:p>
            <a:pPr marL="0" indent="0">
              <a:buNone/>
            </a:pPr>
            <a:r>
              <a:rPr lang="tr-TR" sz="4200" dirty="0">
                <a:solidFill>
                  <a:srgbClr val="355BB7"/>
                </a:solidFill>
                <a:effectLst/>
                <a:latin typeface="Helvetica" pitchFamily="2" charset="0"/>
              </a:rPr>
              <a:t>eksik olanı öğrenmeye motive olmasını sağlar. Nöbet, gereken yetkinliklere sahip olunan olgularda</a:t>
            </a:r>
          </a:p>
          <a:p>
            <a:pPr marL="0" indent="0">
              <a:buNone/>
            </a:pPr>
            <a:r>
              <a:rPr lang="tr-TR" sz="4200" dirty="0">
                <a:solidFill>
                  <a:srgbClr val="355BB7"/>
                </a:solidFill>
                <a:effectLst/>
                <a:latin typeface="Helvetica" pitchFamily="2" charset="0"/>
              </a:rPr>
              <a:t>özgüveni arttırırken, gereken yetkinliğin henüz edinilmemiş olduğu olgularda bilgi ve beceri kazanma</a:t>
            </a:r>
          </a:p>
          <a:p>
            <a:pPr marL="0" indent="0">
              <a:buNone/>
            </a:pPr>
            <a:r>
              <a:rPr lang="tr-TR" sz="4200" dirty="0">
                <a:solidFill>
                  <a:srgbClr val="355BB7"/>
                </a:solidFill>
                <a:effectLst/>
                <a:latin typeface="Helvetica" pitchFamily="2" charset="0"/>
              </a:rPr>
              <a:t>motivasyonunu arttırır. Nöbetlerde sık kullanılması gereken yetkinliklerin 1’inci kıdem yetkinlikleri</a:t>
            </a:r>
          </a:p>
          <a:p>
            <a:pPr marL="0" indent="0">
              <a:buNone/>
            </a:pPr>
            <a:r>
              <a:rPr lang="tr-TR" sz="4200" dirty="0">
                <a:solidFill>
                  <a:srgbClr val="355BB7"/>
                </a:solidFill>
                <a:effectLst/>
                <a:latin typeface="Helvetica" pitchFamily="2" charset="0"/>
              </a:rPr>
              <a:t>arasında sınıflandırılmış olmaları bu açıdan önemlidir.</a:t>
            </a:r>
          </a:p>
          <a:p>
            <a:pPr marL="0" indent="0">
              <a:buNone/>
            </a:pPr>
            <a:r>
              <a:rPr lang="tr-TR" sz="7200" dirty="0">
                <a:solidFill>
                  <a:srgbClr val="FF0000"/>
                </a:solidFill>
                <a:effectLst/>
                <a:latin typeface="Helvetica" pitchFamily="2" charset="0"/>
              </a:rPr>
              <a:t>4.2.1.3. Girişim</a:t>
            </a:r>
          </a:p>
          <a:p>
            <a:pPr marL="0" indent="0">
              <a:buNone/>
            </a:pPr>
            <a:r>
              <a:rPr lang="tr-TR" sz="4000" dirty="0">
                <a:solidFill>
                  <a:srgbClr val="355BB7"/>
                </a:solidFill>
                <a:effectLst/>
                <a:latin typeface="Helvetica" pitchFamily="2" charset="0"/>
              </a:rPr>
              <a:t>Tanı ve tedaviye yönelik tüm girişimler, eğitici tarafından gösterildikten sonra belli bir kılavuz eşliğinde</a:t>
            </a:r>
          </a:p>
          <a:p>
            <a:pPr marL="0" indent="0">
              <a:buNone/>
            </a:pPr>
            <a:r>
              <a:rPr lang="tr-TR" sz="4000" dirty="0">
                <a:solidFill>
                  <a:srgbClr val="355BB7"/>
                </a:solidFill>
                <a:effectLst/>
                <a:latin typeface="Helvetica" pitchFamily="2" charset="0"/>
              </a:rPr>
              <a:t>basamak basamak gözlem altında uygulama yoluyla öğretilir. Her uygulama basamağı için öğrenciye</a:t>
            </a:r>
          </a:p>
          <a:p>
            <a:pPr marL="0" indent="0">
              <a:buNone/>
            </a:pPr>
            <a:r>
              <a:rPr lang="tr-TR" sz="4000" dirty="0">
                <a:solidFill>
                  <a:srgbClr val="355BB7"/>
                </a:solidFill>
                <a:effectLst/>
                <a:latin typeface="Helvetica" pitchFamily="2" charset="0"/>
              </a:rPr>
              <a:t>geribildirim verilir. Öğrencinin doğru yaptıklarını doğru yapmaya devam etmesi, eksik ve gelişmesi</a:t>
            </a:r>
          </a:p>
          <a:p>
            <a:pPr marL="0" indent="0">
              <a:buNone/>
            </a:pPr>
            <a:r>
              <a:rPr lang="tr-TR" sz="4000" dirty="0">
                <a:solidFill>
                  <a:srgbClr val="355BB7"/>
                </a:solidFill>
                <a:effectLst/>
                <a:latin typeface="Helvetica" pitchFamily="2" charset="0"/>
              </a:rPr>
              <a:t>gereken taraflarını düzeltebilmesi için öğrenciye zamanında, net ve yapıcı müdahalelerle teşvik edici</a:t>
            </a:r>
          </a:p>
          <a:p>
            <a:pPr marL="0" indent="0">
              <a:buNone/>
            </a:pPr>
            <a:r>
              <a:rPr lang="tr-TR" sz="4000" dirty="0">
                <a:solidFill>
                  <a:srgbClr val="355BB7"/>
                </a:solidFill>
                <a:effectLst/>
                <a:latin typeface="Helvetica" pitchFamily="2" charset="0"/>
              </a:rPr>
              <a:t>ve destekleyici ya da uyarıcı ve yol gösterici geribildirimler verilmelidir. Her girişim için öğrenciye</a:t>
            </a:r>
          </a:p>
          <a:p>
            <a:pPr marL="0" indent="0">
              <a:buNone/>
            </a:pPr>
            <a:r>
              <a:rPr lang="tr-TR" sz="4000" dirty="0">
                <a:solidFill>
                  <a:srgbClr val="355BB7"/>
                </a:solidFill>
                <a:effectLst/>
                <a:latin typeface="Helvetica" pitchFamily="2" charset="0"/>
              </a:rPr>
              <a:t>önceden belirlenmiş yetkinlik düzeyine ulaşacak sayıda tekrar yaptırılması sağlanır.</a:t>
            </a:r>
          </a:p>
          <a:p>
            <a:pPr marL="0" indent="0">
              <a:buNone/>
            </a:pPr>
            <a:r>
              <a:rPr lang="tr-TR" sz="4000" dirty="0">
                <a:solidFill>
                  <a:srgbClr val="355BB7"/>
                </a:solidFill>
                <a:effectLst/>
                <a:latin typeface="Helvetica" pitchFamily="2" charset="0"/>
              </a:rPr>
              <a:t>4.2.1.4. Ameliyat</a:t>
            </a:r>
          </a:p>
          <a:p>
            <a:pPr marL="0" indent="0">
              <a:buNone/>
            </a:pPr>
            <a:r>
              <a:rPr lang="tr-TR" sz="4000" dirty="0">
                <a:solidFill>
                  <a:srgbClr val="355BB7"/>
                </a:solidFill>
                <a:effectLst/>
                <a:latin typeface="Helvetica" pitchFamily="2" charset="0"/>
              </a:rPr>
              <a:t>İçinde çok sayıda karar ve girişim barındıran müdahale süreçleridir. Her karar ve girişimin ayrı ayrı</a:t>
            </a:r>
          </a:p>
          <a:p>
            <a:pPr marL="0" indent="0">
              <a:buNone/>
            </a:pPr>
            <a:r>
              <a:rPr lang="tr-TR" sz="4000" dirty="0">
                <a:solidFill>
                  <a:srgbClr val="355BB7"/>
                </a:solidFill>
                <a:effectLst/>
                <a:latin typeface="Helvetica" pitchFamily="2" charset="0"/>
              </a:rPr>
              <a:t>gereken yetkinlik düzeylerine ulaşması amacıyla en az riskli/karmaşık olandan en riskli/karmaşık olana</a:t>
            </a:r>
          </a:p>
          <a:p>
            <a:pPr marL="0" indent="0">
              <a:buNone/>
            </a:pPr>
            <a:r>
              <a:rPr lang="tr-TR" sz="4000" dirty="0">
                <a:solidFill>
                  <a:srgbClr val="355BB7"/>
                </a:solidFill>
                <a:effectLst/>
                <a:latin typeface="Helvetica" pitchFamily="2" charset="0"/>
              </a:rPr>
              <a:t>doğru olacak şekilde ameliyat sürecinin tüm basamakları yüksek gözlem altında öğretilir. Öğrencinin</a:t>
            </a:r>
          </a:p>
          <a:p>
            <a:pPr marL="0" indent="0">
              <a:buNone/>
            </a:pPr>
            <a:r>
              <a:rPr lang="tr-TR" sz="4000" dirty="0">
                <a:solidFill>
                  <a:srgbClr val="355BB7"/>
                </a:solidFill>
                <a:effectLst/>
                <a:latin typeface="Helvetica" pitchFamily="2" charset="0"/>
              </a:rPr>
              <a:t>tüm basamaklarda gereken yetkinlik düzeyine ulaşması için yeterli sayıda tekrar yaptırılması sağlanır.</a:t>
            </a:r>
          </a:p>
          <a:p>
            <a:pPr marL="0" indent="0">
              <a:buNone/>
            </a:pPr>
            <a:r>
              <a:rPr lang="tr-TR" sz="7200" dirty="0">
                <a:solidFill>
                  <a:srgbClr val="FF0000"/>
                </a:solidFill>
                <a:effectLst/>
                <a:latin typeface="Helvetica" pitchFamily="2" charset="0"/>
              </a:rPr>
              <a:t>4.2.2. Ayaktan Hasta Bakımı</a:t>
            </a:r>
          </a:p>
          <a:p>
            <a:pPr marL="0" indent="0">
              <a:buNone/>
            </a:pPr>
            <a:r>
              <a:rPr lang="tr-TR" sz="4000" dirty="0">
                <a:solidFill>
                  <a:srgbClr val="355BB7"/>
                </a:solidFill>
                <a:effectLst/>
                <a:latin typeface="Helvetica" pitchFamily="2" charset="0"/>
              </a:rPr>
              <a:t>Öğrenci gözlem altında olgu değerlendirmesi yapar ve tanı, tedavi seçeneklerine karar verir.</a:t>
            </a:r>
          </a:p>
          <a:p>
            <a:pPr marL="0" indent="0">
              <a:buNone/>
            </a:pPr>
            <a:r>
              <a:rPr lang="tr-TR" sz="4000" dirty="0">
                <a:solidFill>
                  <a:srgbClr val="355BB7"/>
                </a:solidFill>
                <a:effectLst/>
                <a:latin typeface="Helvetica" pitchFamily="2" charset="0"/>
              </a:rPr>
              <a:t>Öğrencinin</a:t>
            </a:r>
          </a:p>
          <a:p>
            <a:pPr marL="0" indent="0">
              <a:buNone/>
            </a:pPr>
            <a:r>
              <a:rPr lang="tr-TR" sz="4000" dirty="0">
                <a:solidFill>
                  <a:srgbClr val="355BB7"/>
                </a:solidFill>
                <a:effectLst/>
                <a:latin typeface="Helvetica" pitchFamily="2" charset="0"/>
              </a:rPr>
              <a:t>yüksek/orta sıklıkta görülen acil veya acil olmayan olguların farklı başvuru şekillerini ve farklı tedavi</a:t>
            </a:r>
          </a:p>
          <a:p>
            <a:pPr marL="0" indent="0">
              <a:buNone/>
            </a:pPr>
            <a:r>
              <a:rPr lang="tr-TR" sz="4000" dirty="0">
                <a:solidFill>
                  <a:srgbClr val="355BB7"/>
                </a:solidFill>
                <a:effectLst/>
                <a:latin typeface="Helvetica" pitchFamily="2" charset="0"/>
              </a:rPr>
              <a:t>seçeneklerini öğrendiği etkili bir yöntemdir. Ayaktan hasta bakımında sık kullanılması gereken</a:t>
            </a:r>
          </a:p>
          <a:p>
            <a:pPr marL="0" indent="0">
              <a:buNone/>
            </a:pPr>
            <a:r>
              <a:rPr lang="tr-TR" sz="4000" dirty="0">
                <a:solidFill>
                  <a:srgbClr val="355BB7"/>
                </a:solidFill>
                <a:effectLst/>
                <a:latin typeface="Helvetica" pitchFamily="2" charset="0"/>
              </a:rPr>
              <a:t>yetkinliklerin 1’inci kıdem yetkinlikleri arasında sınıflandırılmış olmaları bu açıdan önemlidir.</a:t>
            </a:r>
          </a:p>
          <a:p>
            <a:pPr marL="0" indent="0">
              <a:buNone/>
            </a:pPr>
            <a:r>
              <a:rPr lang="tr-TR" sz="4000" dirty="0">
                <a:solidFill>
                  <a:srgbClr val="355BB7"/>
                </a:solidFill>
                <a:effectLst/>
                <a:latin typeface="Helvetica" pitchFamily="2" charset="0"/>
              </a:rPr>
              <a:t>4.2.3. Diğer</a:t>
            </a:r>
          </a:p>
          <a:p>
            <a:pPr marL="0" indent="0">
              <a:buNone/>
            </a:pPr>
            <a:endParaRPr lang="tr-TR" dirty="0"/>
          </a:p>
        </p:txBody>
      </p:sp>
    </p:spTree>
    <p:extLst>
      <p:ext uri="{BB962C8B-B14F-4D97-AF65-F5344CB8AC3E}">
        <p14:creationId xmlns:p14="http://schemas.microsoft.com/office/powerpoint/2010/main" val="28154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FB6FFB3-275C-DA70-2934-A368AAB11E25}"/>
              </a:ext>
            </a:extLst>
          </p:cNvPr>
          <p:cNvSpPr>
            <a:spLocks noGrp="1"/>
          </p:cNvSpPr>
          <p:nvPr>
            <p:ph type="title"/>
          </p:nvPr>
        </p:nvSpPr>
        <p:spPr/>
        <p:txBody>
          <a:bodyPr>
            <a:normAutofit fontScale="90000"/>
          </a:bodyPr>
          <a:lstStyle/>
          <a:p>
            <a:r>
              <a:rPr lang="tr-TR" dirty="0">
                <a:solidFill>
                  <a:srgbClr val="FB0007"/>
                </a:solidFill>
                <a:effectLst/>
                <a:latin typeface="Helvetica" pitchFamily="2" charset="0"/>
              </a:rPr>
              <a:t>4.3 Bağımsız ve Keşfederek Öğrenme Etkinlikleri (BE)</a:t>
            </a:r>
            <a:br>
              <a:rPr lang="tr-TR" dirty="0">
                <a:solidFill>
                  <a:srgbClr val="FB0007"/>
                </a:solidFill>
                <a:effectLst/>
                <a:latin typeface="Helvetica" pitchFamily="2" charset="0"/>
              </a:rPr>
            </a:br>
            <a:endParaRPr lang="tr-TR" dirty="0"/>
          </a:p>
        </p:txBody>
      </p:sp>
      <p:sp>
        <p:nvSpPr>
          <p:cNvPr id="3" name="İçerik Yer Tutucusu 2">
            <a:extLst>
              <a:ext uri="{FF2B5EF4-FFF2-40B4-BE49-F238E27FC236}">
                <a16:creationId xmlns:a16="http://schemas.microsoft.com/office/drawing/2014/main" xmlns="" id="{8006AEBA-43FE-D763-BA74-0A82504DB6D9}"/>
              </a:ext>
            </a:extLst>
          </p:cNvPr>
          <p:cNvSpPr>
            <a:spLocks noGrp="1"/>
          </p:cNvSpPr>
          <p:nvPr>
            <p:ph sz="half" idx="1"/>
          </p:nvPr>
        </p:nvSpPr>
        <p:spPr>
          <a:xfrm>
            <a:off x="457199" y="1600200"/>
            <a:ext cx="6011334" cy="4976984"/>
          </a:xfrm>
        </p:spPr>
        <p:txBody>
          <a:bodyPr>
            <a:normAutofit fontScale="47500" lnSpcReduction="20000"/>
          </a:bodyPr>
          <a:lstStyle/>
          <a:p>
            <a:pPr marL="0" indent="0">
              <a:buNone/>
            </a:pPr>
            <a:r>
              <a:rPr lang="tr-TR" dirty="0">
                <a:solidFill>
                  <a:srgbClr val="FF0000"/>
                </a:solidFill>
                <a:effectLst/>
                <a:latin typeface="Helvetica" pitchFamily="2" charset="0"/>
              </a:rPr>
              <a:t>4.3.1. Yatan Hasta Takibi</a:t>
            </a:r>
          </a:p>
          <a:p>
            <a:pPr marL="0" indent="0">
              <a:buNone/>
            </a:pPr>
            <a:r>
              <a:rPr lang="tr-TR" dirty="0">
                <a:solidFill>
                  <a:srgbClr val="355BB7"/>
                </a:solidFill>
                <a:effectLst/>
                <a:latin typeface="Helvetica" pitchFamily="2" charset="0"/>
              </a:rPr>
              <a:t>Yatarak takip edilen bir olgu hakkında yeterliğe erişmemiş bir öğrencinin gözetim ve denetim altında, yeterliğe ulaşmış bir öğrencinin gözlem altında yaptığı çalışmalar sırasında eksikliğini fark ettiği konularda öğrenme gereksinimini belirleyerek bunu herhangi bir eğitim kaynağından tamamlaması sürecidir. Bu eğitim kaynaklarının doğru ve güvenilir olmasından eğitici sorumludur.</a:t>
            </a:r>
          </a:p>
          <a:p>
            <a:pPr marL="0" indent="0">
              <a:buNone/>
            </a:pPr>
            <a:r>
              <a:rPr lang="tr-TR" dirty="0">
                <a:solidFill>
                  <a:srgbClr val="FF0000"/>
                </a:solidFill>
                <a:effectLst/>
                <a:latin typeface="Helvetica" pitchFamily="2" charset="0"/>
              </a:rPr>
              <a:t>4.3.2. Ayaktan Hasta/Materyal Takibi</a:t>
            </a:r>
          </a:p>
          <a:p>
            <a:pPr marL="0" indent="0">
              <a:buNone/>
            </a:pPr>
            <a:r>
              <a:rPr lang="tr-TR" dirty="0">
                <a:solidFill>
                  <a:srgbClr val="355BB7"/>
                </a:solidFill>
                <a:effectLst/>
                <a:latin typeface="Helvetica" pitchFamily="2" charset="0"/>
              </a:rPr>
              <a:t>Ayaktan başvuran acil veya acil olmayan bir olgu hakkında gereken yetkinlik düzeyine erişmemiş bir öğrencinin gözetim ve denetim gözlem altında, eğitici eşliğinde ve gereken yetkinlik düzeyine ulaşmış bir öğrencinin yüksek gözlem altında yaptığı çalışmalar sırasında eksikliğini fark ettiği konularda öğrenme gereksinimini belirleyerek bunu herhangi bir eğitim kaynağından tamamlaması sürecidir. Bu eğitim kaynaklarının doğru ve güvenilir olmasından eğitici sorumludur.</a:t>
            </a:r>
          </a:p>
          <a:p>
            <a:pPr marL="0" indent="0">
              <a:buNone/>
            </a:pPr>
            <a:r>
              <a:rPr lang="tr-TR" dirty="0">
                <a:solidFill>
                  <a:srgbClr val="FF0000"/>
                </a:solidFill>
                <a:effectLst/>
                <a:latin typeface="Helvetica" pitchFamily="2" charset="0"/>
              </a:rPr>
              <a:t>4.3.3. Akran Öğrenmesi</a:t>
            </a:r>
          </a:p>
          <a:p>
            <a:pPr marL="0" indent="0">
              <a:buNone/>
            </a:pPr>
            <a:r>
              <a:rPr lang="tr-TR" dirty="0">
                <a:solidFill>
                  <a:srgbClr val="355BB7"/>
                </a:solidFill>
                <a:effectLst/>
                <a:latin typeface="Helvetica" pitchFamily="2" charset="0"/>
              </a:rPr>
              <a:t>Öğrencinin bir olgunun çözümlenmesi veya bir girişimin uygulanması sırasında bir akranı ile tartışarak veya onu gözlemleyerek öğrenmesi sürecidir.</a:t>
            </a:r>
          </a:p>
          <a:p>
            <a:pPr marL="0" indent="0">
              <a:buNone/>
            </a:pPr>
            <a:r>
              <a:rPr lang="tr-TR" dirty="0">
                <a:solidFill>
                  <a:srgbClr val="FF0000"/>
                </a:solidFill>
                <a:effectLst/>
                <a:latin typeface="Helvetica" pitchFamily="2" charset="0"/>
              </a:rPr>
              <a:t>4.3.4. Literatür Okuma</a:t>
            </a:r>
          </a:p>
          <a:p>
            <a:pPr marL="0" indent="0">
              <a:buNone/>
            </a:pPr>
            <a:r>
              <a:rPr lang="tr-TR" dirty="0">
                <a:solidFill>
                  <a:srgbClr val="355BB7"/>
                </a:solidFill>
                <a:effectLst/>
                <a:latin typeface="Helvetica" pitchFamily="2" charset="0"/>
              </a:rPr>
              <a:t>Öğrencinin öğrenme gereksinimi olan konularda literatür okuması ve klinik uygulama ile ilişkilendirmesi sürecidir.</a:t>
            </a:r>
          </a:p>
          <a:p>
            <a:endParaRPr lang="tr-TR" dirty="0"/>
          </a:p>
        </p:txBody>
      </p:sp>
      <p:sp>
        <p:nvSpPr>
          <p:cNvPr id="4" name="İçerik Yer Tutucusu 3">
            <a:extLst>
              <a:ext uri="{FF2B5EF4-FFF2-40B4-BE49-F238E27FC236}">
                <a16:creationId xmlns:a16="http://schemas.microsoft.com/office/drawing/2014/main" xmlns="" id="{3221122E-AE78-6AC1-C698-0654310AB2D9}"/>
              </a:ext>
            </a:extLst>
          </p:cNvPr>
          <p:cNvSpPr>
            <a:spLocks noGrp="1"/>
          </p:cNvSpPr>
          <p:nvPr>
            <p:ph sz="half" idx="2"/>
          </p:nvPr>
        </p:nvSpPr>
        <p:spPr>
          <a:xfrm>
            <a:off x="6872415" y="1594022"/>
            <a:ext cx="5150251" cy="4983162"/>
          </a:xfrm>
        </p:spPr>
        <p:txBody>
          <a:bodyPr>
            <a:normAutofit fontScale="47500" lnSpcReduction="20000"/>
          </a:bodyPr>
          <a:lstStyle/>
          <a:p>
            <a:pPr marL="0" indent="0">
              <a:buNone/>
            </a:pPr>
            <a:r>
              <a:rPr lang="tr-TR" dirty="0">
                <a:solidFill>
                  <a:srgbClr val="FF0000"/>
                </a:solidFill>
                <a:effectLst/>
                <a:latin typeface="Helvetica" pitchFamily="2" charset="0"/>
              </a:rPr>
              <a:t>4.3.5. Araştırma</a:t>
            </a:r>
          </a:p>
          <a:p>
            <a:pPr marL="0" indent="0">
              <a:buNone/>
            </a:pPr>
            <a:r>
              <a:rPr lang="tr-TR" dirty="0">
                <a:solidFill>
                  <a:srgbClr val="355BB7"/>
                </a:solidFill>
                <a:effectLst/>
                <a:latin typeface="Helvetica" pitchFamily="2" charset="0"/>
              </a:rPr>
              <a:t>Öğrencinin bir konuda tek başına veya bir ekip ile araştırma tasarlaması ve bu sırada öğrenme gereksinimini belirleyerek bunu herhangi bir eğitim kaynağından tamamlaması sürecidir.</a:t>
            </a:r>
          </a:p>
          <a:p>
            <a:pPr marL="0" indent="0">
              <a:buNone/>
            </a:pPr>
            <a:r>
              <a:rPr lang="tr-TR" dirty="0">
                <a:solidFill>
                  <a:srgbClr val="FF0000"/>
                </a:solidFill>
                <a:effectLst/>
                <a:latin typeface="Helvetica" pitchFamily="2" charset="0"/>
              </a:rPr>
              <a:t>4.3.6. Öğretme</a:t>
            </a:r>
          </a:p>
          <a:p>
            <a:pPr marL="0" indent="0">
              <a:buNone/>
            </a:pPr>
            <a:r>
              <a:rPr lang="tr-TR" dirty="0">
                <a:solidFill>
                  <a:srgbClr val="355BB7"/>
                </a:solidFill>
                <a:effectLst/>
                <a:latin typeface="Helvetica" pitchFamily="2" charset="0"/>
              </a:rPr>
              <a:t>Öğrencinin bir başkasına bir girişim veya bir klinik konuyu öğretirken bu konuda farklı bakış açılarını, daha önce düşünmediği soruları veya varlığını fark etmediği durumları fark ederek öğrenme gereksinimi belirlemesi ve bunu herhangi bir eğitim kaynağından tamamlaması sürecidir.</a:t>
            </a:r>
          </a:p>
          <a:p>
            <a:pPr marL="0" indent="0">
              <a:buNone/>
            </a:pPr>
            <a:r>
              <a:rPr lang="tr-TR" dirty="0">
                <a:solidFill>
                  <a:srgbClr val="FF0000"/>
                </a:solidFill>
                <a:effectLst/>
                <a:latin typeface="Helvetica" pitchFamily="2" charset="0"/>
              </a:rPr>
              <a:t>4.3.7. Uzaktan Eğitim Modeli</a:t>
            </a:r>
          </a:p>
          <a:p>
            <a:pPr marL="0" indent="0">
              <a:buNone/>
            </a:pPr>
            <a:r>
              <a:rPr lang="tr-TR" dirty="0">
                <a:solidFill>
                  <a:srgbClr val="355BB7"/>
                </a:solidFill>
                <a:effectLst/>
                <a:latin typeface="Helvetica" pitchFamily="2" charset="0"/>
              </a:rPr>
              <a:t>İnternet üzerinden öğrenme süreçleri Online kurslar, seminerler, interaktif oturumlar, e-</a:t>
            </a:r>
            <a:r>
              <a:rPr lang="tr-TR" dirty="0" err="1">
                <a:solidFill>
                  <a:srgbClr val="355BB7"/>
                </a:solidFill>
                <a:effectLst/>
                <a:latin typeface="Helvetica" pitchFamily="2" charset="0"/>
              </a:rPr>
              <a:t>öğrenmeprogramları</a:t>
            </a:r>
            <a:r>
              <a:rPr lang="tr-TR" dirty="0">
                <a:solidFill>
                  <a:srgbClr val="355BB7"/>
                </a:solidFill>
                <a:effectLst/>
                <a:latin typeface="Helvetica" pitchFamily="2" charset="0"/>
              </a:rPr>
              <a:t> şeklinde uzaktan eğitim programları öğrencinin kendini geliştirmesi için kullanılır. Kurumun yapacağı düzenlemelere ve ihtiyaca göre uzaktan konsültasyon sistemi kurulabilir.</a:t>
            </a:r>
          </a:p>
          <a:p>
            <a:pPr marL="0" indent="0">
              <a:buNone/>
            </a:pPr>
            <a:r>
              <a:rPr lang="tr-TR" dirty="0">
                <a:solidFill>
                  <a:srgbClr val="FF0000"/>
                </a:solidFill>
                <a:effectLst/>
                <a:latin typeface="Helvetica" pitchFamily="2" charset="0"/>
              </a:rPr>
              <a:t>4.3.8. Rol Modelleme</a:t>
            </a:r>
          </a:p>
          <a:p>
            <a:pPr marL="0" indent="0">
              <a:buNone/>
            </a:pPr>
            <a:r>
              <a:rPr lang="tr-TR" dirty="0">
                <a:solidFill>
                  <a:srgbClr val="355BB7"/>
                </a:solidFill>
                <a:effectLst/>
                <a:latin typeface="Helvetica" pitchFamily="2" charset="0"/>
              </a:rPr>
              <a:t>Uzmanlık öğrencisi hem klinik hem girişimsel, ama bunlardan daha da önemli olarak tutum ve davranış yetkinliklerine beraber çalıştığı kıdemli uzmanlık öğrencisi veya uzmanları/öğretim üyelerini modelleyerek ulaşır. Uzmanlık eğitimi boyunca öğrencinin uygun ortamlarda eğitici ile yeterli ve kaliteli bir şekilde bir araya gelmesi sürecidir.</a:t>
            </a:r>
          </a:p>
          <a:p>
            <a:endParaRPr lang="tr-TR" dirty="0"/>
          </a:p>
        </p:txBody>
      </p:sp>
    </p:spTree>
    <p:extLst>
      <p:ext uri="{BB962C8B-B14F-4D97-AF65-F5344CB8AC3E}">
        <p14:creationId xmlns:p14="http://schemas.microsoft.com/office/powerpoint/2010/main" val="59108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30F43D5-C983-BC47-7342-19117A74FF57}"/>
              </a:ext>
            </a:extLst>
          </p:cNvPr>
          <p:cNvSpPr>
            <a:spLocks noGrp="1"/>
          </p:cNvSpPr>
          <p:nvPr>
            <p:ph type="title"/>
          </p:nvPr>
        </p:nvSpPr>
        <p:spPr>
          <a:xfrm>
            <a:off x="5753828" y="4290916"/>
            <a:ext cx="5904772" cy="1081184"/>
          </a:xfrm>
          <a:solidFill>
            <a:schemeClr val="accent4">
              <a:lumMod val="40000"/>
              <a:lumOff val="60000"/>
            </a:schemeClr>
          </a:solidFill>
        </p:spPr>
        <p:txBody>
          <a:bodyPr/>
          <a:lstStyle/>
          <a:p>
            <a:r>
              <a:rPr lang="tr-TR" dirty="0" err="1"/>
              <a:t>Belgelendirme</a:t>
            </a:r>
            <a:r>
              <a:rPr lang="tr-TR" dirty="0" err="1">
                <a:sym typeface="Wingdings" pitchFamily="2" charset="2"/>
              </a:rPr>
              <a:t></a:t>
            </a:r>
            <a:r>
              <a:rPr lang="tr-TR" dirty="0" err="1"/>
              <a:t>STE</a:t>
            </a:r>
            <a:endParaRPr lang="tr-TR" dirty="0"/>
          </a:p>
        </p:txBody>
      </p:sp>
      <p:graphicFrame>
        <p:nvGraphicFramePr>
          <p:cNvPr id="4" name="Diyagram 3">
            <a:extLst>
              <a:ext uri="{FF2B5EF4-FFF2-40B4-BE49-F238E27FC236}">
                <a16:creationId xmlns:a16="http://schemas.microsoft.com/office/drawing/2014/main" xmlns="" id="{D0CDF8C7-31CA-4455-F0CF-E133AA4C77C5}"/>
              </a:ext>
            </a:extLst>
          </p:cNvPr>
          <p:cNvGraphicFramePr/>
          <p:nvPr>
            <p:extLst>
              <p:ext uri="{D42A27DB-BD31-4B8C-83A1-F6EECF244321}">
                <p14:modId xmlns:p14="http://schemas.microsoft.com/office/powerpoint/2010/main" val="1380954628"/>
              </p:ext>
            </p:extLst>
          </p:nvPr>
        </p:nvGraphicFramePr>
        <p:xfrm>
          <a:off x="-365740" y="336422"/>
          <a:ext cx="7709515" cy="5864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982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2D87F20-9223-E2A0-E8F5-5896D6C9EF20}"/>
              </a:ext>
            </a:extLst>
          </p:cNvPr>
          <p:cNvSpPr>
            <a:spLocks noGrp="1"/>
          </p:cNvSpPr>
          <p:nvPr>
            <p:ph type="title"/>
          </p:nvPr>
        </p:nvSpPr>
        <p:spPr>
          <a:xfrm>
            <a:off x="954158" y="1838739"/>
            <a:ext cx="10653191" cy="4401424"/>
          </a:xfrm>
          <a:solidFill>
            <a:schemeClr val="accent3">
              <a:lumMod val="40000"/>
              <a:lumOff val="60000"/>
            </a:schemeClr>
          </a:solidFill>
        </p:spPr>
        <p:txBody>
          <a:bodyPr>
            <a:normAutofit/>
          </a:bodyPr>
          <a:lstStyle/>
          <a:p>
            <a:r>
              <a:rPr lang="tr-TR" b="1" dirty="0">
                <a:solidFill>
                  <a:srgbClr val="FF0000"/>
                </a:solidFill>
              </a:rPr>
              <a:t>Bildiğimizi</a:t>
            </a:r>
            <a:br>
              <a:rPr lang="tr-TR" b="1" dirty="0">
                <a:solidFill>
                  <a:srgbClr val="FF0000"/>
                </a:solidFill>
              </a:rPr>
            </a:br>
            <a:r>
              <a:rPr lang="tr-TR" b="1" dirty="0">
                <a:solidFill>
                  <a:srgbClr val="FF0000"/>
                </a:solidFill>
              </a:rPr>
              <a:t>Unutmadığımızı</a:t>
            </a:r>
            <a:br>
              <a:rPr lang="tr-TR" b="1" dirty="0">
                <a:solidFill>
                  <a:srgbClr val="FF0000"/>
                </a:solidFill>
              </a:rPr>
            </a:br>
            <a:r>
              <a:rPr lang="tr-TR" b="1" dirty="0">
                <a:solidFill>
                  <a:srgbClr val="FF0000"/>
                </a:solidFill>
              </a:rPr>
              <a:t>Hatırlayabildiğimizi</a:t>
            </a:r>
            <a:br>
              <a:rPr lang="tr-TR" b="1" dirty="0">
                <a:solidFill>
                  <a:srgbClr val="FF0000"/>
                </a:solidFill>
              </a:rPr>
            </a:br>
            <a:r>
              <a:rPr lang="tr-TR" b="1" dirty="0">
                <a:solidFill>
                  <a:srgbClr val="FF0000"/>
                </a:solidFill>
              </a:rPr>
              <a:t>Uygulayabildiğimizi</a:t>
            </a:r>
            <a:br>
              <a:rPr lang="tr-TR" b="1" dirty="0">
                <a:solidFill>
                  <a:srgbClr val="FF0000"/>
                </a:solidFill>
              </a:rPr>
            </a:br>
            <a:r>
              <a:rPr lang="tr-TR" b="1" dirty="0">
                <a:solidFill>
                  <a:srgbClr val="FF0000"/>
                </a:solidFill>
              </a:rPr>
              <a:t>Geliştirdiğimizi</a:t>
            </a:r>
          </a:p>
        </p:txBody>
      </p:sp>
      <p:sp>
        <p:nvSpPr>
          <p:cNvPr id="4" name="Metin kutusu 3">
            <a:extLst>
              <a:ext uri="{FF2B5EF4-FFF2-40B4-BE49-F238E27FC236}">
                <a16:creationId xmlns:a16="http://schemas.microsoft.com/office/drawing/2014/main" xmlns="" id="{6625A6D6-1584-7717-95BD-F7DC6D7D7F42}"/>
              </a:ext>
            </a:extLst>
          </p:cNvPr>
          <p:cNvSpPr txBox="1"/>
          <p:nvPr/>
        </p:nvSpPr>
        <p:spPr>
          <a:xfrm>
            <a:off x="1313691" y="793232"/>
            <a:ext cx="9561442" cy="1200329"/>
          </a:xfrm>
          <a:prstGeom prst="rect">
            <a:avLst/>
          </a:prstGeom>
          <a:noFill/>
        </p:spPr>
        <p:txBody>
          <a:bodyPr wrap="square">
            <a:spAutoFit/>
          </a:bodyPr>
          <a:lstStyle/>
          <a:p>
            <a:r>
              <a:rPr lang="tr-TR" sz="3600" b="1" dirty="0">
                <a:solidFill>
                  <a:srgbClr val="FF0000"/>
                </a:solidFill>
              </a:rPr>
              <a:t>Eğitimimizin sürekli olduğunu nasıl kanıtlayalım?</a:t>
            </a:r>
            <a:br>
              <a:rPr lang="tr-TR" sz="3600" b="1" dirty="0">
                <a:solidFill>
                  <a:srgbClr val="FF0000"/>
                </a:solidFill>
              </a:rPr>
            </a:br>
            <a:endParaRPr lang="tr-TR" sz="3600" dirty="0"/>
          </a:p>
        </p:txBody>
      </p:sp>
    </p:spTree>
    <p:extLst>
      <p:ext uri="{BB962C8B-B14F-4D97-AF65-F5344CB8AC3E}">
        <p14:creationId xmlns:p14="http://schemas.microsoft.com/office/powerpoint/2010/main" val="304523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3616</TotalTime>
  <Words>3429</Words>
  <Application>Microsoft Office PowerPoint</Application>
  <PresentationFormat>Özel</PresentationFormat>
  <Paragraphs>320</Paragraphs>
  <Slides>37</Slides>
  <Notes>14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Calibri</vt:lpstr>
      <vt:lpstr>Helvetica</vt:lpstr>
      <vt:lpstr>Wingdings</vt:lpstr>
      <vt:lpstr>Office Theme</vt:lpstr>
      <vt:lpstr>Hematoloji Uzmanları İçin Resertifikasyon Programı</vt:lpstr>
      <vt:lpstr>Sürekli Tıp Eğitimi (STE)(CME)</vt:lpstr>
      <vt:lpstr>PowerPoint Sunusu</vt:lpstr>
      <vt:lpstr>Öğrenme Ve Öğretme Yöntemleri </vt:lpstr>
      <vt:lpstr>4.1. Yapılandırılmış Eğitim Etkinlikleri (YE) </vt:lpstr>
      <vt:lpstr>4.2. Uygulamalı Eğitim Etkinlikleri (UE) </vt:lpstr>
      <vt:lpstr>4.3 Bağımsız ve Keşfederek Öğrenme Etkinlikleri (BE) </vt:lpstr>
      <vt:lpstr>BelgelendirmeSTE</vt:lpstr>
      <vt:lpstr>Bildiğimizi Unutmadığımızı Hatırlayabildiğimizi Uygulayabildiğimizi Geliştirdiğimizi</vt:lpstr>
      <vt:lpstr>Çekirdek eğitim müfredatında yer alan yetkinliklerin hangi yöntemle ölçülüp değerlendirileceği belirlenmiştir.   TUKMOS tarafından önerilen ölçme ve değerlendirme yöntemleri becerilerin düzeyleri ile yetkinlikler Miller Piramidine göre yapılandırılmıştır. </vt:lpstr>
      <vt:lpstr>Düzey 1 (Girişimsel Yetkinlik) ile Uyumlu Ölçme Değerlendirme Yöntemleri BİLİR </vt:lpstr>
      <vt:lpstr>Düzey 2 (Girişimsel Yetkinlik) İle Uyumlu Ölçme Değerlendirme Yöntemleri GÖSTERİR </vt:lpstr>
      <vt:lpstr> Düzey 3 (Girişimsel Yetkinlik) ile Uyumlu Ölçme Değerlendirme Yöntemleri YAPAR </vt:lpstr>
      <vt:lpstr> Düzey 4 (Girişimsel Yetkinlik) İle Uyumlu Ölçme Değerlendirme Yöntemleri UYGULAMA </vt:lpstr>
      <vt:lpstr>Hematolog olmadan hemen önce</vt:lpstr>
      <vt:lpstr>Yeterliği nasıl değerlendirelim?</vt:lpstr>
      <vt:lpstr>Ölçme Değerlendirme Çalışma Grubu (ÖDÇG)</vt:lpstr>
      <vt:lpstr>Beş  yılda bir yenilenmesi uygun mu? Hangi konuları kapsamalı? Hangi yöntemler geçerli olmalı?   </vt:lpstr>
      <vt:lpstr>Yeniden Sertifikalandırma nasıl olmalı?</vt:lpstr>
      <vt:lpstr>Amaç &amp; Kapsam</vt:lpstr>
      <vt:lpstr>Dayanaklar</vt:lpstr>
      <vt:lpstr>Türkiye’de Uzmanlık Dernekleri – Özet</vt:lpstr>
      <vt:lpstr>Süre &amp; Yenileme Yolu</vt:lpstr>
      <vt:lpstr>Kredi Sistemi (≥250/5y)</vt:lpstr>
      <vt:lpstr>Zorunlu Modüller</vt:lpstr>
      <vt:lpstr>Portföy (Kanıtlar)</vt:lpstr>
      <vt:lpstr>Değerlendirme &amp; Denetim</vt:lpstr>
      <vt:lpstr>Süreç Akışı</vt:lpstr>
      <vt:lpstr>Takvim &amp; Süreç</vt:lpstr>
      <vt:lpstr>Eşdeğerlik &amp; Tanıma</vt:lpstr>
      <vt:lpstr>Örnek Puan Planı</vt:lpstr>
      <vt:lpstr>PowerPoint Sunusu</vt:lpstr>
      <vt:lpstr>Kredilendirme</vt:lpstr>
      <vt:lpstr>PowerPoint Sunusu</vt:lpstr>
      <vt:lpstr>İstenilen Belgeler</vt:lpstr>
      <vt:lpstr>Eleştirileriniz? Önerileriniz? Katkılarınız? </vt:lpstr>
      <vt:lpstr>Sabrınız için teşekkürler</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Hematoloji Uzmanları İçin Resertifikasyon Programı (TR)</dc:title>
  <dc:subject/>
  <dc:creator>Beril AYHAN</dc:creator>
  <cp:keywords/>
  <dc:description>generated using python-pptx</dc:description>
  <cp:lastModifiedBy>Beril AYHAN</cp:lastModifiedBy>
  <cp:revision>26</cp:revision>
  <dcterms:created xsi:type="dcterms:W3CDTF">2013-01-27T09:14:16Z</dcterms:created>
  <dcterms:modified xsi:type="dcterms:W3CDTF">2025-09-19T05:40:12Z</dcterms:modified>
  <cp:category/>
</cp:coreProperties>
</file>