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77" r:id="rId5"/>
    <p:sldId id="285" r:id="rId6"/>
    <p:sldId id="275" r:id="rId7"/>
    <p:sldId id="276" r:id="rId8"/>
    <p:sldId id="278" r:id="rId9"/>
    <p:sldId id="279" r:id="rId10"/>
    <p:sldId id="280" r:id="rId11"/>
    <p:sldId id="286" r:id="rId12"/>
    <p:sldId id="338" r:id="rId13"/>
    <p:sldId id="339" r:id="rId14"/>
    <p:sldId id="337" r:id="rId15"/>
    <p:sldId id="281" r:id="rId16"/>
    <p:sldId id="325" r:id="rId17"/>
    <p:sldId id="340" r:id="rId18"/>
    <p:sldId id="341" r:id="rId19"/>
    <p:sldId id="261" r:id="rId20"/>
    <p:sldId id="326" r:id="rId21"/>
    <p:sldId id="327" r:id="rId22"/>
    <p:sldId id="328" r:id="rId23"/>
    <p:sldId id="331" r:id="rId24"/>
    <p:sldId id="332" r:id="rId25"/>
    <p:sldId id="333" r:id="rId26"/>
    <p:sldId id="334" r:id="rId27"/>
    <p:sldId id="335" r:id="rId28"/>
    <p:sldId id="336" r:id="rId29"/>
    <p:sldId id="329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CD318D7-EA3B-F810-3B94-B422CE350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6EE13785-02E4-01C6-2BF1-FAC2798A1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9937911-ED95-2932-19F0-E85EBDA3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031622F-D4A5-A486-278E-054CFF87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7E023F3-D8E2-163D-8D62-B493C2A8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17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6FAB57A-3589-A88D-9EAD-9F27E9C9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F20F1E5A-E3D8-248A-3851-5EBBCBC43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D805270-E3F7-E54D-2359-6D4F73B3F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F86FA40-169F-79CA-08F2-E790A7AF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728AF9A-DBA2-62DE-07B6-CB78394F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67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9097C862-DEBE-F2D1-ABEB-53AE131B1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5BE1FCB5-07B7-4DE1-7004-1309599B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5E05129-D347-BAE0-F26A-8D0C0643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E9058B4-A632-E256-D8CE-E157FA0C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9474EFF4-0D41-A58F-EF92-4FFC80FB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75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16F38DB-E529-F494-978B-3A10E1DD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1D35035-E0C6-54B2-8FB5-28F8572CE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FE4E8AA-F697-E4B3-02AF-3AAF4AA3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E55B7BF-3080-28AE-DECE-B69E38BA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4296EB7-DEE7-DCB1-B538-EF6C1517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84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661B168-E0B7-EDF1-DBE9-D2A27124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5C8952C-A1A1-D43E-1798-CB8D6D8C7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1FC00E6-409C-30EA-26F1-387672D0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15B6C4E-7EF5-8F59-30B3-CA91A265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E62C3CF-4D65-EB14-5297-E81817CA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73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60441CC-04FE-B85D-7D46-F60F5657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8BCC05E-71C2-9F8E-73EA-E65B5799E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6293A68-AE02-345B-CFFB-CE0AD2CAD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68055AC-6FDB-D5AE-9FC0-4CD678B1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035B792-B2E4-4AC3-0567-C6C13C8D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D5CA914-D5CD-0929-3A7F-782CA2E5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271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AC61A7C-4ACD-40A1-402B-A89B5941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E85DA173-5356-DA63-3AF6-99180C02E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4F16AE42-81BC-A497-AEAC-66647EE2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B88953A6-EB66-6C99-9F75-F20D86DE4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5F52C31D-B037-4229-F9EC-B7B5FDC5F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77E709E7-77DD-2D51-2BFD-45F425B0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186BD051-B26F-FA6A-F140-1870996C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1426302D-6AD5-A5BC-6DDF-BAA0A3DD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76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DC8F8E4-E941-876C-4119-3BBAF9D3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9BCE7272-AC3C-9D21-AF67-DA6A2243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AA37F9C0-8837-FC68-1915-15EC4F5D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AB8B6C39-E6B2-27A2-81AA-39D488EB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73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FC60D2BD-1A5D-79D3-9AF7-CB5338DCF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AF851947-6C82-A38E-58A4-8EEF6367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90C4DE5D-4060-64EF-EEB4-AEA642EC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94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2076CB2-6FE3-DAE1-7C91-680990B0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777B851-4813-26EA-C3F7-A237218EB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7134DDE9-9F85-E456-B830-7B462675E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D315AC46-EBAF-7FA8-0D4D-FF42C6EE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657586B-A77C-092E-6AC1-EFB01AC4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E55447F-C648-F85B-7FE3-CF5C58FA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84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C39D1EB-BF89-CA1D-DFC7-75A2575D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2DC77E98-BB39-24EE-1D0E-BF1D17A7A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2781211F-0335-5723-4404-F4D0775E2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EDF567B-19F7-97BB-601B-44C30240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469A8D0-E708-7F92-21D7-14B05385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C98715FA-FFF2-AFB7-0E01-D22F18365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29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D1ED8AB0-E8A6-18EB-6221-862058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159DAA31-2D30-AC46-4089-1705AA009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210327F-65D2-9E0B-E80F-BEC80F918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B8E4-4FF8-4C55-8D5A-CC62680078F2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7CB3D92-B95F-986E-A615-E11E90C7F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249EF83-99E8-32BE-2E0B-458C75893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762D-55A4-418B-8DFD-EA12D64FA3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586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5B5DE66-7449-EE5B-302C-DF176DF9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269" y="3582434"/>
            <a:ext cx="9030878" cy="112154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Program Değerlendirme Çalışma Grubu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2024-2025 yılı aktiviteleri</a:t>
            </a:r>
          </a:p>
          <a:p>
            <a:pPr marL="0" indent="0">
              <a:buNone/>
            </a:pPr>
            <a:endParaRPr lang="tr-TR" sz="5100" dirty="0">
              <a:solidFill>
                <a:srgbClr val="FF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A87D87A9-2C7E-35F7-592D-0C7F4F7899D9}"/>
              </a:ext>
            </a:extLst>
          </p:cNvPr>
          <p:cNvSpPr txBox="1"/>
          <p:nvPr/>
        </p:nvSpPr>
        <p:spPr>
          <a:xfrm>
            <a:off x="2919164" y="4974228"/>
            <a:ext cx="6297105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                              </a:t>
            </a:r>
          </a:p>
          <a:p>
            <a:r>
              <a:rPr lang="tr-TR" sz="2400" dirty="0">
                <a:solidFill>
                  <a:srgbClr val="FF0000"/>
                </a:solidFill>
              </a:rPr>
              <a:t>                                </a:t>
            </a:r>
            <a:r>
              <a:rPr lang="tr-T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Dr. Meltem Aylı</a:t>
            </a:r>
          </a:p>
          <a:p>
            <a:endParaRPr lang="tr-T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D5332BC7-6AC0-3532-024E-CFAC4090AAE5}"/>
              </a:ext>
            </a:extLst>
          </p:cNvPr>
          <p:cNvSpPr txBox="1"/>
          <p:nvPr/>
        </p:nvSpPr>
        <p:spPr>
          <a:xfrm>
            <a:off x="9483365" y="6174557"/>
            <a:ext cx="192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latin typeface="Comic Sans MS" panose="030F0702030302020204" pitchFamily="66" charset="0"/>
              </a:rPr>
              <a:t>19.Eylül.2025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92FE009-9136-E422-57EF-7AF8B308F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21379" r="1" b="47165"/>
          <a:stretch>
            <a:fillRect/>
          </a:stretch>
        </p:blipFill>
        <p:spPr bwMode="auto">
          <a:xfrm>
            <a:off x="1596269" y="1883831"/>
            <a:ext cx="8942897" cy="137785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matoloji Tıpta Uzmanlık Yeterlik Komisyonu">
            <a:extLst>
              <a:ext uri="{FF2B5EF4-FFF2-40B4-BE49-F238E27FC236}">
                <a16:creationId xmlns:a16="http://schemas.microsoft.com/office/drawing/2014/main" xmlns="" id="{E6553DC5-8632-BC2A-746D-1DBB20B32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89" y="372341"/>
            <a:ext cx="9030877" cy="133391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2340" y="702876"/>
            <a:ext cx="10515600" cy="837599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tr-TR" sz="3100" dirty="0">
                <a:solidFill>
                  <a:srgbClr val="FF0000"/>
                </a:solidFill>
                <a:latin typeface="Comic Sans MS" panose="030F0702030302020204" pitchFamily="66" charset="0"/>
              </a:rPr>
              <a:t>Tutum </a:t>
            </a:r>
            <a:br>
              <a:rPr lang="tr-TR" sz="31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tr-TR" sz="3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0"/>
            <a:endParaRPr lang="tr-TR" sz="2000" dirty="0">
              <a:latin typeface="Comic Sans MS" panose="030F0702030302020204" pitchFamily="66" charset="0"/>
            </a:endParaRP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Tüm meslek yaşamı boyunca eğitim sürecinde kazandığı etik ve deontolojik ilkelere bağlı olmalı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Tedavileri planlarken etkinlik ve güvenliğin yanı sıra maliyet etkin yöntemleri seçebilmeli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Ekip çalışmalarında uygun iletişim ve işbirliği tutumu kazanmalı, disiplinler arası iletişim, işbirliğine yatkın olmalı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Hasta ve hasta yakınlarına tanı, tetkik, tedavi, izlem süreçleri ve hastalık seyrine ilişkin bilgilendirmeleri yapabilmeli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Uygun bir şekilde kötü haber verebilmeli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Hasta bilgilendirmelerini uygun şekilde yaparak yazılı ve sözlü onamları alabilmeli  </a:t>
            </a:r>
          </a:p>
          <a:p>
            <a:pPr marL="0" indent="0">
              <a:buNone/>
            </a:pPr>
            <a:r>
              <a:rPr lang="tr-TR" sz="2000" b="1" dirty="0">
                <a:latin typeface="Comic Sans MS" panose="030F0702030302020204" pitchFamily="66" charset="0"/>
              </a:rPr>
              <a:t> </a:t>
            </a:r>
            <a:endParaRPr lang="tr-TR" sz="2000" dirty="0">
              <a:latin typeface="Comic Sans MS" panose="030F0702030302020204" pitchFamily="66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235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449" t="15976" r="16455" b="21360"/>
          <a:stretch/>
        </p:blipFill>
        <p:spPr>
          <a:xfrm>
            <a:off x="774358" y="617860"/>
            <a:ext cx="6219568" cy="580767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706" y="1943787"/>
            <a:ext cx="3534051" cy="294163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60881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52F39719-F97E-32C1-E430-B7918F7EEC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948" t="3499" r="6688" b="8333"/>
          <a:stretch/>
        </p:blipFill>
        <p:spPr>
          <a:xfrm>
            <a:off x="218660" y="397566"/>
            <a:ext cx="11231218" cy="6331226"/>
          </a:xfr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5324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xmlns="" id="{40525B35-27A1-327F-7096-C7E1A19E3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255" t="17661" r="6607" b="10845"/>
          <a:stretch/>
        </p:blipFill>
        <p:spPr>
          <a:xfrm>
            <a:off x="516835" y="874643"/>
            <a:ext cx="10744200" cy="5466522"/>
          </a:xfr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8661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4883F8A-FECE-E735-9463-0BE7B5A3B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39" y="576470"/>
            <a:ext cx="9561444" cy="976658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tr-TR" sz="2000" kern="0" spc="-5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tr-TR" sz="2000" kern="0" spc="-5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tr-TR" sz="2000" kern="0" spc="-5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/>
            </a:r>
            <a:br>
              <a:rPr lang="tr-TR" sz="2000" kern="0" spc="-5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tr-TR" sz="2000" kern="0" spc="-5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           ROTASYON /EĞİTİM BİRİMLERİ  SÜRESİ VE ÖĞRENİM HEDEFLERİ </a:t>
            </a:r>
            <a:r>
              <a:rPr lang="tr-TR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tr-TR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7F7735BD-5CDE-EDB9-1E98-7F32ED045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135673"/>
              </p:ext>
            </p:extLst>
          </p:nvPr>
        </p:nvGraphicFramePr>
        <p:xfrm>
          <a:off x="1033669" y="1861376"/>
          <a:ext cx="9531626" cy="4750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31626">
                  <a:extLst>
                    <a:ext uri="{9D8B030D-6E8A-4147-A177-3AD203B41FA5}">
                      <a16:colId xmlns:a16="http://schemas.microsoft.com/office/drawing/2014/main" xmlns="" val="3092168001"/>
                    </a:ext>
                  </a:extLst>
                </a:gridCol>
              </a:tblGrid>
              <a:tr h="1417427">
                <a:tc>
                  <a:txBody>
                    <a:bodyPr/>
                    <a:lstStyle/>
                    <a:p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Temel Hematoloji ve Hemostaz Laboratuvarı</a:t>
                      </a:r>
                    </a:p>
                    <a:p>
                      <a:endParaRPr lang="tr-TR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Akım sitometri Laboratuvarı</a:t>
                      </a:r>
                    </a:p>
                    <a:p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(Temel Hematoloji ve akım sitometri eğitimleri farklı zamanlarda olabilir)</a:t>
                      </a:r>
                      <a:endParaRPr lang="tr-TR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52" marR="661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7894514"/>
                  </a:ext>
                </a:extLst>
              </a:tr>
              <a:tr h="696232">
                <a:tc>
                  <a:txBody>
                    <a:bodyPr/>
                    <a:lstStyle/>
                    <a:p>
                      <a:r>
                        <a:rPr lang="tr-TR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Kan Bankası/ Transfüzyon Merkezi</a:t>
                      </a:r>
                      <a:endParaRPr lang="tr-TR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52" marR="661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4534065"/>
                  </a:ext>
                </a:extLst>
              </a:tr>
              <a:tr h="464155">
                <a:tc>
                  <a:txBody>
                    <a:bodyPr/>
                    <a:lstStyle/>
                    <a:p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Terapötik </a:t>
                      </a:r>
                      <a:r>
                        <a:rPr lang="tr-TR" sz="2000" b="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Aferez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Merkezi</a:t>
                      </a:r>
                      <a:endParaRPr lang="tr-TR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52" marR="661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1807896"/>
                  </a:ext>
                </a:extLst>
              </a:tr>
              <a:tr h="696232">
                <a:tc>
                  <a:txBody>
                    <a:bodyPr/>
                    <a:lstStyle/>
                    <a:p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Tıbbi Genetik Anabilim Dalı</a:t>
                      </a:r>
                      <a:endParaRPr lang="tr-TR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52" marR="661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3003927"/>
                  </a:ext>
                </a:extLst>
              </a:tr>
              <a:tr h="464155">
                <a:tc>
                  <a:txBody>
                    <a:bodyPr/>
                    <a:lstStyle/>
                    <a:p>
                      <a:r>
                        <a:rPr lang="tr-TR" sz="2000" b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Tıbbi Patoloji Anabilim dalı</a:t>
                      </a:r>
                      <a:endParaRPr lang="tr-TR" sz="2000" b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52" marR="661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4419743"/>
                  </a:ext>
                </a:extLst>
              </a:tr>
              <a:tr h="1012702">
                <a:tc>
                  <a:txBody>
                    <a:bodyPr/>
                    <a:lstStyle/>
                    <a:p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Hematopoetik Kök Hücre Nakli Ünitesi (HKHN)</a:t>
                      </a:r>
                      <a:endParaRPr lang="tr-TR" sz="20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52" marR="6615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7286782"/>
                  </a:ext>
                </a:extLst>
              </a:tr>
            </a:tbl>
          </a:graphicData>
        </a:graphic>
      </p:graphicFrame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198BE242-29B6-458B-9355-10EEE9DA2B3E}"/>
              </a:ext>
            </a:extLst>
          </p:cNvPr>
          <p:cNvSpPr/>
          <p:nvPr/>
        </p:nvSpPr>
        <p:spPr>
          <a:xfrm>
            <a:off x="924339" y="1759226"/>
            <a:ext cx="9561444" cy="45223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49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4103" y="521646"/>
            <a:ext cx="10515600" cy="969404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b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Hematoloji Eğitim Müfredatı Değerleri:</a:t>
            </a:r>
            <a:b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tr-TR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90784" y="1718534"/>
            <a:ext cx="4483443" cy="3833769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0"/>
            <a:endParaRPr lang="tr-TR" sz="2000" dirty="0">
              <a:latin typeface="Comic Sans MS" panose="030F0702030302020204" pitchFamily="66" charset="0"/>
            </a:endParaRP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Bilimin evrenselliği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Akademik özgürlük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Yönetişim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Sürekli gelişim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Kurumsal şeffaflık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Paydaşlarla iş birliği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Değerler eğitimi</a:t>
            </a:r>
          </a:p>
          <a:p>
            <a:pPr marL="0" indent="0">
              <a:buNone/>
            </a:pPr>
            <a:r>
              <a:rPr lang="tr-TR" sz="2000" dirty="0">
                <a:latin typeface="Comic Sans MS" panose="030F0702030302020204" pitchFamily="66" charset="0"/>
              </a:rPr>
              <a:t> 	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4189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2532E59-2C74-8AFA-1334-6895F54C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CEB46F0-F3CE-C215-66AF-FA6A87A69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2372380"/>
            <a:ext cx="10515600" cy="2746375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endParaRPr lang="tr-TR" sz="2400" dirty="0">
              <a:latin typeface="Comic Sans MS" panose="030F0702030302020204" pitchFamily="66" charset="0"/>
            </a:endParaRPr>
          </a:p>
          <a:p>
            <a:r>
              <a:rPr lang="tr-TR" sz="2400" dirty="0">
                <a:latin typeface="Comic Sans MS" panose="030F0702030302020204" pitchFamily="66" charset="0"/>
              </a:rPr>
              <a:t>PGÇG olarak geçtiğimiz yıl  TUKMOS Programını Güncelledik ve </a:t>
            </a:r>
            <a:r>
              <a:rPr lang="tr-TR" sz="2400" dirty="0" err="1">
                <a:latin typeface="Comic Sans MS" panose="030F0702030302020204" pitchFamily="66" charset="0"/>
              </a:rPr>
              <a:t>TUK’na</a:t>
            </a:r>
            <a:r>
              <a:rPr lang="tr-TR" sz="2400" dirty="0">
                <a:latin typeface="Comic Sans MS" panose="030F0702030302020204" pitchFamily="66" charset="0"/>
              </a:rPr>
              <a:t> sunduk.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Askıya çıkan Müfredatımıza gelen bazı eleştiri ve katkıları TUKMOS komisyon üyelerimize sunarak tüm yanıtları </a:t>
            </a:r>
            <a:r>
              <a:rPr lang="tr-TR" sz="2400" dirty="0" err="1">
                <a:latin typeface="Comic Sans MS" panose="030F0702030302020204" pitchFamily="66" charset="0"/>
              </a:rPr>
              <a:t>SB’na</a:t>
            </a:r>
            <a:r>
              <a:rPr lang="tr-TR" sz="2400" dirty="0">
                <a:latin typeface="Comic Sans MS" panose="030F0702030302020204" pitchFamily="66" charset="0"/>
              </a:rPr>
              <a:t> ilettik.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En son 9.Eylül.2025 günü  son sunumumuzu gerçekleştirdik. </a:t>
            </a:r>
          </a:p>
        </p:txBody>
      </p:sp>
    </p:spTree>
    <p:extLst>
      <p:ext uri="{BB962C8B-B14F-4D97-AF65-F5344CB8AC3E}">
        <p14:creationId xmlns:p14="http://schemas.microsoft.com/office/powerpoint/2010/main" val="53394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71127B0-1ACB-CCEE-4301-75017AE7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66AF5C80-DDEB-2BE2-5D4C-1FEF6C092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635" y="754144"/>
            <a:ext cx="9822730" cy="51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68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DAEFCD5-C8BD-AE4E-BF2A-A0413C54B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B16F7B60-B30C-D3CF-14C8-25841A0DAC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32469" y="2765229"/>
            <a:ext cx="10515600" cy="66377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r-TR" sz="1600" dirty="0">
                <a:latin typeface="Comic Sans MS" panose="030F0702030302020204" pitchFamily="66" charset="0"/>
              </a:rPr>
              <a:t> Klinik yetkinlikler     12 ana başlık altında , bir kısmı detaylandırılmış 66 alt başlıkta toplandı.</a:t>
            </a:r>
          </a:p>
          <a:p>
            <a:r>
              <a:rPr lang="tr-TR" sz="1600" dirty="0">
                <a:latin typeface="Comic Sans MS" panose="030F0702030302020204" pitchFamily="66" charset="0"/>
              </a:rPr>
              <a:t> Girişimsel yetkinlikler 13 ana  başlık ve pek çoğu detaylandırılmış 64 alt başlıkta toplandı.</a:t>
            </a:r>
          </a:p>
        </p:txBody>
      </p:sp>
    </p:spTree>
    <p:extLst>
      <p:ext uri="{BB962C8B-B14F-4D97-AF65-F5344CB8AC3E}">
        <p14:creationId xmlns:p14="http://schemas.microsoft.com/office/powerpoint/2010/main" val="1598670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DE2B4B58-582E-26F2-7161-0A6C06F0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13" y="113122"/>
            <a:ext cx="10990498" cy="674487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7825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E271820-B441-4E11-0C1F-853CB1D1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118" y="1147549"/>
            <a:ext cx="8750176" cy="1325563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kumimoji="0" lang="tr-TR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  </a:t>
            </a:r>
            <a: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Program </a:t>
            </a:r>
            <a:r>
              <a:rPr kumimoji="0" lang="en-US" sz="2800" b="0" i="0" u="none" strike="noStrike" kern="1200" cap="all" spc="0" normalizeH="0" baseline="0" noProof="0" dirty="0" err="1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Geliştirme</a:t>
            </a:r>
            <a: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0" normalizeH="0" baseline="0" noProof="0" dirty="0" err="1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çalışma</a:t>
            </a:r>
            <a: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all" spc="0" normalizeH="0" baseline="0" noProof="0" dirty="0" err="1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grubu</a:t>
            </a:r>
            <a: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                      </a:t>
            </a:r>
            <a:r>
              <a:rPr kumimoji="0" lang="tr-TR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</a:t>
            </a:r>
            <a: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1. TOPLANTISI</a:t>
            </a:r>
            <a:b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                     </a:t>
            </a:r>
            <a:r>
              <a:rPr kumimoji="0" lang="tr-TR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 </a:t>
            </a:r>
            <a: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16. </a:t>
            </a:r>
            <a:r>
              <a:rPr kumimoji="0" lang="en-US" sz="2800" b="0" i="0" u="none" strike="noStrike" kern="1200" cap="all" spc="0" normalizeH="0" baseline="0" noProof="0" dirty="0" err="1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Mayis</a:t>
            </a:r>
            <a:r>
              <a:rPr kumimoji="0" lang="en-US" sz="2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. 2022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xmlns="" id="{256F18F8-3E4C-BEFE-E7F4-F2E2A599B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706" y="2702733"/>
            <a:ext cx="8626588" cy="259712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8334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A528384-B1B2-A8E6-9805-0F440D4E0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4" y="80495"/>
            <a:ext cx="11936491" cy="669701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09A3C7E7-9DB0-CFE5-5869-42EFF310FF3C}"/>
              </a:ext>
            </a:extLst>
          </p:cNvPr>
          <p:cNvSpPr txBox="1"/>
          <p:nvPr/>
        </p:nvSpPr>
        <p:spPr>
          <a:xfrm>
            <a:off x="426564" y="2359321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ERİTROSİT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HASTALIKLARI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7FD71F2D-FEBA-2579-87A7-7377090ED4E4}"/>
              </a:ext>
            </a:extLst>
          </p:cNvPr>
          <p:cNvSpPr txBox="1"/>
          <p:nvPr/>
        </p:nvSpPr>
        <p:spPr>
          <a:xfrm>
            <a:off x="2905814" y="2434735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DEMİR EKSİKLİĞİ ANEMİSİ</a:t>
            </a:r>
          </a:p>
          <a:p>
            <a:r>
              <a:rPr lang="tr-TR" sz="1600" b="1" dirty="0"/>
              <a:t>VİTAMİN B12 EKSİKLİĞİ ANEMİSİ</a:t>
            </a:r>
          </a:p>
          <a:p>
            <a:r>
              <a:rPr lang="tr-TR" sz="1600" b="1" dirty="0"/>
              <a:t>FOLAT EKSİKLİĞİ ANEMİSİ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920141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8E2AC22A-FBA4-460C-8A3F-C493FEF13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00" y="1329178"/>
            <a:ext cx="11613823" cy="341250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11515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3BED1D4-1F44-6DAA-E42E-F69EBA0D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03" y="0"/>
            <a:ext cx="8522394" cy="6858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5068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EA3DD991-8F5C-201F-30BB-C88A94730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256" y="818785"/>
            <a:ext cx="9221487" cy="522042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6061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8F996DC-504C-6333-A261-C3221EB90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5" y="0"/>
            <a:ext cx="11648309" cy="6858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0500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A5F371D-637F-49E1-A5F2-32B70DAAD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511" y="0"/>
            <a:ext cx="8318977" cy="6858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69806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B5C79B07-D9F2-38B0-D008-3F3168731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4284"/>
            <a:ext cx="11888859" cy="684943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55136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787BD18-9A79-90B6-1DE3-69F9FC4B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7" y="580627"/>
            <a:ext cx="10936226" cy="569674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73305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36D8268-ACF6-0671-C2CF-8D440DCF3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92230"/>
            <a:ext cx="9141840" cy="619341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61637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0E22261D-D7E7-DF72-D1BC-37291AFD58AE}"/>
              </a:ext>
            </a:extLst>
          </p:cNvPr>
          <p:cNvSpPr txBox="1"/>
          <p:nvPr/>
        </p:nvSpPr>
        <p:spPr>
          <a:xfrm>
            <a:off x="3412503" y="2648932"/>
            <a:ext cx="4185501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Teşekkürler</a:t>
            </a:r>
          </a:p>
        </p:txBody>
      </p:sp>
    </p:spTree>
    <p:extLst>
      <p:ext uri="{BB962C8B-B14F-4D97-AF65-F5344CB8AC3E}">
        <p14:creationId xmlns:p14="http://schemas.microsoft.com/office/powerpoint/2010/main" val="96644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xmlns="" id="{1FFE589A-FAE5-95C8-688C-7F726000F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192" y="1197204"/>
            <a:ext cx="9021451" cy="52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7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noFill/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Geliştirdiğimiz  Müfredatın  Amacı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/>
              <a:t> </a:t>
            </a:r>
          </a:p>
          <a:p>
            <a:pPr marL="0" indent="0">
              <a:buNone/>
            </a:pPr>
            <a:r>
              <a:rPr lang="tr-TR" sz="2000" dirty="0">
                <a:latin typeface="Comic Sans MS" panose="030F0702030302020204" pitchFamily="66" charset="0"/>
              </a:rPr>
              <a:t>Toplum sağlığında önemli yer tutan, yüksek oranda </a:t>
            </a:r>
            <a:r>
              <a:rPr lang="tr-TR" sz="2000" dirty="0" err="1">
                <a:latin typeface="Comic Sans MS" panose="030F0702030302020204" pitchFamily="66" charset="0"/>
              </a:rPr>
              <a:t>morbidite</a:t>
            </a:r>
            <a:r>
              <a:rPr lang="tr-TR" sz="2000" dirty="0">
                <a:latin typeface="Comic Sans MS" panose="030F0702030302020204" pitchFamily="66" charset="0"/>
              </a:rPr>
              <a:t> ve </a:t>
            </a:r>
            <a:r>
              <a:rPr lang="tr-TR" sz="2000" dirty="0" err="1">
                <a:latin typeface="Comic Sans MS" panose="030F0702030302020204" pitchFamily="66" charset="0"/>
              </a:rPr>
              <a:t>mortaliteye</a:t>
            </a:r>
            <a:r>
              <a:rPr lang="tr-TR" sz="2000" dirty="0">
                <a:latin typeface="Comic Sans MS" panose="030F0702030302020204" pitchFamily="66" charset="0"/>
              </a:rPr>
              <a:t> sebep olan, ülke ekonomisinde ciddi yük oluşturan hematolojik hastalıkların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 Önlenebilir olanlarının önlenmesi için korunma yöntemleri konusunda topluma yol gösterici olan, tanı, tedavi, izlem süreçlerini yönetebilen,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 Acil koşullarda hızla, doğru karar verip uygulayabilen,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 Hizmet sunucusu, yönetici, ekip üyesi, sağlık koruyucusu, iletişim becerileri gelişmiş, değer ve sorumluluk sahibi, öğrenmeyi hep sürdüren ve öğreten kişi niteliklerine sahip,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 Toplum içinde sosyal sorumluluklarını yerine getiren </a:t>
            </a:r>
          </a:p>
          <a:p>
            <a:r>
              <a:rPr lang="tr-TR" sz="2000" dirty="0">
                <a:latin typeface="Comic Sans MS" panose="030F0702030302020204" pitchFamily="66" charset="0"/>
              </a:rPr>
              <a:t> Her koşulda etik davranmayı kendine yaşam ilkesi edinmiş hematoloji uzmanları yetiştirmektir.</a:t>
            </a:r>
          </a:p>
        </p:txBody>
      </p:sp>
    </p:spTree>
    <p:extLst>
      <p:ext uri="{BB962C8B-B14F-4D97-AF65-F5344CB8AC3E}">
        <p14:creationId xmlns:p14="http://schemas.microsoft.com/office/powerpoint/2010/main" val="328557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55099" t="22449" r="14312" b="23843"/>
          <a:stretch/>
        </p:blipFill>
        <p:spPr>
          <a:xfrm>
            <a:off x="1208468" y="1090266"/>
            <a:ext cx="7031637" cy="554943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08468" y="156519"/>
            <a:ext cx="10167986" cy="757881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Eğitim programının amacı ile temel yetkinlik alanlarının ilişkilendirmesi</a:t>
            </a:r>
            <a:br>
              <a:rPr kumimoji="0" lang="tr-TR" sz="1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</a:b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544" y="2715577"/>
            <a:ext cx="3139712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5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99222"/>
            <a:ext cx="10515600" cy="1325563"/>
          </a:xfrm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Geliştirdiğimiz  Müfredatın Hedefleri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0"/>
            <a:endParaRPr lang="tr-TR" sz="2000" dirty="0">
              <a:latin typeface="Comic Sans MS" panose="030F0702030302020204" pitchFamily="66" charset="0"/>
            </a:endParaRP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Daha önce almış olduğu temel tıp eğitimi ve iç hastalıkları uzmanlık eğitimlerinden edindiği yetkinlik ve bilgilerini hematoloji eğitimi esnasında da güncelleyerek kullanabilmeli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Kan, kemik iliği ve lenfatik sistemin anatomisini ve fizyolojisini, fonksiyonlarını bilmeli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Selim ve habis hematolojik hastalıkların </a:t>
            </a:r>
            <a:r>
              <a:rPr lang="tr-TR" sz="2000" dirty="0" err="1">
                <a:latin typeface="Comic Sans MS" panose="030F0702030302020204" pitchFamily="66" charset="0"/>
              </a:rPr>
              <a:t>fizyopatolojisini</a:t>
            </a:r>
            <a:r>
              <a:rPr lang="tr-TR" sz="2000" dirty="0">
                <a:latin typeface="Comic Sans MS" panose="030F0702030302020204" pitchFamily="66" charset="0"/>
              </a:rPr>
              <a:t>, organ ve sistemler üzerine etkilerini bilmeli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Selim ve habis hematolojik hastalıkların önlenmesi, tanı, ayırıcı tanı ve tedavilerini, komplikasyonlarını, izlem yöntemlerini bilmeli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Kanıta dayalı tıp uygulamalarını bilmeli, takip edebilmeli ve kullanmalı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Selim ve habis hematolojik hastalıkların tanısında kullanılan laboratuvar testlerinin nasıl yapıldığını bilmeli ve yorumlayabilmeli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6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Geliştirdiğimiz  Müfredatın Hedefleri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3810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lvl="0"/>
            <a:endParaRPr lang="tr-TR" sz="2000" dirty="0">
              <a:latin typeface="Comic Sans MS" panose="030F0702030302020204" pitchFamily="66" charset="0"/>
            </a:endParaRP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Selim ve habis Hematolojik hastalıkların tanısında hangi görüntüleme yöntemlerinin kullanılacağını bilmeli ve yorumlayabilmesi,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Habis hematolojik hastalıkların tanısında akım sitometri ve patoloji sonuçlarını, özellikle </a:t>
            </a:r>
            <a:r>
              <a:rPr lang="tr-TR" sz="2000" dirty="0" err="1">
                <a:latin typeface="Comic Sans MS" panose="030F0702030302020204" pitchFamily="66" charset="0"/>
              </a:rPr>
              <a:t>immünhistokimya</a:t>
            </a:r>
            <a:r>
              <a:rPr lang="tr-TR" sz="2000" dirty="0">
                <a:latin typeface="Comic Sans MS" panose="030F0702030302020204" pitchFamily="66" charset="0"/>
              </a:rPr>
              <a:t> sonuçlarını yorumlayabilmeli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Hematolojik hastalıkların ayırıcı tanısında kullanılan tanı yöntemlerini bilmeli ve yorumlayabilmeli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Acil hematolojik hastalıkların tanı ve tedavi yöntemlerini bilmeli ve hızlıca planlayabilmesi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Hematolojik hastalıkların toplumsal etki ve sonuçlarını bilmeli,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Hocaları, meslektaşları, hastalar, hasta yakınları, yardımcı sağlık personelleri ve sağlık dışı klinik personelleri ile uygun iletişim kurabilme ve sürdürebilme yöntemlerini bilmeli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259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Geliştirdiğimiz  Müfredatın Hedefleri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0"/>
            <a:endParaRPr lang="tr-TR" sz="2000" dirty="0">
              <a:latin typeface="Comic Sans MS" panose="030F0702030302020204" pitchFamily="66" charset="0"/>
            </a:endParaRP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Hekim ve hastaların yasal haklarını ve uygulamalarını bilmeli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Tıp etiği ve deontolojiyi bilmeli ve bu ilkelere bağlı kalmayı yaşam tarzı olarak benimsemeli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Ülkemizin sağlık politikaları ile sağlık hizmeti sunumu ve finansmanına ait yöntemleri bilmeli ,</a:t>
            </a:r>
            <a:r>
              <a:rPr lang="tr-TR" sz="2000" dirty="0" err="1">
                <a:latin typeface="Comic Sans MS" panose="030F0702030302020204" pitchFamily="66" charset="0"/>
              </a:rPr>
              <a:t>farmakoekonomiyi</a:t>
            </a:r>
            <a:r>
              <a:rPr lang="tr-TR" sz="2000" dirty="0">
                <a:latin typeface="Comic Sans MS" panose="030F0702030302020204" pitchFamily="66" charset="0"/>
              </a:rPr>
              <a:t> gözetmeli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Güncel Sağlık Uygulama Tebliği uygulamalarını bilmeli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Afet durumlarında hematolojik yaklaşımları bilmeli</a:t>
            </a:r>
          </a:p>
          <a:p>
            <a:pPr marL="0" indent="0">
              <a:buNone/>
            </a:pPr>
            <a:endParaRPr lang="tr-T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5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3930" y="505169"/>
            <a:ext cx="10515600" cy="1325563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Müfredat İle Beceri Kazanımları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3930" y="1965669"/>
            <a:ext cx="10515600" cy="4351338"/>
          </a:xfrm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lvl="0"/>
            <a:r>
              <a:rPr lang="tr-TR" sz="2000" dirty="0">
                <a:latin typeface="Comic Sans MS" panose="030F0702030302020204" pitchFamily="66" charset="0"/>
              </a:rPr>
              <a:t>Hematolojik hastalıkların tanı ve ayırıcı tanısında kullanılan girişimsel uygulamaları yapmayı bilmeli (Kemik iliği biyopsisi, kemik iliği aspirasyonu, intratekal tedavi vb.)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Kan Bankacılığı ve transfüzyon tıbbı</a:t>
            </a:r>
          </a:p>
          <a:p>
            <a:pPr lvl="0"/>
            <a:r>
              <a:rPr lang="tr-TR" sz="2000" dirty="0" err="1">
                <a:latin typeface="Comic Sans MS" panose="030F0702030302020204" pitchFamily="66" charset="0"/>
              </a:rPr>
              <a:t>Aferez</a:t>
            </a:r>
            <a:r>
              <a:rPr lang="tr-TR" sz="2000" dirty="0">
                <a:latin typeface="Comic Sans MS" panose="030F0702030302020204" pitchFamily="66" charset="0"/>
              </a:rPr>
              <a:t> Üniteleri yönetimi ve tüm </a:t>
            </a:r>
            <a:r>
              <a:rPr lang="tr-TR" sz="2000" dirty="0" err="1">
                <a:latin typeface="Comic Sans MS" panose="030F0702030302020204" pitchFamily="66" charset="0"/>
              </a:rPr>
              <a:t>aferez</a:t>
            </a:r>
            <a:r>
              <a:rPr lang="tr-TR" sz="2000" dirty="0">
                <a:latin typeface="Comic Sans MS" panose="030F0702030302020204" pitchFamily="66" charset="0"/>
              </a:rPr>
              <a:t> işlemleri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Hastalarının tedavisi için etkili ve güvenli, maliyet etkin tedaviler uygulayabilmeli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Bilgilerini sürekli güncelleyebilmesi için uygun kaynaklara ulaşım becerisi olmalı, elektronik bazlı eğitim olanaklarını , yapay zeka uygulamalarını kullanabilmeli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Özgün bilimsel çalışmalar planlayabilmeli 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Takip ettiği olguların literatüre katkı sağlayabilecek niteliklerini fark edip bunları olgu sunumu olarak yayınlayabilmeli</a:t>
            </a:r>
          </a:p>
          <a:p>
            <a:pPr lvl="0"/>
            <a:r>
              <a:rPr lang="tr-TR" sz="2000" dirty="0">
                <a:latin typeface="Comic Sans MS" panose="030F0702030302020204" pitchFamily="66" charset="0"/>
              </a:rPr>
              <a:t>Hocaları, meslektaşları, hastalar, hasta yakınları, yardımcı sağlık personelleri ve sağlık dışı klinik personelleri ile uygun iletişim kurabilme becerilerine sahip olmalı </a:t>
            </a:r>
          </a:p>
          <a:p>
            <a:pPr marL="0" indent="0">
              <a:buNone/>
            </a:pPr>
            <a:r>
              <a:rPr lang="tr-TR" sz="2400" dirty="0">
                <a:latin typeface="Comic Sans MS" panose="030F0702030302020204" pitchFamily="66" charset="0"/>
              </a:rPr>
              <a:t> </a:t>
            </a:r>
          </a:p>
          <a:p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0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683</Words>
  <Application>Microsoft Office PowerPoint</Application>
  <PresentationFormat>Geniş ekran</PresentationFormat>
  <Paragraphs>89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Times New Roman</vt:lpstr>
      <vt:lpstr>Office Teması</vt:lpstr>
      <vt:lpstr>PowerPoint Sunusu</vt:lpstr>
      <vt:lpstr>     Program Geliştirme çalışma grubu                             1. TOPLANTISI                              16. Mayis. 2022</vt:lpstr>
      <vt:lpstr>PowerPoint Sunusu</vt:lpstr>
      <vt:lpstr>              Geliştirdiğimiz  Müfredatın  Amacı</vt:lpstr>
      <vt:lpstr>PowerPoint Sunusu</vt:lpstr>
      <vt:lpstr>               Geliştirdiğimiz  Müfredatın Hedefleri </vt:lpstr>
      <vt:lpstr>    Geliştirdiğimiz  Müfredatın Hedefleri</vt:lpstr>
      <vt:lpstr> Geliştirdiğimiz  Müfredatın Hedefleri</vt:lpstr>
      <vt:lpstr>       Müfredat İle Beceri Kazanımları </vt:lpstr>
      <vt:lpstr>    Tutum  </vt:lpstr>
      <vt:lpstr>PowerPoint Sunusu</vt:lpstr>
      <vt:lpstr>PowerPoint Sunusu</vt:lpstr>
      <vt:lpstr>PowerPoint Sunusu</vt:lpstr>
      <vt:lpstr>              ROTASYON /EĞİTİM BİRİMLERİ  SÜRESİ VE ÖĞRENİM HEDEFLERİ  </vt:lpstr>
      <vt:lpstr>                           Hematoloji Eğitim Müfredatı Değerleri: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meltem aylı</dc:creator>
  <cp:lastModifiedBy>Beril AYHAN</cp:lastModifiedBy>
  <cp:revision>14</cp:revision>
  <dcterms:created xsi:type="dcterms:W3CDTF">2025-09-01T18:14:43Z</dcterms:created>
  <dcterms:modified xsi:type="dcterms:W3CDTF">2025-09-19T05:39:51Z</dcterms:modified>
</cp:coreProperties>
</file>