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65" r:id="rId4"/>
    <p:sldId id="269" r:id="rId5"/>
    <p:sldId id="270" r:id="rId6"/>
    <p:sldId id="266" r:id="rId7"/>
    <p:sldId id="271" r:id="rId8"/>
    <p:sldId id="272" r:id="rId9"/>
    <p:sldId id="267" r:id="rId10"/>
    <p:sldId id="268" r:id="rId11"/>
    <p:sldId id="273" r:id="rId12"/>
    <p:sldId id="274" r:id="rId13"/>
    <p:sldId id="275" r:id="rId14"/>
    <p:sldId id="280" r:id="rId15"/>
    <p:sldId id="276" r:id="rId16"/>
    <p:sldId id="278" r:id="rId17"/>
    <p:sldId id="279" r:id="rId18"/>
    <p:sldId id="264" r:id="rId1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C4DB8348-0136-42CE-67F0-051B523952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332BD8B3-68D0-98A7-EB58-1E48879E3B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DE96A074-F52B-B140-C891-50918E8B2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DA9F7-4455-4467-A208-03D86620ADC5}" type="datetimeFigureOut">
              <a:rPr lang="tr-TR" smtClean="0"/>
              <a:t>19.09.2025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1358CA99-F6F6-56F0-5941-B6ACFED11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1CBD4F13-4B49-CB2D-AE3B-0E33C0606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F0DC-2D76-4D02-BAD1-E28CDE9D3C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5126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2DEA0FBD-ACB9-F0A9-8EF4-78B6F986F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7A6B1CF8-014B-5B59-4870-F58D6D2A70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CCB055DB-D045-490E-A9AF-581F8454E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DA9F7-4455-4467-A208-03D86620ADC5}" type="datetimeFigureOut">
              <a:rPr lang="tr-TR" smtClean="0"/>
              <a:t>19.09.2025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AE5AE250-72CC-8271-9C99-E1138C5B8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500C36E5-360F-B211-F8BF-1CB216D41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F0DC-2D76-4D02-BAD1-E28CDE9D3C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6399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xmlns="" id="{1FB15575-0C61-BF38-09BE-77D14A6B84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E68A759E-0FF3-EDE8-3A10-9CB9CEFB61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229CF2FE-47B8-3F7A-AF4E-D9E99FEEE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DA9F7-4455-4467-A208-03D86620ADC5}" type="datetimeFigureOut">
              <a:rPr lang="tr-TR" smtClean="0"/>
              <a:t>19.09.2025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33CA7855-D9D4-B7AF-23EC-1310DE06B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8F9F4B1C-41FE-89F3-14CD-BCEC73CEE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F0DC-2D76-4D02-BAD1-E28CDE9D3C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527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9852A5D1-5D26-35CC-2E1D-2B9E7CB01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AF90D82E-9C79-8A72-D6B2-32E0091E0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DE965044-88FA-8E90-07AB-58793900C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DA9F7-4455-4467-A208-03D86620ADC5}" type="datetimeFigureOut">
              <a:rPr lang="tr-TR" smtClean="0"/>
              <a:t>19.09.2025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56C40EBE-FBAC-19DA-895F-600F4CB25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86D93B85-86B5-3DB2-05F7-4A855AB6A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F0DC-2D76-4D02-BAD1-E28CDE9D3C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4793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F6FFF018-CC9F-FDB1-BD17-6D1FD55EF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CEED0642-F3DC-CE19-6B15-C5E864967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A1979943-8954-6909-34B9-7655B0F88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DA9F7-4455-4467-A208-03D86620ADC5}" type="datetimeFigureOut">
              <a:rPr lang="tr-TR" smtClean="0"/>
              <a:t>19.09.2025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AA25A6AD-5B13-1BE6-34D3-71ECFF03F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F6381434-FB61-7A8F-5089-CDD2CFDF7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F0DC-2D76-4D02-BAD1-E28CDE9D3C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5418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60B2E12A-7258-6A6F-FC31-C9D8F9513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F5D8548F-A261-0695-2548-4A3F706324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FFF503CD-A283-F00F-9151-2A50B826BF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4C2E7BD6-0D64-EFD7-4281-E3C2CDA9D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DA9F7-4455-4467-A208-03D86620ADC5}" type="datetimeFigureOut">
              <a:rPr lang="tr-TR" smtClean="0"/>
              <a:t>19.09.2025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5BB9E750-3F4D-72DB-BD1B-BBA1C0F20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D6BE195B-72B5-9BAC-1978-D92B2AA87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F0DC-2D76-4D02-BAD1-E28CDE9D3C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8191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99B8E09E-2CAE-123E-F7B4-9BB3451B4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4F09AC59-42FF-C2B4-781D-79BAD974B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211DB738-1127-2AC4-CD8D-2A6C2BA052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xmlns="" id="{AEEC0B6C-ED2C-F491-F77C-49F30C7621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xmlns="" id="{5CFFC3E5-74E5-BA69-8E54-7C9EEE1A54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xmlns="" id="{C521353C-1250-D6A5-7A04-305EBCAD2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DA9F7-4455-4467-A208-03D86620ADC5}" type="datetimeFigureOut">
              <a:rPr lang="tr-TR" smtClean="0"/>
              <a:t>19.09.2025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xmlns="" id="{ED520B07-0FFD-582B-5054-E50231725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xmlns="" id="{D7B3A6EC-9791-A786-3A1F-AA63E30BB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F0DC-2D76-4D02-BAD1-E28CDE9D3C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8985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EEF9DEDB-2EDB-BAAD-8411-A49F70228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xmlns="" id="{39A2BBA2-67F3-D3BA-3BAB-EF143A493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DA9F7-4455-4467-A208-03D86620ADC5}" type="datetimeFigureOut">
              <a:rPr lang="tr-TR" smtClean="0"/>
              <a:t>19.09.2025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xmlns="" id="{B908B72B-C286-743A-3041-A9E040CE0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xmlns="" id="{E9094E19-8CBF-4673-75F3-E6F9C5D37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F0DC-2D76-4D02-BAD1-E28CDE9D3C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3097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xmlns="" id="{9409A712-4BBC-90B9-5DC8-1580FC4A3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DA9F7-4455-4467-A208-03D86620ADC5}" type="datetimeFigureOut">
              <a:rPr lang="tr-TR" smtClean="0"/>
              <a:t>19.09.2025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ABAB8048-50F3-8474-9306-FD7313723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74100E8D-016D-0C4A-6A90-C4E84EA9C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F0DC-2D76-4D02-BAD1-E28CDE9D3C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3179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9C171C4C-85CC-BF3B-AFE5-C78EC528C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C48D0D47-7F80-D0FF-C143-E7B3B39E5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3489AAE9-8FB2-6D4A-5C82-A731120156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5CD8819B-703F-D77C-956D-B5D5816F6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DA9F7-4455-4467-A208-03D86620ADC5}" type="datetimeFigureOut">
              <a:rPr lang="tr-TR" smtClean="0"/>
              <a:t>19.09.2025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8A310DB4-0F08-5162-32EA-AA195ECAE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456F6C1E-9E09-E39D-3263-E750D1C6E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F0DC-2D76-4D02-BAD1-E28CDE9D3C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2983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043024B8-87F0-A0A3-28EA-E9A3C0169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xmlns="" id="{255A7B9C-1076-1576-6C44-5F1ED58146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E8BCD48E-064D-1193-0B2D-CF2F814517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003DA1A6-32A6-1828-705C-F8D460F86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DA9F7-4455-4467-A208-03D86620ADC5}" type="datetimeFigureOut">
              <a:rPr lang="tr-TR" smtClean="0"/>
              <a:t>19.09.2025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8EEFAFD4-58B3-1B73-55AC-8DA36254A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9A6C8D60-D433-8684-57CF-A57291B5C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F0DC-2D76-4D02-BAD1-E28CDE9D3C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8786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xmlns="" id="{70226636-A149-A9B9-19CE-D54863E31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01392B82-5E52-C504-7DA9-AC1F503D1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2B9BEAFE-BAA2-832D-5A35-D40E0286C0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DA9F7-4455-4467-A208-03D86620ADC5}" type="datetimeFigureOut">
              <a:rPr lang="tr-TR" smtClean="0"/>
              <a:t>19.09.2025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9B479AA2-67EE-9652-D03B-5C48E554D7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ACF4FDC9-4945-BFBB-822A-D8390FFE81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AF0DC-2D76-4D02-BAD1-E28CDE9D3C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651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E419F2B1-C2A1-68BD-97AB-7AE97FC74A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HEM-TUYEK</a:t>
            </a:r>
            <a:r>
              <a:rPr lang="tr-TR" sz="3200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Yeterlilik</a:t>
            </a:r>
            <a:r>
              <a:rPr lang="tr-TR" sz="3200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Kuramsal</a:t>
            </a:r>
            <a:r>
              <a:rPr lang="tr-TR" sz="3200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Sınavı</a:t>
            </a:r>
            <a:endParaRPr lang="tr-TR" sz="8800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264359FB-DCDD-E313-D4A7-5AE50E9C18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C67F9155-427A-24FE-9E96-68D595C52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944" y="322338"/>
            <a:ext cx="7066017" cy="2034793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BFC86114-39A0-0299-1B88-42547CE43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463" y="389920"/>
            <a:ext cx="1390564" cy="1810013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52740746-2F2C-51B0-E4C7-92C0E8749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1380" y="389919"/>
            <a:ext cx="1390564" cy="181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601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BEAFFBB0-A942-4438-15EC-ABDFB0F46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Kuramsal sınav</a:t>
            </a:r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169B83D6-F6D7-BD87-FEFE-F76F80881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155576" cy="3788237"/>
          </a:xfrm>
        </p:spPr>
        <p:txBody>
          <a:bodyPr>
            <a:normAutofit/>
          </a:bodyPr>
          <a:lstStyle/>
          <a:p>
            <a:r>
              <a:rPr lang="tr-TR" dirty="0"/>
              <a:t>13 hekimin katılımı ile</a:t>
            </a:r>
          </a:p>
          <a:p>
            <a:pPr lvl="1"/>
            <a:r>
              <a:rPr lang="tr-TR" dirty="0"/>
              <a:t>26 Nisan 2025 saat 10.00-12.00</a:t>
            </a:r>
          </a:p>
          <a:p>
            <a:pPr lvl="1"/>
            <a:r>
              <a:rPr lang="tr-TR" dirty="0"/>
              <a:t>Herhangi bir sorun yaşanmadı</a:t>
            </a:r>
          </a:p>
          <a:p>
            <a:pPr lvl="1"/>
            <a:r>
              <a:rPr lang="tr-TR" dirty="0"/>
              <a:t>Sorulara itiraz olmadı</a:t>
            </a:r>
          </a:p>
          <a:p>
            <a:pPr lvl="1"/>
            <a:r>
              <a:rPr lang="tr-TR" dirty="0"/>
              <a:t>İptal edilen soru yoktu</a:t>
            </a:r>
          </a:p>
          <a:p>
            <a:r>
              <a:rPr lang="tr-TR" dirty="0"/>
              <a:t>Toplam 120 çoktan seçmeli </a:t>
            </a:r>
          </a:p>
          <a:p>
            <a:pPr lvl="1"/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102</a:t>
            </a:r>
            <a:r>
              <a:rPr lang="tr-TR" spc="-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klinik</a:t>
            </a:r>
            <a:r>
              <a:rPr lang="tr-TR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</a:rPr>
              <a:t>ve 18 girişimsel yetkinlik </a:t>
            </a:r>
          </a:p>
          <a:p>
            <a:pPr marL="457200" lvl="1" indent="0">
              <a:buNone/>
            </a:pPr>
            <a:r>
              <a:rPr lang="tr-TR" dirty="0"/>
              <a:t> </a:t>
            </a:r>
          </a:p>
          <a:p>
            <a:endParaRPr lang="tr-TR" dirty="0"/>
          </a:p>
          <a:p>
            <a:endParaRPr lang="en-US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17257F33-0602-B021-9EEA-051F3582A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2224" y="1075111"/>
            <a:ext cx="4793673" cy="4721631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xmlns="" id="{C472E9CD-36CD-A9E9-059A-97C0346DB70D}"/>
              </a:ext>
            </a:extLst>
          </p:cNvPr>
          <p:cNvSpPr txBox="1"/>
          <p:nvPr/>
        </p:nvSpPr>
        <p:spPr>
          <a:xfrm>
            <a:off x="7531331" y="365125"/>
            <a:ext cx="30176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Sınav Komisyonu </a:t>
            </a:r>
            <a:endParaRPr lang="en-US" sz="2400" dirty="0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xmlns="" id="{C06B2497-6AAF-E7EE-F32D-D531F766FDA2}"/>
              </a:ext>
            </a:extLst>
          </p:cNvPr>
          <p:cNvSpPr txBox="1"/>
          <p:nvPr/>
        </p:nvSpPr>
        <p:spPr>
          <a:xfrm>
            <a:off x="5996247" y="3772284"/>
            <a:ext cx="6018415" cy="92333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tr-T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Sınav Komisyonu tarafından hazırlanmış ve editör ve üst editör olmak </a:t>
            </a:r>
            <a:r>
              <a:rPr lang="tr-TR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olmak</a:t>
            </a:r>
            <a:r>
              <a:rPr lang="tr-T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üzere en az 2 kişi tarafından değerlendirilerek soru havuzunda  konu başlıklarına uygun olarak toplanmıştır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82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A9A5A53A-25AE-3156-A31A-FE63DE7EC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Kuramsal Sınav</a:t>
            </a:r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16FDC237-BBFF-467E-A2CE-4D9C50E614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Ortalama güçlük indeksi 0.60, </a:t>
            </a:r>
          </a:p>
          <a:p>
            <a:r>
              <a:rPr lang="tr-TR" dirty="0"/>
              <a:t>Ortalama ayırıcılık indeksi 0.17 </a:t>
            </a:r>
          </a:p>
          <a:p>
            <a:r>
              <a:rPr lang="tr-TR" dirty="0"/>
              <a:t>Ortalama doğru cevap sayısı 84.31 </a:t>
            </a:r>
          </a:p>
          <a:p>
            <a:pPr lvl="1"/>
            <a:r>
              <a:rPr lang="tr-TR" dirty="0"/>
              <a:t>En yüksek doğru cevap sayısı : 107</a:t>
            </a:r>
          </a:p>
          <a:p>
            <a:pPr lvl="1"/>
            <a:endParaRPr lang="tr-TR" dirty="0"/>
          </a:p>
          <a:p>
            <a:r>
              <a:rPr lang="tr-TR" dirty="0"/>
              <a:t>13 adaydan 12’i yönergeye uygun olarak 60 puanın üzerinde sonuç almış ve Kuramsal Sınavında başarılı olmuştur.</a:t>
            </a:r>
            <a:endParaRPr lang="en-US" dirty="0"/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xmlns="" id="{2357D84F-4BD7-0F2B-BD1E-FD20FBD53577}"/>
              </a:ext>
            </a:extLst>
          </p:cNvPr>
          <p:cNvSpPr/>
          <p:nvPr/>
        </p:nvSpPr>
        <p:spPr>
          <a:xfrm>
            <a:off x="6489469" y="2310937"/>
            <a:ext cx="2083724" cy="13997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Tam puan alan aday </a:t>
            </a:r>
            <a:endParaRPr lang="en-US" dirty="0"/>
          </a:p>
        </p:txBody>
      </p:sp>
      <p:sp>
        <p:nvSpPr>
          <p:cNvPr id="5" name="&quot;İzin Verilmiyor&quot; Simgesi 4">
            <a:extLst>
              <a:ext uri="{FF2B5EF4-FFF2-40B4-BE49-F238E27FC236}">
                <a16:creationId xmlns:a16="http://schemas.microsoft.com/office/drawing/2014/main" xmlns="" id="{25DB9DCE-6392-1825-B71B-28C2C3A2A754}"/>
              </a:ext>
            </a:extLst>
          </p:cNvPr>
          <p:cNvSpPr/>
          <p:nvPr/>
        </p:nvSpPr>
        <p:spPr>
          <a:xfrm>
            <a:off x="6989618" y="2310937"/>
            <a:ext cx="1083425" cy="1307869"/>
          </a:xfrm>
          <a:prstGeom prst="noSmoking">
            <a:avLst>
              <a:gd name="adj" fmla="val 541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2092B415-3DFA-9018-BC17-8CC00211DA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845" t="4139" r="23337"/>
          <a:stretch>
            <a:fillRect/>
          </a:stretch>
        </p:blipFill>
        <p:spPr>
          <a:xfrm>
            <a:off x="77584" y="3710650"/>
            <a:ext cx="1029393" cy="176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71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0B5B461A-15A1-64EC-1C2B-3370F1E21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DB4A413C-9A74-5ECF-8A5C-61F12EEE8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88D96F62-9FE9-C2DC-3BBF-C6FDACE46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024" y="365125"/>
            <a:ext cx="7542447" cy="4891887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xmlns="" id="{E5F58116-4817-2448-2FBD-5D4A3B3096C4}"/>
              </a:ext>
            </a:extLst>
          </p:cNvPr>
          <p:cNvSpPr txBox="1"/>
          <p:nvPr/>
        </p:nvSpPr>
        <p:spPr>
          <a:xfrm>
            <a:off x="838200" y="5391949"/>
            <a:ext cx="857319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B: Hastalığa ön tanı koyma ve gerekli durumda hastaya zarar vermeyecek şekilde ve doğru zamanda, doğru yere sevk edebilecek bilgiye sahip olma düzeyini ifade eder.</a:t>
            </a:r>
          </a:p>
          <a:p>
            <a:pPr algn="l"/>
            <a:r>
              <a:rPr lang="tr-TR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T: Hastaya tanı koyma ve sonrasında tedavi için yönlendirebilme düzeyini ifade eder</a:t>
            </a:r>
          </a:p>
          <a:p>
            <a:pPr algn="l"/>
            <a:r>
              <a:rPr lang="tr-TR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TT: Ekip çalışmasının gerektirdiği durumlar dışında herhangi bir desteğe gereksinim duymadan hastanın tanı ve tedavisinin tüm sürecini yönetebilme düzeyini ifade eder.</a:t>
            </a:r>
          </a:p>
          <a:p>
            <a:pPr algn="l"/>
            <a:r>
              <a:rPr lang="tr-TR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ETT: Ekip çalışması yaparak hastanın tanı ve tedavisinin tüm sürecini yönetebilme düzeyini ifade eder.</a:t>
            </a:r>
          </a:p>
        </p:txBody>
      </p:sp>
    </p:spTree>
    <p:extLst>
      <p:ext uri="{BB962C8B-B14F-4D97-AF65-F5344CB8AC3E}">
        <p14:creationId xmlns:p14="http://schemas.microsoft.com/office/powerpoint/2010/main" val="1380469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4279B48C-90A5-6698-E676-D31BCD5A9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A3AE1B10-B8B5-AFEE-DC70-6BEBC7EC3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6C15B9DC-168B-F400-1F31-0420B7A47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695" y="913033"/>
            <a:ext cx="9117603" cy="32710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xmlns="" id="{FE7FA70D-48E8-3D3F-9514-F279F509F601}"/>
              </a:ext>
            </a:extLst>
          </p:cNvPr>
          <p:cNvSpPr txBox="1">
            <a:spLocks/>
          </p:cNvSpPr>
          <p:nvPr/>
        </p:nvSpPr>
        <p:spPr>
          <a:xfrm>
            <a:off x="838200" y="4874589"/>
            <a:ext cx="9164781" cy="1726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1: Girişimin nasıl yapıldığı konusunda bilgi sahibi olma ve bu konuda gerektiğinde açıklama yapabilme düzeyini ifade eder.</a:t>
            </a:r>
          </a:p>
          <a:p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2: Acil bir durumda, kılavuz veya yönerge eşliğinde veya gözetim ve denetim altında bu girişimi yapabilme düzeyini ifade eder.</a:t>
            </a:r>
          </a:p>
          <a:p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3: Karmaşık olmayan, sık görülen tipik olgularda girişimi uygulayabilme düzeyini ifade eder.</a:t>
            </a:r>
          </a:p>
          <a:p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4: Karmaşık olsun veya olmasın her tür olguda girişimi uygulayabilme düzeyini ifade eder.</a:t>
            </a:r>
          </a:p>
          <a:p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1576406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EE58FEC5-2814-C04E-FA66-27A4434BB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CA69CDB0-01F4-E337-1E24-FEDCAEE01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2E37FD25-4BF5-9412-054E-399BECC8F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535" y="572620"/>
            <a:ext cx="6355113" cy="5010762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xmlns="" id="{A5AA6C38-C4AC-CA24-D288-21A09864CD63}"/>
              </a:ext>
            </a:extLst>
          </p:cNvPr>
          <p:cNvSpPr txBox="1"/>
          <p:nvPr/>
        </p:nvSpPr>
        <p:spPr>
          <a:xfrm>
            <a:off x="6999316" y="2708669"/>
            <a:ext cx="450334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tr-TR" dirty="0"/>
              <a:t>AYRINTILI KONULARA GÖRE DORU İSTATİSTİĞİ </a:t>
            </a:r>
            <a:endParaRPr lang="en-US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F7E811EB-3031-852C-3C4A-A91910FEA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535" y="5583382"/>
            <a:ext cx="6422967" cy="751206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xmlns="" id="{E4E672A1-6ED9-7CC8-BED1-7D64AFD6F4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3535" y="6285380"/>
            <a:ext cx="6422967" cy="44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671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95CD4F0B-949C-9CB2-1E6B-97DAFCA78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FD373A82-8585-5646-8834-B02674FC6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xmlns="" id="{67808C0A-6371-3559-2F5B-A0ADACC78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45" y="642244"/>
            <a:ext cx="6533767" cy="5791986"/>
          </a:xfrm>
          <a:prstGeom prst="rect">
            <a:avLst/>
          </a:pr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xmlns="" id="{7F3CFFF7-3ED2-2EE2-15D2-6C472CD3E2B2}"/>
              </a:ext>
            </a:extLst>
          </p:cNvPr>
          <p:cNvSpPr/>
          <p:nvPr/>
        </p:nvSpPr>
        <p:spPr>
          <a:xfrm>
            <a:off x="5602779" y="1102823"/>
            <a:ext cx="615142" cy="52924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xmlns="" id="{CF4EDBA1-12B2-EE7C-83EF-F4D73999FABF}"/>
              </a:ext>
            </a:extLst>
          </p:cNvPr>
          <p:cNvSpPr txBox="1"/>
          <p:nvPr/>
        </p:nvSpPr>
        <p:spPr>
          <a:xfrm>
            <a:off x="1246910" y="3087321"/>
            <a:ext cx="10688137" cy="1323439"/>
          </a:xfrm>
          <a:prstGeom prst="rect">
            <a:avLst/>
          </a:prstGeom>
          <a:solidFill>
            <a:srgbClr val="FFC6C6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SIK GÖRÜLEN KALITSAL PIHTILAŞMA FAKTÖR EKSİKLİKLERİ (HEMOFİLİ A, B VE VON WILLEBRAND HASTALIĞI</a:t>
            </a:r>
            <a:endParaRPr lang="tr-T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KAN, KAN ÜRÜNÜ VE KAN BİLEŞENLERİNİN DOĞRU KULLANIMI </a:t>
            </a:r>
            <a:endParaRPr lang="tr-TR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ENDİKASYON, ÜRÜN SEÇİMİ, TRANSFÜZYON YÖNETİMİ, ÖZEL DURUMLARDA TRANSFÜZYON, TRANSFÜZYON REDDİ)</a:t>
            </a:r>
            <a:endParaRPr lang="tr-T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SİSTEMİK HASTALIKLAR VE HEMATOLOJİ</a:t>
            </a:r>
            <a:endParaRPr lang="tr-T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DONÖR AFEREZ UYGULAMALARI (TROMBOSİT, GRANÜLOSİT, KÖK HÜCRE, VB) (</a:t>
            </a:r>
            <a:r>
              <a:rPr lang="en-US" sz="1600" dirty="0" err="1"/>
              <a:t>Aferez</a:t>
            </a:r>
            <a:r>
              <a:rPr lang="en-US" sz="1600" dirty="0"/>
              <a:t> </a:t>
            </a:r>
            <a:r>
              <a:rPr lang="en-US" sz="1600" dirty="0" err="1"/>
              <a:t>Endikasyonları</a:t>
            </a:r>
            <a:r>
              <a:rPr lang="en-US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865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740AFA09-CAC8-F2DC-1855-8F458B0C2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655" y="917172"/>
            <a:ext cx="6892636" cy="1477298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tr-TR" dirty="0"/>
              <a:t>Sınav sonuçları :</a:t>
            </a:r>
          </a:p>
          <a:p>
            <a:pPr lvl="1"/>
            <a:r>
              <a:rPr lang="tr-TR" dirty="0"/>
              <a:t>Bireysel her adaya özel rapor</a:t>
            </a:r>
          </a:p>
          <a:p>
            <a:pPr lvl="1"/>
            <a:r>
              <a:rPr lang="tr-TR" dirty="0"/>
              <a:t>THD için sınavın sonucunun özetini içeren rapor</a:t>
            </a:r>
          </a:p>
          <a:p>
            <a:pPr lvl="1"/>
            <a:endParaRPr lang="en-US" dirty="0"/>
          </a:p>
        </p:txBody>
      </p:sp>
      <p:sp>
        <p:nvSpPr>
          <p:cNvPr id="4" name="Ok: Aşağı 3">
            <a:extLst>
              <a:ext uri="{FF2B5EF4-FFF2-40B4-BE49-F238E27FC236}">
                <a16:creationId xmlns:a16="http://schemas.microsoft.com/office/drawing/2014/main" xmlns="" id="{A8B518B5-07AA-A16B-282D-7F477DC0C23B}"/>
              </a:ext>
            </a:extLst>
          </p:cNvPr>
          <p:cNvSpPr/>
          <p:nvPr/>
        </p:nvSpPr>
        <p:spPr>
          <a:xfrm>
            <a:off x="5419898" y="2704408"/>
            <a:ext cx="360218" cy="67610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xmlns="" id="{81D3337A-ECB9-5123-DFEF-DDDE04BDE7EE}"/>
              </a:ext>
            </a:extLst>
          </p:cNvPr>
          <p:cNvSpPr txBox="1">
            <a:spLocks/>
          </p:cNvSpPr>
          <p:nvPr/>
        </p:nvSpPr>
        <p:spPr>
          <a:xfrm>
            <a:off x="2223655" y="4050664"/>
            <a:ext cx="6892636" cy="147729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Hekimlerin bireysel gelişimi</a:t>
            </a:r>
          </a:p>
          <a:p>
            <a:r>
              <a:rPr lang="tr-TR" dirty="0"/>
              <a:t>Türkiye’deki Hematolojinin gelişimi ve  eğitim programlarının düzenlenmesi ve planlanması </a:t>
            </a:r>
          </a:p>
          <a:p>
            <a:pPr lvl="1"/>
            <a:endParaRPr lang="en-US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553C91A5-E0B3-03D6-4845-D7369FA7274D}"/>
              </a:ext>
            </a:extLst>
          </p:cNvPr>
          <p:cNvSpPr txBox="1"/>
          <p:nvPr/>
        </p:nvSpPr>
        <p:spPr>
          <a:xfrm>
            <a:off x="5419898" y="732506"/>
            <a:ext cx="6567055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 err="1"/>
              <a:t>Sonuç</a:t>
            </a:r>
            <a:r>
              <a:rPr lang="en-US" dirty="0"/>
              <a:t> </a:t>
            </a:r>
            <a:r>
              <a:rPr lang="en-US" dirty="0" err="1"/>
              <a:t>raporu</a:t>
            </a:r>
            <a:r>
              <a:rPr lang="en-US" dirty="0"/>
              <a:t> HEM-TUEK </a:t>
            </a:r>
            <a:r>
              <a:rPr lang="en-US" dirty="0" err="1"/>
              <a:t>Yürütme</a:t>
            </a:r>
            <a:r>
              <a:rPr lang="en-US" dirty="0"/>
              <a:t> </a:t>
            </a:r>
            <a:r>
              <a:rPr lang="en-US" dirty="0" err="1"/>
              <a:t>Kurulunda</a:t>
            </a:r>
            <a:r>
              <a:rPr lang="en-US" dirty="0"/>
              <a:t> </a:t>
            </a:r>
            <a:r>
              <a:rPr lang="en-US" dirty="0" err="1"/>
              <a:t>görüşül</a:t>
            </a:r>
            <a:r>
              <a:rPr lang="tr-TR" dirty="0" err="1"/>
              <a:t>üp</a:t>
            </a:r>
            <a:r>
              <a:rPr lang="tr-TR" dirty="0"/>
              <a:t>  </a:t>
            </a:r>
            <a:r>
              <a:rPr lang="en-US" dirty="0" err="1"/>
              <a:t>onaylan</a:t>
            </a:r>
            <a:r>
              <a:rPr lang="tr-TR" dirty="0" err="1"/>
              <a:t>ıyor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76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980D2DDB-A424-8922-E49F-2B76CD6BF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9595AAD3-2025-6D0B-CE85-7EA9B56AB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CB9E7A09-C388-4FF4-D575-5F41A31DD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182" y="681037"/>
            <a:ext cx="7429913" cy="464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201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E87CAD77-9329-6EAC-C5F2-2AF64B6F5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E8EAF814-1863-8D3D-B242-1975AF6A9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080" y="4723995"/>
            <a:ext cx="10515600" cy="82890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tr-TR" sz="4000" i="1" dirty="0"/>
              <a:t>Teşekkürler</a:t>
            </a:r>
          </a:p>
        </p:txBody>
      </p:sp>
    </p:spTree>
    <p:extLst>
      <p:ext uri="{BB962C8B-B14F-4D97-AF65-F5344CB8AC3E}">
        <p14:creationId xmlns:p14="http://schemas.microsoft.com/office/powerpoint/2010/main" val="2982544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B35DC4A7-612F-2D59-1FBB-EF9D5854C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ÖLÇME DEĞERLENDİRME ÇALIŞMA GRUBU</a:t>
            </a:r>
            <a:r>
              <a:rPr lang="tr-TR" sz="3200" b="1" dirty="0"/>
              <a:t> </a:t>
            </a:r>
            <a:r>
              <a:rPr lang="en-US" sz="3200" b="1" dirty="0"/>
              <a:t>(ÖDÇG) ÜYELERİ</a:t>
            </a:r>
            <a:endParaRPr lang="en-US" sz="32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DC4A1C6F-A96B-B98E-5EA1-22B0BABC1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2F5D7BE8-BF20-81D0-75D7-6FB8AABA0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" y="1502093"/>
            <a:ext cx="4512511" cy="2883154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C3F5CFA0-6358-A3B9-86E6-EEE008680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4091" y="1252882"/>
            <a:ext cx="4653226" cy="4223801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xmlns="" id="{5BE763F0-078C-B370-D51C-3EB2AFECC2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9934" y="1574286"/>
            <a:ext cx="5043727" cy="370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7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7FE93585-E2AF-91F5-4BA4-9B984CFAD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Yeterlilik sınavı</a:t>
            </a:r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F5F7C6E6-591D-11E5-D7BC-65DF76374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2025 yılında : 3. yeterlilik sınavı</a:t>
            </a:r>
          </a:p>
          <a:p>
            <a:endParaRPr lang="tr-TR" dirty="0"/>
          </a:p>
          <a:p>
            <a:pPr lvl="1"/>
            <a:r>
              <a:rPr lang="tr-TR" dirty="0"/>
              <a:t>Kuramsal Sınav </a:t>
            </a:r>
          </a:p>
          <a:p>
            <a:pPr lvl="1"/>
            <a:r>
              <a:rPr lang="tr-TR" dirty="0"/>
              <a:t>Uygulama Sınavı </a:t>
            </a:r>
          </a:p>
        </p:txBody>
      </p:sp>
      <p:sp>
        <p:nvSpPr>
          <p:cNvPr id="4" name="Sağ Ayraç 3">
            <a:extLst>
              <a:ext uri="{FF2B5EF4-FFF2-40B4-BE49-F238E27FC236}">
                <a16:creationId xmlns:a16="http://schemas.microsoft.com/office/drawing/2014/main" xmlns="" id="{F13F95A7-9FA2-058F-FCE9-141915D7F525}"/>
              </a:ext>
            </a:extLst>
          </p:cNvPr>
          <p:cNvSpPr/>
          <p:nvPr/>
        </p:nvSpPr>
        <p:spPr>
          <a:xfrm>
            <a:off x="4184073" y="2854036"/>
            <a:ext cx="249381" cy="741218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xmlns="" id="{DF5E63F3-681C-6C25-8F6A-F94A0CBDC5F0}"/>
              </a:ext>
            </a:extLst>
          </p:cNvPr>
          <p:cNvSpPr txBox="1"/>
          <p:nvPr/>
        </p:nvSpPr>
        <p:spPr>
          <a:xfrm>
            <a:off x="4754880" y="3039979"/>
            <a:ext cx="111921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tr-TR" dirty="0"/>
              <a:t>2 aşamalı </a:t>
            </a:r>
            <a:endParaRPr lang="en-US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5C98115A-7981-207D-DD60-220905B78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6190" y="1097280"/>
            <a:ext cx="4273402" cy="44251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3745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758F2B4E-9558-A6D2-AAFB-526D4E197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08008F41-57B6-39BB-DF8A-E2663952C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B1AD3802-E319-650F-C977-FC354C403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"/>
            <a:ext cx="121920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27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F36C8952-A425-7C16-9FC3-8D8AD5ACB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7F826560-298F-3A8F-9D63-CFCA822C5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D7D1393C-21FD-595D-C84B-E2D20A061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16" y="503081"/>
            <a:ext cx="11933768" cy="607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96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BDD9AE70-69E3-03C2-EF7F-FFE4685C3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Kuramsal Sınav</a:t>
            </a:r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8D7835F5-AA7C-44F1-1DA0-D76F06990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26 Nisan 2025 tarihinde yapıldı</a:t>
            </a:r>
          </a:p>
          <a:p>
            <a:pPr lvl="1"/>
            <a:r>
              <a:rPr lang="tr-TR" dirty="0"/>
              <a:t>Hematoloji uzmanlığı belgesi almış</a:t>
            </a:r>
          </a:p>
          <a:p>
            <a:pPr lvl="1"/>
            <a:r>
              <a:rPr lang="tr-TR" dirty="0"/>
              <a:t>Hematoloji </a:t>
            </a:r>
            <a:r>
              <a:rPr lang="tr-TR" dirty="0" err="1"/>
              <a:t>Yandal</a:t>
            </a:r>
            <a:r>
              <a:rPr lang="tr-TR" dirty="0"/>
              <a:t> eğitiminin son 6 ayında olan hekimler</a:t>
            </a:r>
          </a:p>
          <a:p>
            <a:pPr lvl="1"/>
            <a:r>
              <a:rPr lang="tr-TR" dirty="0"/>
              <a:t>Katılım ücretsiz</a:t>
            </a:r>
          </a:p>
          <a:p>
            <a:pPr lvl="1"/>
            <a:r>
              <a:rPr lang="tr-TR" dirty="0"/>
              <a:t>Çevrimiçi olarak düzenlendi</a:t>
            </a:r>
          </a:p>
          <a:p>
            <a:pPr lvl="2"/>
            <a:r>
              <a:rPr lang="tr-TR" dirty="0"/>
              <a:t>Ankara </a:t>
            </a:r>
          </a:p>
          <a:p>
            <a:pPr lvl="2"/>
            <a:r>
              <a:rPr lang="tr-TR" dirty="0"/>
              <a:t>İzmir </a:t>
            </a:r>
          </a:p>
          <a:p>
            <a:pPr lvl="2"/>
            <a:r>
              <a:rPr lang="tr-TR" dirty="0"/>
              <a:t>İstanbul </a:t>
            </a:r>
          </a:p>
          <a:p>
            <a:pPr lvl="2"/>
            <a:r>
              <a:rPr lang="tr-TR" dirty="0"/>
              <a:t>Adana</a:t>
            </a:r>
          </a:p>
          <a:p>
            <a:pPr lvl="1"/>
            <a:r>
              <a:rPr lang="tr-TR" dirty="0"/>
              <a:t>Toplam 13 hekim sınava katıldı.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xmlns="" id="{9ACB85E2-9E46-9265-B575-5BB9EF1C7F20}"/>
              </a:ext>
            </a:extLst>
          </p:cNvPr>
          <p:cNvSpPr txBox="1"/>
          <p:nvPr/>
        </p:nvSpPr>
        <p:spPr>
          <a:xfrm>
            <a:off x="5613862" y="4248834"/>
            <a:ext cx="5979622" cy="646331"/>
          </a:xfrm>
          <a:prstGeom prst="rect">
            <a:avLst/>
          </a:prstGeom>
          <a:solidFill>
            <a:srgbClr val="FFC6C6"/>
          </a:solidFill>
        </p:spPr>
        <p:txBody>
          <a:bodyPr wrap="square">
            <a:spAutoFit/>
          </a:bodyPr>
          <a:lstStyle/>
          <a:p>
            <a:r>
              <a:rPr lang="tr-T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Sınava 15 aday başvurdu ancak EHA belgesi olması nedeniyle 2 aday Kuramsal Sınavdan muaf tutulmuştur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25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0850986B-EAF2-A2D4-C01C-FDD96059F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Sınavda görev alan hocalarımız</a:t>
            </a:r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B413A7E6-7D05-EB8C-9F0A-F927BCF668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Sınav merkezlerinde görevli olan sınav gözetmenleri:</a:t>
            </a:r>
          </a:p>
          <a:p>
            <a:pPr lvl="1"/>
            <a:r>
              <a:rPr lang="tr-TR" dirty="0"/>
              <a:t> İzmir’de </a:t>
            </a:r>
          </a:p>
          <a:p>
            <a:pPr lvl="2"/>
            <a:r>
              <a:rPr lang="tr-TR" dirty="0"/>
              <a:t>Nur Akad Soyer, Ajda Güneş, Ufuk Demirci; </a:t>
            </a:r>
          </a:p>
          <a:p>
            <a:pPr lvl="1"/>
            <a:r>
              <a:rPr lang="tr-TR" dirty="0"/>
              <a:t>İstanbul’da </a:t>
            </a:r>
          </a:p>
          <a:p>
            <a:pPr lvl="2"/>
            <a:r>
              <a:rPr lang="tr-TR" dirty="0"/>
              <a:t>Asu Fergün Yılmaz; </a:t>
            </a:r>
          </a:p>
          <a:p>
            <a:pPr lvl="1"/>
            <a:r>
              <a:rPr lang="tr-TR" dirty="0"/>
              <a:t>Ankara’da </a:t>
            </a:r>
          </a:p>
          <a:p>
            <a:pPr lvl="2"/>
            <a:r>
              <a:rPr lang="tr-TR" dirty="0"/>
              <a:t>Meltem Kurt Yüksel, Lale Aydın Kaynar, Merve Pamukçuoğlu; </a:t>
            </a:r>
          </a:p>
          <a:p>
            <a:pPr lvl="1"/>
            <a:r>
              <a:rPr lang="tr-TR" dirty="0"/>
              <a:t>Adana’da </a:t>
            </a:r>
          </a:p>
          <a:p>
            <a:pPr lvl="2"/>
            <a:r>
              <a:rPr lang="tr-TR" dirty="0"/>
              <a:t>Mahmut Yerel </a:t>
            </a:r>
          </a:p>
          <a:p>
            <a:r>
              <a:rPr lang="tr-TR" dirty="0"/>
              <a:t>Online teknik destek ve gözetmen ekibi: </a:t>
            </a:r>
          </a:p>
          <a:p>
            <a:pPr lvl="2"/>
            <a:r>
              <a:rPr lang="tr-TR" dirty="0"/>
              <a:t>Ayşenur Bahadır, Müzeyyen Aslaner Ak, Elif Gülsüm Ümit ve Neslihan </a:t>
            </a:r>
            <a:r>
              <a:rPr lang="tr-TR" dirty="0" err="1"/>
              <a:t>Andıç</a:t>
            </a:r>
            <a:r>
              <a:rPr lang="tr-TR" dirty="0"/>
              <a:t> görev aldı.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117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AB14D28F-2458-2582-3870-1C2DCE842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Sınava katılan hekimlerimiz:</a:t>
            </a:r>
            <a:endParaRPr lang="en-US" dirty="0"/>
          </a:p>
        </p:txBody>
      </p:sp>
      <p:graphicFrame>
        <p:nvGraphicFramePr>
          <p:cNvPr id="5" name="Tablo 4">
            <a:extLst>
              <a:ext uri="{FF2B5EF4-FFF2-40B4-BE49-F238E27FC236}">
                <a16:creationId xmlns:a16="http://schemas.microsoft.com/office/drawing/2014/main" xmlns="" id="{19E56DA3-11DD-9F4E-DBA4-CFD4185C51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664934"/>
              </p:ext>
            </p:extLst>
          </p:nvPr>
        </p:nvGraphicFramePr>
        <p:xfrm>
          <a:off x="1058487" y="1690688"/>
          <a:ext cx="3197629" cy="46456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97629">
                  <a:extLst>
                    <a:ext uri="{9D8B030D-6E8A-4147-A177-3AD203B41FA5}">
                      <a16:colId xmlns:a16="http://schemas.microsoft.com/office/drawing/2014/main" xmlns="" val="2009191266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000" u="none" strike="noStrike">
                          <a:effectLst/>
                        </a:rPr>
                        <a:t>Abdulkadir Erçalışkan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265659809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000" u="none" strike="noStrike">
                          <a:effectLst/>
                        </a:rPr>
                        <a:t>Ahmet Yiğitbaşı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360044026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000" u="none" strike="noStrike">
                          <a:effectLst/>
                        </a:rPr>
                        <a:t>Betül Tüzün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197752871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000" u="none" strike="noStrike">
                          <a:effectLst/>
                        </a:rPr>
                        <a:t>Cemile Selimoğlu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173420393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000" u="none" strike="noStrike">
                          <a:effectLst/>
                        </a:rPr>
                        <a:t>Denis Bozer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291427184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000" u="none" strike="noStrike">
                          <a:effectLst/>
                        </a:rPr>
                        <a:t>Derya Demirtaş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194913815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000" u="none" strike="noStrike">
                          <a:effectLst/>
                        </a:rPr>
                        <a:t>Esra Kiriktir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373892257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Fazıl </a:t>
                      </a:r>
                      <a:r>
                        <a:rPr lang="en-US" sz="2000" u="none" strike="noStrike" dirty="0" err="1">
                          <a:effectLst/>
                          <a:highlight>
                            <a:srgbClr val="FFFF00"/>
                          </a:highlight>
                        </a:rPr>
                        <a:t>Çağrı</a:t>
                      </a:r>
                      <a:r>
                        <a:rPr lang="en-US" sz="2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 </a:t>
                      </a:r>
                      <a:r>
                        <a:rPr lang="en-US" sz="2000" u="none" strike="noStrike" dirty="0" err="1">
                          <a:effectLst/>
                          <a:highlight>
                            <a:srgbClr val="FFFF00"/>
                          </a:highlight>
                        </a:rPr>
                        <a:t>Hunutlu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363885193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Merve Aydoğan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55938699"/>
                  </a:ext>
                </a:extLst>
              </a:tr>
              <a:tr h="31175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Özlem Candan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250245263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000" u="none" strike="noStrike">
                          <a:effectLst/>
                        </a:rPr>
                        <a:t>Ufuk Gördük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343947432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000" u="none" strike="noStrike">
                          <a:effectLst/>
                        </a:rPr>
                        <a:t>Damla Ortaboz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2905585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000" u="none" strike="noStrike">
                          <a:effectLst/>
                        </a:rPr>
                        <a:t>Elif Melek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402651061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000" u="none" strike="noStrike">
                          <a:effectLst/>
                        </a:rPr>
                        <a:t>Ahmet Mert Yanık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3840343886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2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 Bahar Sevgili</a:t>
                      </a:r>
                      <a:endParaRPr lang="en-US" sz="2000" b="0" i="0" u="none" strike="noStrike" dirty="0">
                        <a:solidFill>
                          <a:srgbClr val="1A1A1A"/>
                        </a:solidFill>
                        <a:effectLst/>
                        <a:highlight>
                          <a:srgbClr val="FFFF00"/>
                        </a:highlight>
                        <a:latin typeface="Helvetica Neue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37296825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4332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014AA8C6-99A7-36A5-4E04-AF6E61148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7EEF7A8E-4EA8-6C5D-A1B9-BA4417064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83" y="404554"/>
            <a:ext cx="4961319" cy="3721698"/>
          </a:xfrm>
          <a:prstGeom prst="rect">
            <a:avLst/>
          </a:prstGeom>
        </p:spPr>
      </p:pic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xmlns="" id="{8156CC7C-12E2-DF65-2F47-CB5D39E120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10937" y="1354571"/>
            <a:ext cx="5028521" cy="4004367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xmlns="" id="{7BB256E3-7213-A2DE-F266-3B07CBE326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6394" y="2554282"/>
            <a:ext cx="6647405" cy="407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2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533</Words>
  <Application>Microsoft Office PowerPoint</Application>
  <PresentationFormat>Geniş ekran</PresentationFormat>
  <Paragraphs>88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Helvetica Neue</vt:lpstr>
      <vt:lpstr>Times New Roman</vt:lpstr>
      <vt:lpstr>Office Teması</vt:lpstr>
      <vt:lpstr>HEM-TUYEK Yeterlilik Kuramsal Sınavı</vt:lpstr>
      <vt:lpstr>ÖLÇME DEĞERLENDİRME ÇALIŞMA GRUBU (ÖDÇG) ÜYELERİ</vt:lpstr>
      <vt:lpstr>Yeterlilik sınavı</vt:lpstr>
      <vt:lpstr>PowerPoint Sunusu</vt:lpstr>
      <vt:lpstr>PowerPoint Sunusu</vt:lpstr>
      <vt:lpstr>Kuramsal Sınav</vt:lpstr>
      <vt:lpstr>Sınavda görev alan hocalarımız</vt:lpstr>
      <vt:lpstr>Sınava katılan hekimlerimiz:</vt:lpstr>
      <vt:lpstr>PowerPoint Sunusu</vt:lpstr>
      <vt:lpstr>Kuramsal sınav</vt:lpstr>
      <vt:lpstr>Kuramsal Sınav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HEM-TUYEK Yeterlilik Kuramsal Sınavı</dc:title>
  <dc:creator>fergun aydin</dc:creator>
  <cp:lastModifiedBy>Beril AYHAN</cp:lastModifiedBy>
  <cp:revision>28</cp:revision>
  <dcterms:created xsi:type="dcterms:W3CDTF">2024-05-31T04:44:09Z</dcterms:created>
  <dcterms:modified xsi:type="dcterms:W3CDTF">2025-09-19T08:44:33Z</dcterms:modified>
</cp:coreProperties>
</file>