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116"/>
  </p:notesMasterIdLst>
  <p:sldIdLst>
    <p:sldId id="315" r:id="rId4"/>
    <p:sldId id="256" r:id="rId5"/>
    <p:sldId id="317" r:id="rId6"/>
    <p:sldId id="295" r:id="rId7"/>
    <p:sldId id="288" r:id="rId8"/>
    <p:sldId id="327" r:id="rId9"/>
    <p:sldId id="307" r:id="rId10"/>
    <p:sldId id="293" r:id="rId11"/>
    <p:sldId id="296" r:id="rId12"/>
    <p:sldId id="332" r:id="rId13"/>
    <p:sldId id="330" r:id="rId14"/>
    <p:sldId id="329" r:id="rId15"/>
    <p:sldId id="278" r:id="rId16"/>
    <p:sldId id="258" r:id="rId17"/>
    <p:sldId id="320" r:id="rId18"/>
    <p:sldId id="331" r:id="rId19"/>
    <p:sldId id="318" r:id="rId20"/>
    <p:sldId id="319" r:id="rId21"/>
    <p:sldId id="321" r:id="rId22"/>
    <p:sldId id="322" r:id="rId23"/>
    <p:sldId id="323" r:id="rId24"/>
    <p:sldId id="324" r:id="rId25"/>
    <p:sldId id="260" r:id="rId26"/>
    <p:sldId id="268" r:id="rId27"/>
    <p:sldId id="262" r:id="rId28"/>
    <p:sldId id="333" r:id="rId29"/>
    <p:sldId id="326" r:id="rId30"/>
    <p:sldId id="328" r:id="rId31"/>
    <p:sldId id="263" r:id="rId32"/>
    <p:sldId id="264" r:id="rId33"/>
    <p:sldId id="335" r:id="rId34"/>
    <p:sldId id="339" r:id="rId35"/>
    <p:sldId id="340" r:id="rId36"/>
    <p:sldId id="341" r:id="rId37"/>
    <p:sldId id="354" r:id="rId38"/>
    <p:sldId id="355" r:id="rId39"/>
    <p:sldId id="356" r:id="rId40"/>
    <p:sldId id="357" r:id="rId41"/>
    <p:sldId id="358" r:id="rId42"/>
    <p:sldId id="359" r:id="rId43"/>
    <p:sldId id="360" r:id="rId44"/>
    <p:sldId id="361" r:id="rId45"/>
    <p:sldId id="362" r:id="rId46"/>
    <p:sldId id="363" r:id="rId47"/>
    <p:sldId id="364" r:id="rId48"/>
    <p:sldId id="365" r:id="rId49"/>
    <p:sldId id="366" r:id="rId50"/>
    <p:sldId id="367" r:id="rId51"/>
    <p:sldId id="368" r:id="rId52"/>
    <p:sldId id="369" r:id="rId53"/>
    <p:sldId id="370" r:id="rId54"/>
    <p:sldId id="371" r:id="rId55"/>
    <p:sldId id="372" r:id="rId56"/>
    <p:sldId id="373" r:id="rId57"/>
    <p:sldId id="374" r:id="rId58"/>
    <p:sldId id="375" r:id="rId59"/>
    <p:sldId id="376" r:id="rId60"/>
    <p:sldId id="377" r:id="rId61"/>
    <p:sldId id="378" r:id="rId62"/>
    <p:sldId id="379" r:id="rId63"/>
    <p:sldId id="380" r:id="rId64"/>
    <p:sldId id="381" r:id="rId65"/>
    <p:sldId id="382" r:id="rId66"/>
    <p:sldId id="383" r:id="rId67"/>
    <p:sldId id="384" r:id="rId68"/>
    <p:sldId id="385" r:id="rId69"/>
    <p:sldId id="386" r:id="rId70"/>
    <p:sldId id="387" r:id="rId71"/>
    <p:sldId id="388" r:id="rId72"/>
    <p:sldId id="389" r:id="rId73"/>
    <p:sldId id="390" r:id="rId74"/>
    <p:sldId id="391" r:id="rId75"/>
    <p:sldId id="392" r:id="rId76"/>
    <p:sldId id="393" r:id="rId77"/>
    <p:sldId id="394" r:id="rId78"/>
    <p:sldId id="395" r:id="rId79"/>
    <p:sldId id="396" r:id="rId80"/>
    <p:sldId id="397" r:id="rId81"/>
    <p:sldId id="398" r:id="rId82"/>
    <p:sldId id="399" r:id="rId83"/>
    <p:sldId id="400" r:id="rId84"/>
    <p:sldId id="401" r:id="rId85"/>
    <p:sldId id="402" r:id="rId86"/>
    <p:sldId id="403" r:id="rId87"/>
    <p:sldId id="404" r:id="rId88"/>
    <p:sldId id="405" r:id="rId89"/>
    <p:sldId id="406" r:id="rId90"/>
    <p:sldId id="407" r:id="rId91"/>
    <p:sldId id="408" r:id="rId92"/>
    <p:sldId id="409" r:id="rId93"/>
    <p:sldId id="410" r:id="rId94"/>
    <p:sldId id="411" r:id="rId95"/>
    <p:sldId id="412" r:id="rId96"/>
    <p:sldId id="413" r:id="rId97"/>
    <p:sldId id="414" r:id="rId98"/>
    <p:sldId id="415" r:id="rId99"/>
    <p:sldId id="416" r:id="rId100"/>
    <p:sldId id="417" r:id="rId101"/>
    <p:sldId id="418" r:id="rId102"/>
    <p:sldId id="419" r:id="rId103"/>
    <p:sldId id="420" r:id="rId104"/>
    <p:sldId id="421" r:id="rId105"/>
    <p:sldId id="422" r:id="rId106"/>
    <p:sldId id="423" r:id="rId107"/>
    <p:sldId id="424" r:id="rId108"/>
    <p:sldId id="425" r:id="rId109"/>
    <p:sldId id="426" r:id="rId110"/>
    <p:sldId id="427" r:id="rId111"/>
    <p:sldId id="428" r:id="rId112"/>
    <p:sldId id="429" r:id="rId113"/>
    <p:sldId id="430" r:id="rId114"/>
    <p:sldId id="431" r:id="rId11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872"/>
  </p:normalViewPr>
  <p:slideViewPr>
    <p:cSldViewPr snapToGrid="0" snapToObjects="1">
      <p:cViewPr varScale="1">
        <p:scale>
          <a:sx n="92" d="100"/>
          <a:sy n="92" d="100"/>
        </p:scale>
        <p:origin x="1344"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presProps" Target="pres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slide" Target="slides/slide112.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F9C384-4746-4AA2-B6FC-2D672C502365}" type="datetimeFigureOut">
              <a:rPr lang="tr-TR" smtClean="0"/>
              <a:t>21.02.2023</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7D17-0B43-423A-B3C0-2FF2959C0773}" type="slidenum">
              <a:rPr lang="tr-TR" smtClean="0"/>
              <a:t>‹#›</a:t>
            </a:fld>
            <a:endParaRPr lang="tr-TR"/>
          </a:p>
        </p:txBody>
      </p:sp>
    </p:spTree>
    <p:extLst>
      <p:ext uri="{BB962C8B-B14F-4D97-AF65-F5344CB8AC3E}">
        <p14:creationId xmlns:p14="http://schemas.microsoft.com/office/powerpoint/2010/main" val="2954328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CE0E550-F296-4EC5-BF29-3DCCAFBFBED1}" type="slidenum">
              <a:rPr lang="tr-TR" smtClean="0">
                <a:solidFill>
                  <a:prstClr val="black"/>
                </a:solidFill>
              </a:rPr>
              <a:pPr/>
              <a:t>48</a:t>
            </a:fld>
            <a:endParaRPr lang="tr-TR">
              <a:solidFill>
                <a:prstClr val="black"/>
              </a:solidFill>
            </a:endParaRPr>
          </a:p>
        </p:txBody>
      </p:sp>
    </p:spTree>
    <p:extLst>
      <p:ext uri="{BB962C8B-B14F-4D97-AF65-F5344CB8AC3E}">
        <p14:creationId xmlns:p14="http://schemas.microsoft.com/office/powerpoint/2010/main" val="88134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CE0E550-F296-4EC5-BF29-3DCCAFBFBED1}" type="slidenum">
              <a:rPr lang="tr-TR" smtClean="0"/>
              <a:t>52</a:t>
            </a:fld>
            <a:endParaRPr lang="tr-TR"/>
          </a:p>
        </p:txBody>
      </p:sp>
    </p:spTree>
    <p:extLst>
      <p:ext uri="{BB962C8B-B14F-4D97-AF65-F5344CB8AC3E}">
        <p14:creationId xmlns:p14="http://schemas.microsoft.com/office/powerpoint/2010/main" val="3081969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64E0FB-B8C8-C64D-9929-BFA8E7196AC1}" type="datetimeFigureOut">
              <a:rPr lang="tr-TR" smtClean="0"/>
              <a:t>21.02.2023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49F8A74-7E22-8646-A50D-25214F9D49BE}" type="slidenum">
              <a:rPr lang="tr-TR" smtClean="0"/>
              <a:t>‹#›</a:t>
            </a:fld>
            <a:endParaRPr lang="tr-TR"/>
          </a:p>
        </p:txBody>
      </p:sp>
    </p:spTree>
    <p:extLst>
      <p:ext uri="{BB962C8B-B14F-4D97-AF65-F5344CB8AC3E}">
        <p14:creationId xmlns:p14="http://schemas.microsoft.com/office/powerpoint/2010/main" val="1034013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64E0FB-B8C8-C64D-9929-BFA8E7196AC1}" type="datetimeFigureOut">
              <a:rPr lang="tr-TR" smtClean="0"/>
              <a:t>21.02.2023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49F8A74-7E22-8646-A50D-25214F9D49BE}" type="slidenum">
              <a:rPr lang="tr-TR" smtClean="0"/>
              <a:t>‹#›</a:t>
            </a:fld>
            <a:endParaRPr lang="tr-TR"/>
          </a:p>
        </p:txBody>
      </p:sp>
    </p:spTree>
    <p:extLst>
      <p:ext uri="{BB962C8B-B14F-4D97-AF65-F5344CB8AC3E}">
        <p14:creationId xmlns:p14="http://schemas.microsoft.com/office/powerpoint/2010/main" val="273091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64E0FB-B8C8-C64D-9929-BFA8E7196AC1}" type="datetimeFigureOut">
              <a:rPr lang="tr-TR" smtClean="0"/>
              <a:t>21.02.2023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49F8A74-7E22-8646-A50D-25214F9D49BE}" type="slidenum">
              <a:rPr lang="tr-TR" smtClean="0"/>
              <a:t>‹#›</a:t>
            </a:fld>
            <a:endParaRPr lang="tr-TR"/>
          </a:p>
        </p:txBody>
      </p:sp>
    </p:spTree>
    <p:extLst>
      <p:ext uri="{BB962C8B-B14F-4D97-AF65-F5344CB8AC3E}">
        <p14:creationId xmlns:p14="http://schemas.microsoft.com/office/powerpoint/2010/main" val="589957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642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116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904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287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939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529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666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00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64E0FB-B8C8-C64D-9929-BFA8E7196AC1}" type="datetimeFigureOut">
              <a:rPr lang="tr-TR" smtClean="0"/>
              <a:t>21.02.2023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49F8A74-7E22-8646-A50D-25214F9D49BE}" type="slidenum">
              <a:rPr lang="tr-TR" smtClean="0"/>
              <a:t>‹#›</a:t>
            </a:fld>
            <a:endParaRPr lang="tr-TR"/>
          </a:p>
        </p:txBody>
      </p:sp>
    </p:spTree>
    <p:extLst>
      <p:ext uri="{BB962C8B-B14F-4D97-AF65-F5344CB8AC3E}">
        <p14:creationId xmlns:p14="http://schemas.microsoft.com/office/powerpoint/2010/main" val="338615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929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774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673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515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169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530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3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262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060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82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64E0FB-B8C8-C64D-9929-BFA8E7196AC1}" type="datetimeFigureOut">
              <a:rPr lang="tr-TR" smtClean="0"/>
              <a:t>21.02.2023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49F8A74-7E22-8646-A50D-25214F9D49BE}" type="slidenum">
              <a:rPr lang="tr-TR" smtClean="0"/>
              <a:t>‹#›</a:t>
            </a:fld>
            <a:endParaRPr lang="tr-TR"/>
          </a:p>
        </p:txBody>
      </p:sp>
    </p:spTree>
    <p:extLst>
      <p:ext uri="{BB962C8B-B14F-4D97-AF65-F5344CB8AC3E}">
        <p14:creationId xmlns:p14="http://schemas.microsoft.com/office/powerpoint/2010/main" val="4147071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072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868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015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ED479D84-CE4C-3541-A7FB-16F9496B3AAA}"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B9FE42-74B1-1348-9F48-FC98361117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717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64E0FB-B8C8-C64D-9929-BFA8E7196AC1}" type="datetimeFigureOut">
              <a:rPr lang="tr-TR" smtClean="0"/>
              <a:t>21.02.2023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49F8A74-7E22-8646-A50D-25214F9D49BE}" type="slidenum">
              <a:rPr lang="tr-TR" smtClean="0"/>
              <a:t>‹#›</a:t>
            </a:fld>
            <a:endParaRPr lang="tr-TR"/>
          </a:p>
        </p:txBody>
      </p:sp>
    </p:spTree>
    <p:extLst>
      <p:ext uri="{BB962C8B-B14F-4D97-AF65-F5344CB8AC3E}">
        <p14:creationId xmlns:p14="http://schemas.microsoft.com/office/powerpoint/2010/main" val="2791280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64E0FB-B8C8-C64D-9929-BFA8E7196AC1}" type="datetimeFigureOut">
              <a:rPr lang="tr-TR" smtClean="0"/>
              <a:t>21.02.2023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49F8A74-7E22-8646-A50D-25214F9D49BE}" type="slidenum">
              <a:rPr lang="tr-TR" smtClean="0"/>
              <a:t>‹#›</a:t>
            </a:fld>
            <a:endParaRPr lang="tr-TR"/>
          </a:p>
        </p:txBody>
      </p:sp>
    </p:spTree>
    <p:extLst>
      <p:ext uri="{BB962C8B-B14F-4D97-AF65-F5344CB8AC3E}">
        <p14:creationId xmlns:p14="http://schemas.microsoft.com/office/powerpoint/2010/main" val="1107123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64E0FB-B8C8-C64D-9929-BFA8E7196AC1}" type="datetimeFigureOut">
              <a:rPr lang="tr-TR" smtClean="0"/>
              <a:t>21.02.2023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49F8A74-7E22-8646-A50D-25214F9D49BE}" type="slidenum">
              <a:rPr lang="tr-TR" smtClean="0"/>
              <a:t>‹#›</a:t>
            </a:fld>
            <a:endParaRPr lang="tr-TR"/>
          </a:p>
        </p:txBody>
      </p:sp>
    </p:spTree>
    <p:extLst>
      <p:ext uri="{BB962C8B-B14F-4D97-AF65-F5344CB8AC3E}">
        <p14:creationId xmlns:p14="http://schemas.microsoft.com/office/powerpoint/2010/main" val="3510289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64E0FB-B8C8-C64D-9929-BFA8E7196AC1}" type="datetimeFigureOut">
              <a:rPr lang="tr-TR" smtClean="0"/>
              <a:t>21.02.2023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49F8A74-7E22-8646-A50D-25214F9D49BE}" type="slidenum">
              <a:rPr lang="tr-TR" smtClean="0"/>
              <a:t>‹#›</a:t>
            </a:fld>
            <a:endParaRPr lang="tr-TR"/>
          </a:p>
        </p:txBody>
      </p:sp>
    </p:spTree>
    <p:extLst>
      <p:ext uri="{BB962C8B-B14F-4D97-AF65-F5344CB8AC3E}">
        <p14:creationId xmlns:p14="http://schemas.microsoft.com/office/powerpoint/2010/main" val="2681509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64E0FB-B8C8-C64D-9929-BFA8E7196AC1}" type="datetimeFigureOut">
              <a:rPr lang="tr-TR" smtClean="0"/>
              <a:t>21.02.2023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49F8A74-7E22-8646-A50D-25214F9D49BE}" type="slidenum">
              <a:rPr lang="tr-TR" smtClean="0"/>
              <a:t>‹#›</a:t>
            </a:fld>
            <a:endParaRPr lang="tr-TR"/>
          </a:p>
        </p:txBody>
      </p:sp>
    </p:spTree>
    <p:extLst>
      <p:ext uri="{BB962C8B-B14F-4D97-AF65-F5344CB8AC3E}">
        <p14:creationId xmlns:p14="http://schemas.microsoft.com/office/powerpoint/2010/main" val="3786437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64E0FB-B8C8-C64D-9929-BFA8E7196AC1}" type="datetimeFigureOut">
              <a:rPr lang="tr-TR" smtClean="0"/>
              <a:t>21.02.2023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49F8A74-7E22-8646-A50D-25214F9D49BE}" type="slidenum">
              <a:rPr lang="tr-TR" smtClean="0"/>
              <a:t>‹#›</a:t>
            </a:fld>
            <a:endParaRPr lang="tr-TR"/>
          </a:p>
        </p:txBody>
      </p:sp>
    </p:spTree>
    <p:extLst>
      <p:ext uri="{BB962C8B-B14F-4D97-AF65-F5344CB8AC3E}">
        <p14:creationId xmlns:p14="http://schemas.microsoft.com/office/powerpoint/2010/main" val="25646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4E0FB-B8C8-C64D-9929-BFA8E7196AC1}" type="datetimeFigureOut">
              <a:rPr lang="tr-TR" smtClean="0"/>
              <a:t>21.02.2023</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F8A74-7E22-8646-A50D-25214F9D49BE}" type="slidenum">
              <a:rPr lang="tr-TR" smtClean="0"/>
              <a:t>‹#›</a:t>
            </a:fld>
            <a:endParaRPr lang="tr-TR"/>
          </a:p>
        </p:txBody>
      </p:sp>
    </p:spTree>
    <p:extLst>
      <p:ext uri="{BB962C8B-B14F-4D97-AF65-F5344CB8AC3E}">
        <p14:creationId xmlns:p14="http://schemas.microsoft.com/office/powerpoint/2010/main" val="3124517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D479D84-CE4C-3541-A7FB-16F9496B3AAA}" type="datetimeFigureOut">
              <a:rPr lang="en-US" smtClean="0">
                <a:solidFill>
                  <a:prstClr val="black">
                    <a:tint val="75000"/>
                  </a:prstClr>
                </a:solidFill>
              </a:rPr>
              <a:pPr defTabSz="457200"/>
              <a:t>2/21/2023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1B9FE42-74B1-1348-9F48-FC983611179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1784219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D479D84-CE4C-3541-A7FB-16F9496B3AAA}" type="datetimeFigureOut">
              <a:rPr lang="en-US" smtClean="0">
                <a:solidFill>
                  <a:prstClr val="black">
                    <a:tint val="75000"/>
                  </a:prstClr>
                </a:solidFill>
              </a:rPr>
              <a:pPr defTabSz="457200"/>
              <a:t>2/21/2023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1B9FE42-74B1-1348-9F48-FC983611179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8751360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info@hemtuyek.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hemtuyek.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hemtuyek.org/"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hemtuyek.org.tr/" TargetMode="Externa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hemtuyek.org.tr/"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www.hemtuyek.org.tr/"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hemtuyek.or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8.wmf"/><Relationship Id="rId5" Type="http://schemas.openxmlformats.org/officeDocument/2006/relationships/oleObject" Target="../embeddings/oleObject2.bin"/><Relationship Id="rId4" Type="http://schemas.openxmlformats.org/officeDocument/2006/relationships/image" Target="../media/image47.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2.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51.emf"/><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notesSlide" Target="../notesSlides/notesSlide2.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5.wmf"/><Relationship Id="rId5" Type="http://schemas.openxmlformats.org/officeDocument/2006/relationships/oleObject" Target="../embeddings/oleObject5.bin"/><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image" Target="../media/image16.jpg"/><Relationship Id="rId3" Type="http://schemas.openxmlformats.org/officeDocument/2006/relationships/image" Target="../media/image7.tiff"/><Relationship Id="rId7" Type="http://schemas.openxmlformats.org/officeDocument/2006/relationships/image" Target="../media/image11.tiff"/><Relationship Id="rId12" Type="http://schemas.openxmlformats.org/officeDocument/2006/relationships/image" Target="../media/image15.jpg"/><Relationship Id="rId2" Type="http://schemas.openxmlformats.org/officeDocument/2006/relationships/image" Target="../media/image6.tiff"/><Relationship Id="rId1" Type="http://schemas.openxmlformats.org/officeDocument/2006/relationships/slideLayout" Target="../slideLayouts/slideLayout7.xml"/><Relationship Id="rId6" Type="http://schemas.openxmlformats.org/officeDocument/2006/relationships/image" Target="../media/image10.tiff"/><Relationship Id="rId11" Type="http://schemas.openxmlformats.org/officeDocument/2006/relationships/image" Target="../media/image1.png"/><Relationship Id="rId5" Type="http://schemas.openxmlformats.org/officeDocument/2006/relationships/image" Target="../media/image9.tiff"/><Relationship Id="rId10" Type="http://schemas.openxmlformats.org/officeDocument/2006/relationships/image" Target="../media/image14.JPG"/><Relationship Id="rId4" Type="http://schemas.openxmlformats.org/officeDocument/2006/relationships/image" Target="../media/image8.tiff"/><Relationship Id="rId9" Type="http://schemas.openxmlformats.org/officeDocument/2006/relationships/image" Target="../media/image13.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2738"/>
            <a:ext cx="6324600" cy="1828800"/>
          </a:xfrm>
        </p:spPr>
        <p:txBody>
          <a:bodyPr/>
          <a:lstStyle/>
          <a:p>
            <a:pPr algn="ctr">
              <a:lnSpc>
                <a:spcPct val="130000"/>
              </a:lnSpc>
            </a:pPr>
            <a:r>
              <a:rPr lang="en-US" sz="2400" b="1" dirty="0" err="1"/>
              <a:t>Hematolojİ</a:t>
            </a:r>
            <a:r>
              <a:rPr lang="en-US" sz="2400" b="1" dirty="0"/>
              <a:t> </a:t>
            </a:r>
            <a:r>
              <a:rPr lang="en-US" sz="2400" b="1" dirty="0" err="1"/>
              <a:t>bİlİm</a:t>
            </a:r>
            <a:r>
              <a:rPr lang="en-US" sz="2400" b="1" dirty="0"/>
              <a:t> </a:t>
            </a:r>
            <a:r>
              <a:rPr lang="en-US" sz="2400" b="1" dirty="0" err="1"/>
              <a:t>dalImIz</a:t>
            </a:r>
            <a:r>
              <a:rPr lang="en-US" sz="2400" b="1" dirty="0"/>
              <a:t>/</a:t>
            </a:r>
            <a:r>
              <a:rPr lang="en-US" sz="2400" b="1" dirty="0" err="1"/>
              <a:t>klİnİğİmİz</a:t>
            </a:r>
            <a:r>
              <a:rPr lang="en-US" sz="2400" b="1" dirty="0"/>
              <a:t> </a:t>
            </a:r>
            <a:r>
              <a:rPr lang="en-US" sz="2400" b="1" dirty="0" err="1"/>
              <a:t>eğİtİm</a:t>
            </a:r>
            <a:r>
              <a:rPr lang="en-US" sz="2400" b="1" dirty="0"/>
              <a:t> </a:t>
            </a:r>
            <a:r>
              <a:rPr lang="en-US" sz="2400" b="1" dirty="0" err="1"/>
              <a:t>programINI</a:t>
            </a:r>
            <a:r>
              <a:rPr lang="en-US" sz="2400" b="1" dirty="0"/>
              <a:t> </a:t>
            </a:r>
            <a:r>
              <a:rPr lang="en-US" sz="2400" b="1" dirty="0" err="1"/>
              <a:t>akredİte</a:t>
            </a:r>
            <a:r>
              <a:rPr lang="en-US" sz="2400" b="1" dirty="0"/>
              <a:t> </a:t>
            </a:r>
            <a:r>
              <a:rPr lang="en-US" sz="2400" b="1" dirty="0" err="1"/>
              <a:t>etmek</a:t>
            </a:r>
            <a:r>
              <a:rPr lang="en-US" sz="2400" b="1" dirty="0"/>
              <a:t> </a:t>
            </a:r>
            <a:r>
              <a:rPr lang="en-US" sz="2400" b="1" dirty="0" err="1"/>
              <a:t>İstİyoruz</a:t>
            </a:r>
            <a:r>
              <a:rPr lang="en-US" sz="2400" b="1" dirty="0"/>
              <a:t> </a:t>
            </a:r>
            <a:br>
              <a:rPr lang="en-US" sz="2400" b="1" dirty="0"/>
            </a:br>
            <a:r>
              <a:rPr lang="en-US" sz="2400" b="1" dirty="0"/>
              <a:t>ne </a:t>
            </a:r>
            <a:r>
              <a:rPr lang="en-US" sz="2400" b="1" dirty="0" err="1"/>
              <a:t>yapmalIyIz</a:t>
            </a:r>
            <a:r>
              <a:rPr lang="en-US" sz="2400" b="1" dirty="0"/>
              <a:t>?</a:t>
            </a:r>
          </a:p>
        </p:txBody>
      </p:sp>
      <p:sp>
        <p:nvSpPr>
          <p:cNvPr id="5" name="TextBox 4"/>
          <p:cNvSpPr txBox="1"/>
          <p:nvPr/>
        </p:nvSpPr>
        <p:spPr>
          <a:xfrm>
            <a:off x="2326481" y="4033614"/>
            <a:ext cx="2283848" cy="707886"/>
          </a:xfrm>
          <a:prstGeom prst="rect">
            <a:avLst/>
          </a:prstGeom>
          <a:noFill/>
        </p:spPr>
        <p:txBody>
          <a:bodyPr wrap="none" rtlCol="0">
            <a:spAutoFit/>
          </a:bodyPr>
          <a:lstStyle/>
          <a:p>
            <a:r>
              <a:rPr lang="en-US" sz="2000" dirty="0">
                <a:solidFill>
                  <a:schemeClr val="bg1"/>
                </a:solidFill>
              </a:rPr>
              <a:t>Zübeyde Nur Özkurt</a:t>
            </a:r>
          </a:p>
          <a:p>
            <a:r>
              <a:rPr lang="en-US" sz="2000" dirty="0">
                <a:solidFill>
                  <a:schemeClr val="bg1"/>
                </a:solidFill>
              </a:rPr>
              <a:t> </a:t>
            </a:r>
            <a:r>
              <a:rPr lang="en-US" sz="2000" dirty="0" err="1">
                <a:solidFill>
                  <a:schemeClr val="bg1"/>
                </a:solidFill>
              </a:rPr>
              <a:t>Gazi</a:t>
            </a:r>
            <a:r>
              <a:rPr lang="en-US" sz="2000" dirty="0">
                <a:solidFill>
                  <a:schemeClr val="bg1"/>
                </a:solidFill>
              </a:rPr>
              <a:t> </a:t>
            </a:r>
            <a:r>
              <a:rPr lang="en-US" sz="2000" dirty="0" err="1">
                <a:solidFill>
                  <a:schemeClr val="bg1"/>
                </a:solidFill>
              </a:rPr>
              <a:t>Üniversitesi</a:t>
            </a:r>
            <a:endParaRPr lang="en-US" sz="2000" dirty="0">
              <a:solidFill>
                <a:schemeClr val="bg1"/>
              </a:solidFill>
            </a:endParaRPr>
          </a:p>
        </p:txBody>
      </p:sp>
      <p:sp>
        <p:nvSpPr>
          <p:cNvPr id="6" name="TextBox 5"/>
          <p:cNvSpPr txBox="1"/>
          <p:nvPr/>
        </p:nvSpPr>
        <p:spPr>
          <a:xfrm>
            <a:off x="1687454" y="5646306"/>
            <a:ext cx="4355091" cy="646331"/>
          </a:xfrm>
          <a:prstGeom prst="rect">
            <a:avLst/>
          </a:prstGeom>
          <a:noFill/>
        </p:spPr>
        <p:txBody>
          <a:bodyPr wrap="none" rtlCol="0">
            <a:spAutoFit/>
          </a:bodyPr>
          <a:lstStyle/>
          <a:p>
            <a:pPr algn="ctr"/>
            <a:r>
              <a:rPr lang="en-US" dirty="0">
                <a:solidFill>
                  <a:srgbClr val="FFFFFF"/>
                </a:solidFill>
              </a:rPr>
              <a:t>HEM-TUYEK BİLGİLENDİRME PANELİ</a:t>
            </a:r>
          </a:p>
          <a:p>
            <a:pPr algn="ctr"/>
            <a:r>
              <a:rPr lang="en-US" dirty="0">
                <a:solidFill>
                  <a:srgbClr val="FFFFFF"/>
                </a:solidFill>
              </a:rPr>
              <a:t>48. </a:t>
            </a:r>
            <a:r>
              <a:rPr lang="en-US" dirty="0" err="1">
                <a:solidFill>
                  <a:srgbClr val="FFFFFF"/>
                </a:solidFill>
              </a:rPr>
              <a:t>Ulusal</a:t>
            </a:r>
            <a:r>
              <a:rPr lang="en-US" dirty="0">
                <a:solidFill>
                  <a:srgbClr val="FFFFFF"/>
                </a:solidFill>
              </a:rPr>
              <a:t> </a:t>
            </a:r>
            <a:r>
              <a:rPr lang="en-US" dirty="0" err="1">
                <a:solidFill>
                  <a:srgbClr val="FFFFFF"/>
                </a:solidFill>
              </a:rPr>
              <a:t>Hematoloji</a:t>
            </a:r>
            <a:r>
              <a:rPr lang="en-US" dirty="0">
                <a:solidFill>
                  <a:srgbClr val="FFFFFF"/>
                </a:solidFill>
              </a:rPr>
              <a:t> </a:t>
            </a:r>
            <a:r>
              <a:rPr lang="en-US" dirty="0" err="1">
                <a:solidFill>
                  <a:srgbClr val="FFFFFF"/>
                </a:solidFill>
              </a:rPr>
              <a:t>Kongresi</a:t>
            </a:r>
            <a:r>
              <a:rPr lang="en-US" dirty="0">
                <a:solidFill>
                  <a:srgbClr val="FFFFFF"/>
                </a:solidFill>
              </a:rPr>
              <a:t> 5 </a:t>
            </a:r>
            <a:r>
              <a:rPr lang="en-US" dirty="0" err="1">
                <a:solidFill>
                  <a:srgbClr val="FFFFFF"/>
                </a:solidFill>
              </a:rPr>
              <a:t>Kasım</a:t>
            </a:r>
            <a:r>
              <a:rPr lang="en-US" dirty="0">
                <a:solidFill>
                  <a:srgbClr val="FFFFFF"/>
                </a:solidFill>
              </a:rPr>
              <a:t> 2022</a:t>
            </a:r>
          </a:p>
        </p:txBody>
      </p:sp>
      <p:sp>
        <p:nvSpPr>
          <p:cNvPr id="4" name="Rectangle 3">
            <a:extLst>
              <a:ext uri="{FF2B5EF4-FFF2-40B4-BE49-F238E27FC236}">
                <a16:creationId xmlns:a16="http://schemas.microsoft.com/office/drawing/2014/main" xmlns="" id="{7CCF6C07-B89D-A34A-A8B6-B6F41ABD82C1}"/>
              </a:ext>
            </a:extLst>
          </p:cNvPr>
          <p:cNvSpPr/>
          <p:nvPr/>
        </p:nvSpPr>
        <p:spPr>
          <a:xfrm>
            <a:off x="87682" y="112734"/>
            <a:ext cx="6789107" cy="6638795"/>
          </a:xfrm>
          <a:prstGeom prst="rect">
            <a:avLst/>
          </a:prstGeom>
          <a:solidFill>
            <a:srgbClr val="304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7">
            <a:extLst>
              <a:ext uri="{FF2B5EF4-FFF2-40B4-BE49-F238E27FC236}">
                <a16:creationId xmlns:a16="http://schemas.microsoft.com/office/drawing/2014/main" xmlns="" id="{E50634F7-9FBD-2541-8BF5-24DAE4751345}"/>
              </a:ext>
            </a:extLst>
          </p:cNvPr>
          <p:cNvSpPr/>
          <p:nvPr/>
        </p:nvSpPr>
        <p:spPr>
          <a:xfrm>
            <a:off x="6964678" y="112734"/>
            <a:ext cx="2070100" cy="663879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Picture 8">
            <a:extLst>
              <a:ext uri="{FF2B5EF4-FFF2-40B4-BE49-F238E27FC236}">
                <a16:creationId xmlns:a16="http://schemas.microsoft.com/office/drawing/2014/main" xmlns="" id="{791CEEED-349B-7845-BA2A-5E827D674980}"/>
              </a:ext>
            </a:extLst>
          </p:cNvPr>
          <p:cNvPicPr>
            <a:picLocks noChangeAspect="1"/>
          </p:cNvPicPr>
          <p:nvPr/>
        </p:nvPicPr>
        <p:blipFill>
          <a:blip r:embed="rId2"/>
          <a:stretch>
            <a:fillRect/>
          </a:stretch>
        </p:blipFill>
        <p:spPr>
          <a:xfrm>
            <a:off x="6974969" y="4178030"/>
            <a:ext cx="2070100" cy="2222500"/>
          </a:xfrm>
          <a:prstGeom prst="rect">
            <a:avLst/>
          </a:prstGeom>
        </p:spPr>
      </p:pic>
      <p:sp>
        <p:nvSpPr>
          <p:cNvPr id="10" name="Title 1">
            <a:extLst>
              <a:ext uri="{FF2B5EF4-FFF2-40B4-BE49-F238E27FC236}">
                <a16:creationId xmlns:a16="http://schemas.microsoft.com/office/drawing/2014/main" xmlns="" id="{F99ECDA6-FB67-AC46-9665-7F6A2E42713B}"/>
              </a:ext>
            </a:extLst>
          </p:cNvPr>
          <p:cNvSpPr txBox="1">
            <a:spLocks/>
          </p:cNvSpPr>
          <p:nvPr/>
        </p:nvSpPr>
        <p:spPr>
          <a:xfrm>
            <a:off x="276095" y="658782"/>
            <a:ext cx="6324600" cy="23443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sz="3600" b="1" dirty="0" err="1">
                <a:solidFill>
                  <a:schemeClr val="bg1"/>
                </a:solidFill>
              </a:rPr>
              <a:t>Hematolojide</a:t>
            </a:r>
            <a:r>
              <a:rPr lang="en-US" sz="3600" b="1" dirty="0">
                <a:solidFill>
                  <a:schemeClr val="bg1"/>
                </a:solidFill>
              </a:rPr>
              <a:t> </a:t>
            </a:r>
            <a:r>
              <a:rPr lang="en-US" sz="3600" b="1" dirty="0" err="1">
                <a:solidFill>
                  <a:schemeClr val="bg1"/>
                </a:solidFill>
              </a:rPr>
              <a:t>Kurumsal</a:t>
            </a:r>
            <a:r>
              <a:rPr lang="en-US" sz="3600" b="1" dirty="0">
                <a:solidFill>
                  <a:schemeClr val="bg1"/>
                </a:solidFill>
              </a:rPr>
              <a:t> (</a:t>
            </a:r>
            <a:r>
              <a:rPr lang="en-US" sz="3600" b="1" dirty="0" err="1">
                <a:solidFill>
                  <a:schemeClr val="bg1"/>
                </a:solidFill>
              </a:rPr>
              <a:t>Eğitim</a:t>
            </a:r>
            <a:r>
              <a:rPr lang="en-US" sz="3600" b="1" dirty="0">
                <a:solidFill>
                  <a:schemeClr val="bg1"/>
                </a:solidFill>
              </a:rPr>
              <a:t> </a:t>
            </a:r>
            <a:r>
              <a:rPr lang="en-US" sz="3600" b="1" dirty="0" err="1">
                <a:solidFill>
                  <a:schemeClr val="bg1"/>
                </a:solidFill>
              </a:rPr>
              <a:t>Programı</a:t>
            </a:r>
            <a:r>
              <a:rPr lang="en-US" sz="3600" b="1" dirty="0">
                <a:solidFill>
                  <a:schemeClr val="bg1"/>
                </a:solidFill>
              </a:rPr>
              <a:t>) </a:t>
            </a:r>
            <a:r>
              <a:rPr lang="en-US" sz="3600" b="1" dirty="0" err="1">
                <a:solidFill>
                  <a:schemeClr val="bg1"/>
                </a:solidFill>
              </a:rPr>
              <a:t>Akreditasyon</a:t>
            </a:r>
            <a:r>
              <a:rPr lang="en-US" sz="3600" b="1" dirty="0">
                <a:solidFill>
                  <a:schemeClr val="bg1"/>
                </a:solidFill>
              </a:rPr>
              <a:t> </a:t>
            </a:r>
            <a:r>
              <a:rPr lang="en-US" sz="3600" b="1" dirty="0" err="1">
                <a:solidFill>
                  <a:schemeClr val="bg1"/>
                </a:solidFill>
              </a:rPr>
              <a:t>Bilgilendirme</a:t>
            </a:r>
            <a:r>
              <a:rPr lang="en-US" sz="3600" b="1" dirty="0">
                <a:solidFill>
                  <a:schemeClr val="bg1"/>
                </a:solidFill>
              </a:rPr>
              <a:t> </a:t>
            </a:r>
            <a:r>
              <a:rPr lang="en-US" sz="3600" b="1" dirty="0" err="1">
                <a:solidFill>
                  <a:schemeClr val="bg1"/>
                </a:solidFill>
              </a:rPr>
              <a:t>Toplantısı</a:t>
            </a:r>
            <a:r>
              <a:rPr lang="en-US" sz="3600" b="1" dirty="0">
                <a:solidFill>
                  <a:schemeClr val="bg1"/>
                </a:solidFill>
              </a:rPr>
              <a:t> </a:t>
            </a:r>
          </a:p>
        </p:txBody>
      </p:sp>
      <p:sp>
        <p:nvSpPr>
          <p:cNvPr id="11" name="TextBox 10">
            <a:extLst>
              <a:ext uri="{FF2B5EF4-FFF2-40B4-BE49-F238E27FC236}">
                <a16:creationId xmlns:a16="http://schemas.microsoft.com/office/drawing/2014/main" xmlns="" id="{2680AC18-E685-5046-A6CA-7D1F2C338311}"/>
              </a:ext>
            </a:extLst>
          </p:cNvPr>
          <p:cNvSpPr txBox="1"/>
          <p:nvPr/>
        </p:nvSpPr>
        <p:spPr>
          <a:xfrm>
            <a:off x="1826686" y="3700977"/>
            <a:ext cx="3531737" cy="954107"/>
          </a:xfrm>
          <a:prstGeom prst="rect">
            <a:avLst/>
          </a:prstGeom>
          <a:noFill/>
        </p:spPr>
        <p:txBody>
          <a:bodyPr wrap="none" rtlCol="0">
            <a:spAutoFit/>
          </a:bodyPr>
          <a:lstStyle/>
          <a:p>
            <a:pPr algn="ctr"/>
            <a:r>
              <a:rPr lang="en-US" sz="2800" dirty="0">
                <a:solidFill>
                  <a:schemeClr val="bg1"/>
                </a:solidFill>
              </a:rPr>
              <a:t>Ahmet Muzaffer Demir</a:t>
            </a:r>
          </a:p>
          <a:p>
            <a:pPr algn="ctr"/>
            <a:r>
              <a:rPr lang="en-US" sz="2800" dirty="0">
                <a:solidFill>
                  <a:schemeClr val="bg1"/>
                </a:solidFill>
              </a:rPr>
              <a:t> HEM-TUYEK </a:t>
            </a:r>
            <a:r>
              <a:rPr lang="en-US" sz="2800" dirty="0" err="1">
                <a:solidFill>
                  <a:schemeClr val="bg1"/>
                </a:solidFill>
              </a:rPr>
              <a:t>Başkanı</a:t>
            </a:r>
            <a:endParaRPr lang="en-US" sz="2800" dirty="0">
              <a:solidFill>
                <a:schemeClr val="bg1"/>
              </a:solidFill>
            </a:endParaRPr>
          </a:p>
        </p:txBody>
      </p:sp>
      <p:sp>
        <p:nvSpPr>
          <p:cNvPr id="12" name="TextBox 11">
            <a:extLst>
              <a:ext uri="{FF2B5EF4-FFF2-40B4-BE49-F238E27FC236}">
                <a16:creationId xmlns:a16="http://schemas.microsoft.com/office/drawing/2014/main" xmlns="" id="{A41165CC-C1A7-FB49-BD3C-E553133D40B3}"/>
              </a:ext>
            </a:extLst>
          </p:cNvPr>
          <p:cNvSpPr txBox="1"/>
          <p:nvPr/>
        </p:nvSpPr>
        <p:spPr>
          <a:xfrm>
            <a:off x="2748562" y="5409556"/>
            <a:ext cx="2057103" cy="646331"/>
          </a:xfrm>
          <a:prstGeom prst="rect">
            <a:avLst/>
          </a:prstGeom>
          <a:noFill/>
        </p:spPr>
        <p:txBody>
          <a:bodyPr wrap="none" rtlCol="0">
            <a:spAutoFit/>
          </a:bodyPr>
          <a:lstStyle/>
          <a:p>
            <a:pPr algn="ctr"/>
            <a:r>
              <a:rPr lang="en-US" dirty="0" err="1">
                <a:solidFill>
                  <a:srgbClr val="FFFFFF"/>
                </a:solidFill>
              </a:rPr>
              <a:t>www.hemtuyek.org</a:t>
            </a:r>
            <a:endParaRPr lang="en-US" dirty="0">
              <a:solidFill>
                <a:srgbClr val="FFFFFF"/>
              </a:solidFill>
            </a:endParaRPr>
          </a:p>
          <a:p>
            <a:pPr algn="ctr"/>
            <a:r>
              <a:rPr lang="en-US" dirty="0" err="1">
                <a:solidFill>
                  <a:srgbClr val="FFFFFF"/>
                </a:solidFill>
              </a:rPr>
              <a:t>info@hemtuyek.org</a:t>
            </a:r>
            <a:endParaRPr lang="en-US" dirty="0">
              <a:solidFill>
                <a:srgbClr val="FFFFFF"/>
              </a:solidFill>
            </a:endParaRPr>
          </a:p>
        </p:txBody>
      </p:sp>
      <p:pic>
        <p:nvPicPr>
          <p:cNvPr id="3" name="Picture 2">
            <a:extLst>
              <a:ext uri="{FF2B5EF4-FFF2-40B4-BE49-F238E27FC236}">
                <a16:creationId xmlns:a16="http://schemas.microsoft.com/office/drawing/2014/main" xmlns="" id="{C60FE4DB-FA15-E447-9037-4273C106A819}"/>
              </a:ext>
            </a:extLst>
          </p:cNvPr>
          <p:cNvPicPr>
            <a:picLocks noChangeAspect="1"/>
          </p:cNvPicPr>
          <p:nvPr/>
        </p:nvPicPr>
        <p:blipFill>
          <a:blip r:embed="rId3"/>
          <a:stretch>
            <a:fillRect/>
          </a:stretch>
        </p:blipFill>
        <p:spPr>
          <a:xfrm>
            <a:off x="6964471" y="269631"/>
            <a:ext cx="2172231" cy="2001715"/>
          </a:xfrm>
          <a:prstGeom prst="rect">
            <a:avLst/>
          </a:prstGeom>
        </p:spPr>
      </p:pic>
    </p:spTree>
    <p:extLst>
      <p:ext uri="{BB962C8B-B14F-4D97-AF65-F5344CB8AC3E}">
        <p14:creationId xmlns:p14="http://schemas.microsoft.com/office/powerpoint/2010/main" val="1513124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xmlns="" id="{ACB560B7-AD3E-7D44-B91A-1B4BCB05DD45}"/>
              </a:ext>
            </a:extLst>
          </p:cNvPr>
          <p:cNvGrpSpPr/>
          <p:nvPr/>
        </p:nvGrpSpPr>
        <p:grpSpPr>
          <a:xfrm>
            <a:off x="1579418" y="415636"/>
            <a:ext cx="6126480" cy="6051666"/>
            <a:chOff x="1503123" y="0"/>
            <a:chExt cx="6200384" cy="6858000"/>
          </a:xfrm>
        </p:grpSpPr>
        <p:pic>
          <p:nvPicPr>
            <p:cNvPr id="3" name="Picture 11">
              <a:extLst>
                <a:ext uri="{FF2B5EF4-FFF2-40B4-BE49-F238E27FC236}">
                  <a16:creationId xmlns:a16="http://schemas.microsoft.com/office/drawing/2014/main" xmlns="" id="{82F73698-AD85-8942-BC8B-39C40B4933D8}"/>
                </a:ext>
              </a:extLst>
            </p:cNvPr>
            <p:cNvPicPr>
              <a:picLocks noChangeAspect="1"/>
            </p:cNvPicPr>
            <p:nvPr/>
          </p:nvPicPr>
          <p:blipFill>
            <a:blip r:embed="rId2"/>
            <a:stretch>
              <a:fillRect/>
            </a:stretch>
          </p:blipFill>
          <p:spPr>
            <a:xfrm>
              <a:off x="2076737" y="0"/>
              <a:ext cx="4990526" cy="6858000"/>
            </a:xfrm>
            <a:prstGeom prst="rect">
              <a:avLst/>
            </a:prstGeom>
          </p:spPr>
        </p:pic>
        <p:pic>
          <p:nvPicPr>
            <p:cNvPr id="4" name="Picture 12">
              <a:extLst>
                <a:ext uri="{FF2B5EF4-FFF2-40B4-BE49-F238E27FC236}">
                  <a16:creationId xmlns:a16="http://schemas.microsoft.com/office/drawing/2014/main" xmlns="" id="{962E9C28-4485-634F-91B7-816107A0A87C}"/>
                </a:ext>
              </a:extLst>
            </p:cNvPr>
            <p:cNvPicPr>
              <a:picLocks noChangeAspect="1"/>
            </p:cNvPicPr>
            <p:nvPr/>
          </p:nvPicPr>
          <p:blipFill>
            <a:blip r:embed="rId3"/>
            <a:stretch>
              <a:fillRect/>
            </a:stretch>
          </p:blipFill>
          <p:spPr>
            <a:xfrm>
              <a:off x="3831483" y="84355"/>
              <a:ext cx="1207332" cy="1191017"/>
            </a:xfrm>
            <a:prstGeom prst="rect">
              <a:avLst/>
            </a:prstGeom>
          </p:spPr>
        </p:pic>
        <p:sp>
          <p:nvSpPr>
            <p:cNvPr id="5" name="Rectangle 13">
              <a:extLst>
                <a:ext uri="{FF2B5EF4-FFF2-40B4-BE49-F238E27FC236}">
                  <a16:creationId xmlns:a16="http://schemas.microsoft.com/office/drawing/2014/main" xmlns="" id="{F5B3DDF7-5096-4644-8374-85599122AEB8}"/>
                </a:ext>
              </a:extLst>
            </p:cNvPr>
            <p:cNvSpPr/>
            <p:nvPr/>
          </p:nvSpPr>
          <p:spPr>
            <a:xfrm>
              <a:off x="1503123" y="1350529"/>
              <a:ext cx="6200384" cy="1461653"/>
            </a:xfrm>
            <a:prstGeom prst="rect">
              <a:avLst/>
            </a:prstGeom>
          </p:spPr>
          <p:txBody>
            <a:bodyPr wrap="square">
              <a:spAutoFit/>
            </a:bodyPr>
            <a:lstStyle/>
            <a:p>
              <a:pPr algn="ctr"/>
              <a:r>
                <a:rPr lang="tr-TR" sz="1600" b="1" dirty="0">
                  <a:solidFill>
                    <a:srgbClr val="004F92"/>
                  </a:solidFill>
                  <a:latin typeface="Helvetica" pitchFamily="2" charset="0"/>
                </a:rPr>
                <a:t>HEMATOLOJİ (Kanbilimi)'DE AKREDİTASYON</a:t>
              </a:r>
            </a:p>
            <a:p>
              <a:pPr algn="ctr"/>
              <a:r>
                <a:rPr lang="tr-TR" sz="1600" b="1" dirty="0">
                  <a:solidFill>
                    <a:srgbClr val="004F92"/>
                  </a:solidFill>
                  <a:latin typeface="Helvetica" pitchFamily="2" charset="0"/>
                </a:rPr>
                <a:t>BİLGİLENDİRME TOPLANTISI:</a:t>
              </a:r>
            </a:p>
            <a:p>
              <a:pPr algn="ctr"/>
              <a:r>
                <a:rPr lang="tr-TR" sz="1600" b="1" dirty="0">
                  <a:solidFill>
                    <a:srgbClr val="FF0000"/>
                  </a:solidFill>
                  <a:latin typeface="Helvetica" pitchFamily="2" charset="0"/>
                </a:rPr>
                <a:t>Neredeydik? Nerelere Geldik?</a:t>
              </a:r>
              <a:endParaRPr lang="tr-TR" sz="1600" b="1" dirty="0">
                <a:solidFill>
                  <a:srgbClr val="FF0000"/>
                </a:solidFill>
                <a:effectLst/>
                <a:latin typeface="Helvetica" pitchFamily="2" charset="0"/>
              </a:endParaRPr>
            </a:p>
          </p:txBody>
        </p:sp>
        <p:sp>
          <p:nvSpPr>
            <p:cNvPr id="6" name="Rectangle 14">
              <a:extLst>
                <a:ext uri="{FF2B5EF4-FFF2-40B4-BE49-F238E27FC236}">
                  <a16:creationId xmlns:a16="http://schemas.microsoft.com/office/drawing/2014/main" xmlns="" id="{85761D1E-0ABF-4A49-8BD7-F39203321AFB}"/>
                </a:ext>
              </a:extLst>
            </p:cNvPr>
            <p:cNvSpPr/>
            <p:nvPr/>
          </p:nvSpPr>
          <p:spPr>
            <a:xfrm>
              <a:off x="3266795" y="5916673"/>
              <a:ext cx="2610410" cy="662691"/>
            </a:xfrm>
            <a:prstGeom prst="rect">
              <a:avLst/>
            </a:prstGeom>
          </p:spPr>
          <p:txBody>
            <a:bodyPr wrap="none">
              <a:spAutoFit/>
            </a:bodyPr>
            <a:lstStyle/>
            <a:p>
              <a:pPr algn="ctr"/>
              <a:r>
                <a:rPr lang="tr-TR" sz="1600" dirty="0">
                  <a:solidFill>
                    <a:srgbClr val="E40613"/>
                  </a:solidFill>
                  <a:latin typeface="Helvetica" pitchFamily="2" charset="0"/>
                </a:rPr>
                <a:t>22 </a:t>
              </a:r>
              <a:r>
                <a:rPr lang="tr-TR" sz="1600" dirty="0" smtClean="0">
                  <a:solidFill>
                    <a:srgbClr val="E40613"/>
                  </a:solidFill>
                  <a:latin typeface="Helvetica" pitchFamily="2" charset="0"/>
                </a:rPr>
                <a:t>Eylül </a:t>
              </a:r>
              <a:r>
                <a:rPr lang="tr-TR" sz="1600" dirty="0">
                  <a:solidFill>
                    <a:srgbClr val="E40613"/>
                  </a:solidFill>
                  <a:latin typeface="Helvetica" pitchFamily="2" charset="0"/>
                </a:rPr>
                <a:t>2022, </a:t>
              </a:r>
            </a:p>
            <a:p>
              <a:pPr algn="ctr"/>
              <a:r>
                <a:rPr lang="tr-TR" sz="1600" dirty="0" err="1">
                  <a:solidFill>
                    <a:srgbClr val="E40613"/>
                  </a:solidFill>
                  <a:latin typeface="Helvetica" pitchFamily="2" charset="0"/>
                </a:rPr>
                <a:t>The</a:t>
              </a:r>
              <a:r>
                <a:rPr lang="tr-TR" sz="1600" dirty="0">
                  <a:solidFill>
                    <a:srgbClr val="E40613"/>
                  </a:solidFill>
                  <a:latin typeface="Helvetica" pitchFamily="2" charset="0"/>
                </a:rPr>
                <a:t> Ankara Hotel / Ankara</a:t>
              </a:r>
              <a:endParaRPr lang="tr-TR" sz="1600" dirty="0">
                <a:solidFill>
                  <a:srgbClr val="E40613"/>
                </a:solidFill>
                <a:effectLst/>
                <a:latin typeface="Helvetica" pitchFamily="2" charset="0"/>
              </a:endParaRPr>
            </a:p>
          </p:txBody>
        </p:sp>
      </p:grpSp>
      <p:sp>
        <p:nvSpPr>
          <p:cNvPr id="7" name="Dikdörtgen 6"/>
          <p:cNvSpPr/>
          <p:nvPr/>
        </p:nvSpPr>
        <p:spPr>
          <a:xfrm>
            <a:off x="2729120" y="4671753"/>
            <a:ext cx="3671680" cy="78970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smtClean="0"/>
              <a:t>Ulusal Hematoloji Eğitim Günü</a:t>
            </a:r>
          </a:p>
          <a:p>
            <a:pPr algn="ctr"/>
            <a:r>
              <a:rPr lang="tr-TR" sz="2000" b="1" dirty="0" smtClean="0"/>
              <a:t>22 Eylül</a:t>
            </a:r>
            <a:endParaRPr lang="tr-TR" sz="2000" b="1" dirty="0"/>
          </a:p>
        </p:txBody>
      </p:sp>
    </p:spTree>
    <p:extLst>
      <p:ext uri="{BB962C8B-B14F-4D97-AF65-F5344CB8AC3E}">
        <p14:creationId xmlns:p14="http://schemas.microsoft.com/office/powerpoint/2010/main" val="255681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2335"/>
          </a:xfrm>
          <a:ln w="38100" cmpd="sng">
            <a:solidFill>
              <a:srgbClr val="3366FF">
                <a:alpha val="96000"/>
              </a:srgbClr>
            </a:solidFill>
          </a:ln>
        </p:spPr>
        <p:txBody>
          <a:bodyPr>
            <a:noAutofit/>
          </a:bodyPr>
          <a:lstStyle/>
          <a:p>
            <a:pPr lvl="0" algn="l">
              <a:lnSpc>
                <a:spcPct val="140000"/>
              </a:lnSpc>
            </a:pPr>
            <a:r>
              <a:rPr lang="tr-TR" sz="2000" b="1" dirty="0" smtClean="0">
                <a:effectLst/>
              </a:rPr>
              <a:t>5. EĞİTİM ORTAMI VE EĞİTSEL KAYNAKLAR- ÖZET</a:t>
            </a:r>
            <a:br>
              <a:rPr lang="tr-TR" sz="2000" b="1" dirty="0" smtClean="0">
                <a:effectLst/>
              </a:rPr>
            </a:br>
            <a:endParaRPr lang="en-US" sz="2000" b="1" dirty="0"/>
          </a:p>
        </p:txBody>
      </p:sp>
      <p:sp>
        <p:nvSpPr>
          <p:cNvPr id="3" name="Content Placeholder 2"/>
          <p:cNvSpPr>
            <a:spLocks noGrp="1"/>
          </p:cNvSpPr>
          <p:nvPr>
            <p:ph idx="1"/>
          </p:nvPr>
        </p:nvSpPr>
        <p:spPr>
          <a:xfrm>
            <a:off x="457200" y="1214238"/>
            <a:ext cx="8229600" cy="5498961"/>
          </a:xfrm>
          <a:ln w="38100" cmpd="sng">
            <a:solidFill>
              <a:srgbClr val="0000FF">
                <a:alpha val="96000"/>
              </a:srgbClr>
            </a:solidFill>
          </a:ln>
        </p:spPr>
        <p:txBody>
          <a:bodyPr>
            <a:normAutofit fontScale="70000" lnSpcReduction="20000"/>
          </a:bodyPr>
          <a:lstStyle/>
          <a:p>
            <a:pPr>
              <a:lnSpc>
                <a:spcPct val="130000"/>
              </a:lnSpc>
              <a:buFont typeface="Wingdings" charset="2"/>
              <a:buChar char="ü"/>
            </a:pPr>
            <a:r>
              <a:rPr lang="en-US" sz="2000" dirty="0" err="1" smtClean="0"/>
              <a:t>Kurum</a:t>
            </a:r>
            <a:r>
              <a:rPr lang="en-US" sz="2000" dirty="0" smtClean="0"/>
              <a:t> </a:t>
            </a:r>
            <a:r>
              <a:rPr lang="en-US" sz="2000" dirty="0" err="1"/>
              <a:t>yeterli</a:t>
            </a:r>
            <a:r>
              <a:rPr lang="en-US" sz="2000" dirty="0"/>
              <a:t> </a:t>
            </a:r>
            <a:r>
              <a:rPr lang="en-US" sz="2000" dirty="0" err="1"/>
              <a:t>uygulama</a:t>
            </a:r>
            <a:r>
              <a:rPr lang="en-US" sz="2000" dirty="0"/>
              <a:t> </a:t>
            </a:r>
            <a:r>
              <a:rPr lang="en-US" sz="2000" dirty="0" err="1"/>
              <a:t>olanaklarına</a:t>
            </a:r>
            <a:r>
              <a:rPr lang="en-US" sz="2000" dirty="0"/>
              <a:t>, hasta </a:t>
            </a:r>
            <a:r>
              <a:rPr lang="en-US" sz="2000" dirty="0" err="1"/>
              <a:t>sayısına</a:t>
            </a:r>
            <a:r>
              <a:rPr lang="en-US" sz="2000" dirty="0"/>
              <a:t> </a:t>
            </a:r>
            <a:r>
              <a:rPr lang="en-US" sz="2000" dirty="0" err="1"/>
              <a:t>ve</a:t>
            </a:r>
            <a:r>
              <a:rPr lang="en-US" sz="2000" dirty="0"/>
              <a:t> </a:t>
            </a:r>
            <a:r>
              <a:rPr lang="en-US" sz="2000" dirty="0" err="1"/>
              <a:t>olgu</a:t>
            </a:r>
            <a:r>
              <a:rPr lang="en-US" sz="2000" dirty="0"/>
              <a:t> </a:t>
            </a:r>
            <a:r>
              <a:rPr lang="en-US" sz="2000" dirty="0" err="1"/>
              <a:t>çeşitliliğine</a:t>
            </a:r>
            <a:r>
              <a:rPr lang="en-US" sz="2000" dirty="0"/>
              <a:t> </a:t>
            </a:r>
            <a:r>
              <a:rPr lang="en-US" sz="2000" dirty="0" err="1"/>
              <a:t>sahip</a:t>
            </a:r>
            <a:r>
              <a:rPr lang="en-US" sz="2000" dirty="0"/>
              <a:t> mi? </a:t>
            </a:r>
            <a:endParaRPr lang="en-US" sz="2000" dirty="0" smtClean="0"/>
          </a:p>
          <a:p>
            <a:pPr>
              <a:lnSpc>
                <a:spcPct val="130000"/>
              </a:lnSpc>
              <a:buFont typeface="Wingdings" charset="2"/>
              <a:buChar char="ü"/>
            </a:pPr>
            <a:r>
              <a:rPr lang="en-US" sz="2000" dirty="0" err="1" smtClean="0"/>
              <a:t>Eğitim</a:t>
            </a:r>
            <a:r>
              <a:rPr lang="en-US" sz="2000" dirty="0" smtClean="0"/>
              <a:t> </a:t>
            </a:r>
            <a:r>
              <a:rPr lang="en-US" sz="2000" dirty="0" err="1"/>
              <a:t>ortamı</a:t>
            </a:r>
            <a:r>
              <a:rPr lang="en-US" sz="2000" dirty="0"/>
              <a:t> </a:t>
            </a:r>
            <a:r>
              <a:rPr lang="en-US" sz="2000" dirty="0" err="1"/>
              <a:t>ve</a:t>
            </a:r>
            <a:r>
              <a:rPr lang="en-US" sz="2000" dirty="0"/>
              <a:t> </a:t>
            </a:r>
            <a:r>
              <a:rPr lang="en-US" sz="2000" dirty="0" err="1"/>
              <a:t>kaynakları</a:t>
            </a:r>
            <a:r>
              <a:rPr lang="en-US" sz="2000" dirty="0"/>
              <a:t> </a:t>
            </a:r>
            <a:r>
              <a:rPr lang="en-US" sz="2000" dirty="0" err="1"/>
              <a:t>teknik</a:t>
            </a:r>
            <a:r>
              <a:rPr lang="en-US" sz="2000" dirty="0"/>
              <a:t> </a:t>
            </a:r>
            <a:r>
              <a:rPr lang="en-US" sz="2000" dirty="0" err="1"/>
              <a:t>donanım</a:t>
            </a:r>
            <a:r>
              <a:rPr lang="en-US" sz="2000" dirty="0"/>
              <a:t> </a:t>
            </a:r>
            <a:r>
              <a:rPr lang="en-US" sz="2000" dirty="0" err="1"/>
              <a:t>ve</a:t>
            </a:r>
            <a:r>
              <a:rPr lang="en-US" sz="2000" dirty="0"/>
              <a:t> </a:t>
            </a:r>
            <a:r>
              <a:rPr lang="en-US" sz="2000" dirty="0" err="1"/>
              <a:t>altyapı</a:t>
            </a:r>
            <a:r>
              <a:rPr lang="en-US" sz="2000" dirty="0"/>
              <a:t> </a:t>
            </a:r>
            <a:r>
              <a:rPr lang="en-US" sz="2000" dirty="0" err="1"/>
              <a:t>bakımından</a:t>
            </a:r>
            <a:r>
              <a:rPr lang="en-US" sz="2000" dirty="0"/>
              <a:t> </a:t>
            </a:r>
            <a:r>
              <a:rPr lang="en-US" sz="2000" dirty="0" err="1"/>
              <a:t>yeterli</a:t>
            </a:r>
            <a:r>
              <a:rPr lang="en-US" sz="2000" dirty="0"/>
              <a:t> </a:t>
            </a:r>
            <a:r>
              <a:rPr lang="en-US" sz="2000" dirty="0" err="1"/>
              <a:t>midir</a:t>
            </a:r>
            <a:r>
              <a:rPr lang="en-US" sz="2000" dirty="0"/>
              <a:t>? </a:t>
            </a:r>
            <a:endParaRPr lang="en-US" sz="2000" dirty="0" smtClean="0"/>
          </a:p>
          <a:p>
            <a:pPr>
              <a:lnSpc>
                <a:spcPct val="130000"/>
              </a:lnSpc>
              <a:buFont typeface="Wingdings" charset="2"/>
              <a:buChar char="ü"/>
            </a:pPr>
            <a:r>
              <a:rPr lang="en-US" sz="2000" dirty="0" err="1" smtClean="0"/>
              <a:t>Mesleki</a:t>
            </a:r>
            <a:r>
              <a:rPr lang="en-US" sz="2000" dirty="0" smtClean="0"/>
              <a:t> </a:t>
            </a:r>
            <a:r>
              <a:rPr lang="en-US" sz="2000" dirty="0" err="1"/>
              <a:t>literatüre</a:t>
            </a:r>
            <a:r>
              <a:rPr lang="en-US" sz="2000" dirty="0"/>
              <a:t> </a:t>
            </a:r>
            <a:r>
              <a:rPr lang="en-US" sz="2000" dirty="0" err="1"/>
              <a:t>ve</a:t>
            </a:r>
            <a:r>
              <a:rPr lang="en-US" sz="2000" dirty="0"/>
              <a:t> e-</a:t>
            </a:r>
            <a:r>
              <a:rPr lang="en-US" sz="2000" dirty="0" err="1"/>
              <a:t>öğrenme</a:t>
            </a:r>
            <a:r>
              <a:rPr lang="en-US" sz="2000" dirty="0"/>
              <a:t> </a:t>
            </a:r>
            <a:r>
              <a:rPr lang="en-US" sz="2000" dirty="0" err="1"/>
              <a:t>yöntemlerine</a:t>
            </a:r>
            <a:r>
              <a:rPr lang="en-US" sz="2000" dirty="0"/>
              <a:t> </a:t>
            </a:r>
            <a:r>
              <a:rPr lang="en-US" sz="2000" dirty="0" err="1"/>
              <a:t>ulaşmak</a:t>
            </a:r>
            <a:r>
              <a:rPr lang="en-US" sz="2000" dirty="0"/>
              <a:t> </a:t>
            </a:r>
            <a:r>
              <a:rPr lang="en-US" sz="2000" dirty="0" err="1"/>
              <a:t>için</a:t>
            </a:r>
            <a:r>
              <a:rPr lang="en-US" sz="2000" dirty="0"/>
              <a:t> </a:t>
            </a:r>
            <a:r>
              <a:rPr lang="en-US" sz="2000" dirty="0" err="1"/>
              <a:t>uygun</a:t>
            </a:r>
            <a:r>
              <a:rPr lang="en-US" sz="2000" dirty="0"/>
              <a:t> </a:t>
            </a:r>
            <a:r>
              <a:rPr lang="en-US" sz="2000" dirty="0" err="1"/>
              <a:t>ortam</a:t>
            </a:r>
            <a:r>
              <a:rPr lang="en-US" sz="2000" dirty="0"/>
              <a:t> </a:t>
            </a:r>
            <a:r>
              <a:rPr lang="en-US" sz="2000" dirty="0" err="1"/>
              <a:t>ve</a:t>
            </a:r>
            <a:r>
              <a:rPr lang="en-US" sz="2000" dirty="0"/>
              <a:t> </a:t>
            </a:r>
            <a:r>
              <a:rPr lang="en-US" sz="2000" dirty="0" err="1"/>
              <a:t>altyapı</a:t>
            </a:r>
            <a:r>
              <a:rPr lang="en-US" sz="2000" dirty="0"/>
              <a:t> </a:t>
            </a:r>
            <a:r>
              <a:rPr lang="en-US" sz="2000" dirty="0" err="1"/>
              <a:t>olanakları</a:t>
            </a:r>
            <a:r>
              <a:rPr lang="en-US" sz="2000" dirty="0"/>
              <a:t> </a:t>
            </a:r>
            <a:r>
              <a:rPr lang="en-US" sz="2000" dirty="0" err="1"/>
              <a:t>var</a:t>
            </a:r>
            <a:r>
              <a:rPr lang="en-US" sz="2000" dirty="0"/>
              <a:t> </a:t>
            </a:r>
            <a:r>
              <a:rPr lang="en-US" sz="2000" dirty="0" err="1"/>
              <a:t>mı</a:t>
            </a:r>
            <a:r>
              <a:rPr lang="en-US" sz="2000" dirty="0"/>
              <a:t>? </a:t>
            </a:r>
            <a:endParaRPr lang="en-US" sz="2000" dirty="0" smtClean="0"/>
          </a:p>
          <a:p>
            <a:pPr>
              <a:lnSpc>
                <a:spcPct val="130000"/>
              </a:lnSpc>
              <a:buFont typeface="Wingdings" charset="2"/>
              <a:buChar char="ü"/>
            </a:pPr>
            <a:r>
              <a:rPr lang="en-US" sz="2000" dirty="0" err="1" smtClean="0"/>
              <a:t>Diğer</a:t>
            </a:r>
            <a:r>
              <a:rPr lang="en-US" sz="2000" dirty="0" smtClean="0"/>
              <a:t> </a:t>
            </a:r>
            <a:r>
              <a:rPr lang="en-US" sz="2000" dirty="0" err="1"/>
              <a:t>uzmanlık</a:t>
            </a:r>
            <a:r>
              <a:rPr lang="en-US" sz="2000" dirty="0"/>
              <a:t> </a:t>
            </a:r>
            <a:r>
              <a:rPr lang="en-US" sz="2000" dirty="0" err="1"/>
              <a:t>alanları</a:t>
            </a:r>
            <a:r>
              <a:rPr lang="en-US" sz="2000" dirty="0"/>
              <a:t> </a:t>
            </a:r>
            <a:r>
              <a:rPr lang="en-US" sz="2000" dirty="0" err="1"/>
              <a:t>ve</a:t>
            </a:r>
            <a:r>
              <a:rPr lang="en-US" sz="2000" dirty="0"/>
              <a:t> </a:t>
            </a:r>
            <a:r>
              <a:rPr lang="en-US" sz="2000" dirty="0" err="1"/>
              <a:t>sağlık</a:t>
            </a:r>
            <a:r>
              <a:rPr lang="en-US" sz="2000" dirty="0"/>
              <a:t> </a:t>
            </a:r>
            <a:r>
              <a:rPr lang="en-US" sz="2000" dirty="0" err="1"/>
              <a:t>alanlarındaki</a:t>
            </a:r>
            <a:r>
              <a:rPr lang="en-US" sz="2000" dirty="0"/>
              <a:t> </a:t>
            </a:r>
            <a:r>
              <a:rPr lang="en-US" sz="2000" dirty="0" err="1"/>
              <a:t>çalışanlar</a:t>
            </a:r>
            <a:r>
              <a:rPr lang="en-US" sz="2000" dirty="0"/>
              <a:t> </a:t>
            </a:r>
            <a:r>
              <a:rPr lang="en-US" sz="2000" dirty="0" err="1"/>
              <a:t>ile</a:t>
            </a:r>
            <a:r>
              <a:rPr lang="en-US" sz="2000" dirty="0"/>
              <a:t> </a:t>
            </a:r>
            <a:r>
              <a:rPr lang="en-US" sz="2000" dirty="0" err="1"/>
              <a:t>birlikte</a:t>
            </a:r>
            <a:r>
              <a:rPr lang="en-US" sz="2000" dirty="0"/>
              <a:t> </a:t>
            </a:r>
            <a:r>
              <a:rPr lang="en-US" sz="2000" dirty="0" err="1"/>
              <a:t>ekip</a:t>
            </a:r>
            <a:r>
              <a:rPr lang="en-US" sz="2000" dirty="0"/>
              <a:t> </a:t>
            </a:r>
            <a:r>
              <a:rPr lang="en-US" sz="2000" dirty="0" err="1"/>
              <a:t>olarak</a:t>
            </a:r>
            <a:r>
              <a:rPr lang="en-US" sz="2000" dirty="0"/>
              <a:t> </a:t>
            </a:r>
            <a:r>
              <a:rPr lang="en-US" sz="2000" dirty="0" err="1"/>
              <a:t>çalışma</a:t>
            </a:r>
            <a:r>
              <a:rPr lang="en-US" sz="2000" dirty="0"/>
              <a:t> </a:t>
            </a:r>
            <a:r>
              <a:rPr lang="en-US" sz="2000" dirty="0" err="1"/>
              <a:t>yapılıyor</a:t>
            </a:r>
            <a:r>
              <a:rPr lang="en-US" sz="2000" dirty="0"/>
              <a:t> mu? </a:t>
            </a:r>
            <a:endParaRPr lang="en-US" sz="2000" dirty="0" smtClean="0"/>
          </a:p>
          <a:p>
            <a:pPr>
              <a:lnSpc>
                <a:spcPct val="130000"/>
              </a:lnSpc>
              <a:buFont typeface="Wingdings" charset="2"/>
              <a:buChar char="ü"/>
            </a:pPr>
            <a:r>
              <a:rPr lang="en-US" sz="2000" dirty="0" err="1" smtClean="0"/>
              <a:t>Uzmanlık</a:t>
            </a:r>
            <a:r>
              <a:rPr lang="en-US" sz="2000" dirty="0" smtClean="0"/>
              <a:t> </a:t>
            </a:r>
            <a:r>
              <a:rPr lang="en-US" sz="2000" dirty="0" err="1"/>
              <a:t>öğrencisi</a:t>
            </a:r>
            <a:r>
              <a:rPr lang="en-US" sz="2000" dirty="0"/>
              <a:t> </a:t>
            </a:r>
            <a:r>
              <a:rPr lang="en-US" sz="2000" dirty="0" err="1"/>
              <a:t>eğitiminde</a:t>
            </a:r>
            <a:r>
              <a:rPr lang="en-US" sz="2000" dirty="0"/>
              <a:t> </a:t>
            </a:r>
            <a:r>
              <a:rPr lang="en-US" sz="2000" dirty="0" err="1"/>
              <a:t>lider</a:t>
            </a:r>
            <a:r>
              <a:rPr lang="en-US" sz="2000" dirty="0"/>
              <a:t> </a:t>
            </a:r>
            <a:r>
              <a:rPr lang="en-US" sz="2000" dirty="0" err="1"/>
              <a:t>olarak</a:t>
            </a:r>
            <a:r>
              <a:rPr lang="en-US" sz="2000" dirty="0"/>
              <a:t> </a:t>
            </a:r>
            <a:r>
              <a:rPr lang="en-US" sz="2000" dirty="0" err="1"/>
              <a:t>görev</a:t>
            </a:r>
            <a:r>
              <a:rPr lang="en-US" sz="2000" dirty="0"/>
              <a:t> </a:t>
            </a:r>
            <a:r>
              <a:rPr lang="en-US" sz="2000" dirty="0" err="1"/>
              <a:t>alıyor</a:t>
            </a:r>
            <a:r>
              <a:rPr lang="en-US" sz="2000" dirty="0"/>
              <a:t> mu? </a:t>
            </a:r>
            <a:endParaRPr lang="en-US" sz="2000" dirty="0" smtClean="0"/>
          </a:p>
          <a:p>
            <a:pPr>
              <a:lnSpc>
                <a:spcPct val="130000"/>
              </a:lnSpc>
              <a:buFont typeface="Wingdings" charset="2"/>
              <a:buChar char="ü"/>
            </a:pPr>
            <a:r>
              <a:rPr lang="en-US" sz="2000" dirty="0" err="1" smtClean="0"/>
              <a:t>Eğitim</a:t>
            </a:r>
            <a:r>
              <a:rPr lang="en-US" sz="2000" dirty="0" smtClean="0"/>
              <a:t> </a:t>
            </a:r>
            <a:r>
              <a:rPr lang="en-US" sz="2000" dirty="0" err="1"/>
              <a:t>programları</a:t>
            </a:r>
            <a:r>
              <a:rPr lang="en-US" sz="2000" dirty="0"/>
              <a:t> </a:t>
            </a:r>
            <a:r>
              <a:rPr lang="en-US" sz="2000" dirty="0" err="1"/>
              <a:t>bilgi</a:t>
            </a:r>
            <a:r>
              <a:rPr lang="en-US" sz="2000" dirty="0"/>
              <a:t> </a:t>
            </a:r>
            <a:r>
              <a:rPr lang="en-US" sz="2000" dirty="0" err="1"/>
              <a:t>ve</a:t>
            </a:r>
            <a:r>
              <a:rPr lang="en-US" sz="2000" dirty="0"/>
              <a:t> </a:t>
            </a:r>
            <a:r>
              <a:rPr lang="en-US" sz="2000" dirty="0" err="1"/>
              <a:t>iletişim</a:t>
            </a:r>
            <a:r>
              <a:rPr lang="en-US" sz="2000" dirty="0"/>
              <a:t> </a:t>
            </a:r>
            <a:r>
              <a:rPr lang="en-US" sz="2000" dirty="0" err="1"/>
              <a:t>teknolojisinin</a:t>
            </a:r>
            <a:r>
              <a:rPr lang="en-US" sz="2000" dirty="0"/>
              <a:t> </a:t>
            </a:r>
            <a:r>
              <a:rPr lang="en-US" sz="2000" dirty="0" err="1"/>
              <a:t>etkin</a:t>
            </a:r>
            <a:r>
              <a:rPr lang="en-US" sz="2000" dirty="0"/>
              <a:t> </a:t>
            </a:r>
            <a:r>
              <a:rPr lang="en-US" sz="2000" dirty="0" err="1"/>
              <a:t>kullanımına</a:t>
            </a:r>
            <a:r>
              <a:rPr lang="en-US" sz="2000" dirty="0"/>
              <a:t> </a:t>
            </a:r>
            <a:r>
              <a:rPr lang="en-US" sz="2000" dirty="0" err="1"/>
              <a:t>yönelik</a:t>
            </a:r>
            <a:r>
              <a:rPr lang="en-US" sz="2000" dirty="0"/>
              <a:t> </a:t>
            </a:r>
            <a:r>
              <a:rPr lang="en-US" sz="2000" dirty="0" err="1"/>
              <a:t>ortam</a:t>
            </a:r>
            <a:r>
              <a:rPr lang="en-US" sz="2000" dirty="0"/>
              <a:t> </a:t>
            </a:r>
            <a:r>
              <a:rPr lang="en-US" sz="2000" dirty="0" err="1"/>
              <a:t>ve</a:t>
            </a:r>
            <a:r>
              <a:rPr lang="en-US" sz="2000" dirty="0"/>
              <a:t> </a:t>
            </a:r>
            <a:r>
              <a:rPr lang="en-US" sz="2000" dirty="0" err="1"/>
              <a:t>koşulları</a:t>
            </a:r>
            <a:r>
              <a:rPr lang="en-US" sz="2000" dirty="0"/>
              <a:t> </a:t>
            </a:r>
            <a:r>
              <a:rPr lang="en-US" sz="2000" dirty="0" err="1"/>
              <a:t>sağlıyor</a:t>
            </a:r>
            <a:r>
              <a:rPr lang="en-US" sz="2000" dirty="0"/>
              <a:t> mu? </a:t>
            </a:r>
            <a:endParaRPr lang="en-US" sz="2000" dirty="0" smtClean="0"/>
          </a:p>
          <a:p>
            <a:pPr>
              <a:lnSpc>
                <a:spcPct val="130000"/>
              </a:lnSpc>
              <a:buFont typeface="Wingdings" charset="2"/>
              <a:buChar char="ü"/>
            </a:pPr>
            <a:r>
              <a:rPr lang="en-US" sz="2000" dirty="0" err="1" smtClean="0"/>
              <a:t>Eğitimde</a:t>
            </a:r>
            <a:r>
              <a:rPr lang="en-US" sz="2000" dirty="0" smtClean="0"/>
              <a:t> </a:t>
            </a:r>
            <a:r>
              <a:rPr lang="en-US" sz="2000" dirty="0" err="1"/>
              <a:t>araştırma</a:t>
            </a:r>
            <a:r>
              <a:rPr lang="en-US" sz="2000" dirty="0"/>
              <a:t> </a:t>
            </a:r>
            <a:r>
              <a:rPr lang="en-US" sz="2000" dirty="0" err="1"/>
              <a:t>olanakları</a:t>
            </a:r>
            <a:r>
              <a:rPr lang="en-US" sz="2000" dirty="0"/>
              <a:t> </a:t>
            </a:r>
            <a:r>
              <a:rPr lang="en-US" sz="2000" dirty="0" err="1"/>
              <a:t>var</a:t>
            </a:r>
            <a:r>
              <a:rPr lang="en-US" sz="2000" dirty="0"/>
              <a:t> </a:t>
            </a:r>
            <a:r>
              <a:rPr lang="en-US" sz="2000" dirty="0" err="1"/>
              <a:t>ve</a:t>
            </a:r>
            <a:r>
              <a:rPr lang="en-US" sz="2000" dirty="0"/>
              <a:t> </a:t>
            </a:r>
            <a:r>
              <a:rPr lang="en-US" sz="2000" dirty="0" err="1"/>
              <a:t>araştırmalara</a:t>
            </a:r>
            <a:r>
              <a:rPr lang="en-US" sz="2000" dirty="0"/>
              <a:t> </a:t>
            </a:r>
            <a:r>
              <a:rPr lang="en-US" sz="2000" dirty="0" err="1"/>
              <a:t>yer</a:t>
            </a:r>
            <a:r>
              <a:rPr lang="en-US" sz="2000" dirty="0"/>
              <a:t> </a:t>
            </a:r>
            <a:r>
              <a:rPr lang="en-US" sz="2000" dirty="0" err="1"/>
              <a:t>verilmiş</a:t>
            </a:r>
            <a:r>
              <a:rPr lang="en-US" sz="2000" dirty="0"/>
              <a:t> mi? </a:t>
            </a:r>
          </a:p>
          <a:p>
            <a:pPr>
              <a:lnSpc>
                <a:spcPct val="130000"/>
              </a:lnSpc>
              <a:buFont typeface="Wingdings" charset="2"/>
              <a:buChar char="ü"/>
            </a:pPr>
            <a:r>
              <a:rPr lang="en-US" sz="2000" dirty="0" err="1" smtClean="0"/>
              <a:t>Eğitim</a:t>
            </a:r>
            <a:r>
              <a:rPr lang="en-US" sz="2000" dirty="0" smtClean="0"/>
              <a:t> </a:t>
            </a:r>
            <a:r>
              <a:rPr lang="en-US" sz="2000" dirty="0" err="1"/>
              <a:t>süreci</a:t>
            </a:r>
            <a:r>
              <a:rPr lang="en-US" sz="2000" dirty="0"/>
              <a:t>, </a:t>
            </a:r>
            <a:r>
              <a:rPr lang="en-US" sz="2000" dirty="0" err="1"/>
              <a:t>bir</a:t>
            </a:r>
            <a:r>
              <a:rPr lang="en-US" sz="2000" dirty="0"/>
              <a:t> </a:t>
            </a:r>
            <a:r>
              <a:rPr lang="en-US" sz="2000" dirty="0" err="1"/>
              <a:t>araştırmayı</a:t>
            </a:r>
            <a:r>
              <a:rPr lang="en-US" sz="2000" dirty="0"/>
              <a:t> </a:t>
            </a:r>
            <a:r>
              <a:rPr lang="en-US" sz="2000" dirty="0" err="1"/>
              <a:t>planlama</a:t>
            </a:r>
            <a:r>
              <a:rPr lang="en-US" sz="2000" dirty="0"/>
              <a:t>, </a:t>
            </a:r>
            <a:r>
              <a:rPr lang="en-US" sz="2000" dirty="0" err="1"/>
              <a:t>yürütme</a:t>
            </a:r>
            <a:r>
              <a:rPr lang="en-US" sz="2000" dirty="0"/>
              <a:t> </a:t>
            </a:r>
            <a:r>
              <a:rPr lang="en-US" sz="2000" dirty="0" err="1"/>
              <a:t>ve</a:t>
            </a:r>
            <a:r>
              <a:rPr lang="en-US" sz="2000" dirty="0"/>
              <a:t> </a:t>
            </a:r>
            <a:r>
              <a:rPr lang="en-US" sz="2000" dirty="0" err="1"/>
              <a:t>raporlamasını</a:t>
            </a:r>
            <a:r>
              <a:rPr lang="en-US" sz="2000" dirty="0"/>
              <a:t> </a:t>
            </a:r>
            <a:r>
              <a:rPr lang="en-US" sz="2000" dirty="0" err="1"/>
              <a:t>içeriyor</a:t>
            </a:r>
            <a:r>
              <a:rPr lang="en-US" sz="2000" dirty="0"/>
              <a:t> mu?  </a:t>
            </a:r>
          </a:p>
          <a:p>
            <a:pPr>
              <a:lnSpc>
                <a:spcPct val="130000"/>
              </a:lnSpc>
              <a:buFont typeface="Wingdings" charset="2"/>
              <a:buChar char="ü"/>
            </a:pPr>
            <a:r>
              <a:rPr lang="en-US" sz="2000" dirty="0" err="1" smtClean="0"/>
              <a:t>Araştırma</a:t>
            </a:r>
            <a:r>
              <a:rPr lang="en-US" sz="2000" dirty="0" smtClean="0"/>
              <a:t> </a:t>
            </a:r>
            <a:r>
              <a:rPr lang="en-US" sz="2000" dirty="0" err="1"/>
              <a:t>konusu</a:t>
            </a:r>
            <a:r>
              <a:rPr lang="en-US" sz="2000" dirty="0"/>
              <a:t> </a:t>
            </a:r>
            <a:r>
              <a:rPr lang="en-US" sz="2000" dirty="0" err="1"/>
              <a:t>ve</a:t>
            </a:r>
            <a:r>
              <a:rPr lang="en-US" sz="2000" dirty="0"/>
              <a:t> </a:t>
            </a:r>
            <a:r>
              <a:rPr lang="en-US" sz="2000" dirty="0" err="1"/>
              <a:t>danışmanı</a:t>
            </a:r>
            <a:r>
              <a:rPr lang="en-US" sz="2000" dirty="0"/>
              <a:t> </a:t>
            </a:r>
            <a:r>
              <a:rPr lang="en-US" sz="2000" dirty="0" err="1"/>
              <a:t>uzmanlık</a:t>
            </a:r>
            <a:r>
              <a:rPr lang="en-US" sz="2000" dirty="0"/>
              <a:t> </a:t>
            </a:r>
            <a:r>
              <a:rPr lang="en-US" sz="2000" dirty="0" err="1"/>
              <a:t>eğitiminin</a:t>
            </a:r>
            <a:r>
              <a:rPr lang="en-US" sz="2000" dirty="0"/>
              <a:t> ilk </a:t>
            </a:r>
            <a:r>
              <a:rPr lang="en-US" sz="2000" dirty="0" err="1"/>
              <a:t>yarısında</a:t>
            </a:r>
            <a:r>
              <a:rPr lang="en-US" sz="2000" dirty="0"/>
              <a:t> </a:t>
            </a:r>
            <a:r>
              <a:rPr lang="en-US" sz="2000" dirty="0" err="1"/>
              <a:t>tanımlanmış</a:t>
            </a:r>
            <a:r>
              <a:rPr lang="en-US" sz="2000" dirty="0"/>
              <a:t> </a:t>
            </a:r>
            <a:r>
              <a:rPr lang="en-US" sz="2000" dirty="0" err="1"/>
              <a:t>mı</a:t>
            </a:r>
            <a:r>
              <a:rPr lang="en-US" sz="2000" dirty="0"/>
              <a:t>? </a:t>
            </a:r>
            <a:endParaRPr lang="en-US" sz="2000" dirty="0" smtClean="0"/>
          </a:p>
          <a:p>
            <a:pPr>
              <a:lnSpc>
                <a:spcPct val="130000"/>
              </a:lnSpc>
              <a:buFont typeface="Wingdings" charset="2"/>
              <a:buChar char="ü"/>
            </a:pPr>
            <a:r>
              <a:rPr lang="en-US" sz="2000" dirty="0" err="1" smtClean="0"/>
              <a:t>Eğitimin</a:t>
            </a:r>
            <a:r>
              <a:rPr lang="en-US" sz="2000" dirty="0" smtClean="0"/>
              <a:t> </a:t>
            </a:r>
            <a:r>
              <a:rPr lang="en-US" sz="2000" dirty="0" err="1"/>
              <a:t>planlama</a:t>
            </a:r>
            <a:r>
              <a:rPr lang="en-US" sz="2000" dirty="0"/>
              <a:t>, </a:t>
            </a:r>
            <a:r>
              <a:rPr lang="en-US" sz="2000" dirty="0" err="1"/>
              <a:t>uygulama</a:t>
            </a:r>
            <a:r>
              <a:rPr lang="en-US" sz="2000" dirty="0"/>
              <a:t> </a:t>
            </a:r>
            <a:r>
              <a:rPr lang="en-US" sz="2000" dirty="0" err="1"/>
              <a:t>ve</a:t>
            </a:r>
            <a:r>
              <a:rPr lang="en-US" sz="2000" dirty="0"/>
              <a:t> </a:t>
            </a:r>
            <a:r>
              <a:rPr lang="en-US" sz="2000" dirty="0" err="1"/>
              <a:t>değerlendirmesine</a:t>
            </a:r>
            <a:r>
              <a:rPr lang="en-US" sz="2000" dirty="0"/>
              <a:t> </a:t>
            </a:r>
            <a:r>
              <a:rPr lang="en-US" sz="2000" dirty="0" err="1"/>
              <a:t>ilişkin</a:t>
            </a:r>
            <a:r>
              <a:rPr lang="en-US" sz="2000" dirty="0"/>
              <a:t> </a:t>
            </a:r>
            <a:r>
              <a:rPr lang="en-US" sz="2000" dirty="0" err="1"/>
              <a:t>edilen</a:t>
            </a:r>
            <a:r>
              <a:rPr lang="en-US" sz="2000" dirty="0"/>
              <a:t> </a:t>
            </a:r>
            <a:r>
              <a:rPr lang="en-US" sz="2000" dirty="0" err="1"/>
              <a:t>deneyimler</a:t>
            </a:r>
            <a:r>
              <a:rPr lang="en-US" sz="2000" dirty="0"/>
              <a:t> </a:t>
            </a:r>
            <a:r>
              <a:rPr lang="en-US" sz="2000" dirty="0" err="1"/>
              <a:t>izleyen</a:t>
            </a:r>
            <a:r>
              <a:rPr lang="en-US" sz="2000" dirty="0"/>
              <a:t> </a:t>
            </a:r>
            <a:r>
              <a:rPr lang="en-US" sz="2000" dirty="0" err="1"/>
              <a:t>eğitim</a:t>
            </a:r>
            <a:r>
              <a:rPr lang="en-US" sz="2000" dirty="0"/>
              <a:t> </a:t>
            </a:r>
            <a:r>
              <a:rPr lang="en-US" sz="2000" dirty="0" err="1"/>
              <a:t>sürecine</a:t>
            </a:r>
            <a:r>
              <a:rPr lang="en-US" sz="2000" dirty="0"/>
              <a:t> </a:t>
            </a:r>
            <a:r>
              <a:rPr lang="en-US" sz="2000" dirty="0" err="1"/>
              <a:t>katkı</a:t>
            </a:r>
            <a:r>
              <a:rPr lang="en-US" sz="2000" dirty="0"/>
              <a:t> </a:t>
            </a:r>
            <a:r>
              <a:rPr lang="en-US" sz="2000" dirty="0" err="1"/>
              <a:t>sağlamış</a:t>
            </a:r>
            <a:r>
              <a:rPr lang="en-US" sz="2000" dirty="0"/>
              <a:t> </a:t>
            </a:r>
            <a:r>
              <a:rPr lang="en-US" sz="2000" dirty="0" err="1"/>
              <a:t>mı</a:t>
            </a:r>
            <a:r>
              <a:rPr lang="en-US" sz="2000" dirty="0"/>
              <a:t>? </a:t>
            </a:r>
            <a:endParaRPr lang="tr-TR" sz="2000" dirty="0"/>
          </a:p>
          <a:p>
            <a:pPr>
              <a:lnSpc>
                <a:spcPct val="130000"/>
              </a:lnSpc>
              <a:buFont typeface="Wingdings" charset="2"/>
              <a:buChar char="ü"/>
            </a:pPr>
            <a:r>
              <a:rPr lang="en-US" sz="2000" dirty="0" err="1"/>
              <a:t>Eğitim</a:t>
            </a:r>
            <a:r>
              <a:rPr lang="en-US" sz="2000" dirty="0"/>
              <a:t> </a:t>
            </a:r>
            <a:r>
              <a:rPr lang="en-US" sz="2000" dirty="0" err="1"/>
              <a:t>programının</a:t>
            </a:r>
            <a:r>
              <a:rPr lang="en-US" sz="2000" dirty="0"/>
              <a:t> </a:t>
            </a:r>
            <a:r>
              <a:rPr lang="en-US" sz="2000" dirty="0" err="1"/>
              <a:t>planlanması</a:t>
            </a:r>
            <a:r>
              <a:rPr lang="en-US" sz="2000" dirty="0"/>
              <a:t> </a:t>
            </a:r>
            <a:r>
              <a:rPr lang="en-US" sz="2000" dirty="0" err="1"/>
              <a:t>ve</a:t>
            </a:r>
            <a:r>
              <a:rPr lang="en-US" sz="2000" dirty="0"/>
              <a:t> </a:t>
            </a:r>
            <a:r>
              <a:rPr lang="en-US" sz="2000" dirty="0" err="1"/>
              <a:t>yürütülmesinden</a:t>
            </a:r>
            <a:r>
              <a:rPr lang="en-US" sz="2000" dirty="0"/>
              <a:t> </a:t>
            </a:r>
            <a:r>
              <a:rPr lang="en-US" sz="2000" dirty="0" err="1"/>
              <a:t>sorumlu</a:t>
            </a:r>
            <a:r>
              <a:rPr lang="en-US" sz="2000" dirty="0"/>
              <a:t> </a:t>
            </a:r>
            <a:r>
              <a:rPr lang="en-US" sz="2000" dirty="0" err="1"/>
              <a:t>eğiticisi</a:t>
            </a:r>
            <a:r>
              <a:rPr lang="en-US" sz="2000" dirty="0"/>
              <a:t>/</a:t>
            </a:r>
            <a:r>
              <a:rPr lang="en-US" sz="2000" dirty="0" err="1"/>
              <a:t>leri</a:t>
            </a:r>
            <a:r>
              <a:rPr lang="en-US" sz="2000" dirty="0"/>
              <a:t> </a:t>
            </a:r>
            <a:r>
              <a:rPr lang="en-US" sz="2000" dirty="0" err="1"/>
              <a:t>var</a:t>
            </a:r>
            <a:r>
              <a:rPr lang="en-US" sz="2000" dirty="0"/>
              <a:t> </a:t>
            </a:r>
            <a:r>
              <a:rPr lang="en-US" sz="2000" dirty="0" err="1"/>
              <a:t>mı</a:t>
            </a:r>
            <a:r>
              <a:rPr lang="en-US" sz="2000" dirty="0"/>
              <a:t>? </a:t>
            </a:r>
            <a:endParaRPr lang="tr-TR" sz="2000" dirty="0"/>
          </a:p>
          <a:p>
            <a:pPr>
              <a:lnSpc>
                <a:spcPct val="130000"/>
              </a:lnSpc>
              <a:buFont typeface="Wingdings" charset="2"/>
              <a:buChar char="ü"/>
            </a:pPr>
            <a:r>
              <a:rPr lang="en-US" sz="2000" dirty="0" err="1"/>
              <a:t>Eğitimin</a:t>
            </a:r>
            <a:r>
              <a:rPr lang="en-US" sz="2000" dirty="0"/>
              <a:t> </a:t>
            </a:r>
            <a:r>
              <a:rPr lang="en-US" sz="2000" dirty="0" err="1"/>
              <a:t>tamamlanması</a:t>
            </a:r>
            <a:r>
              <a:rPr lang="en-US" sz="2000" dirty="0"/>
              <a:t> </a:t>
            </a:r>
            <a:r>
              <a:rPr lang="en-US" sz="2000" dirty="0" err="1"/>
              <a:t>için</a:t>
            </a:r>
            <a:r>
              <a:rPr lang="en-US" sz="2000" dirty="0"/>
              <a:t> </a:t>
            </a:r>
            <a:r>
              <a:rPr lang="en-US" sz="2000" dirty="0" err="1"/>
              <a:t>ulusal</a:t>
            </a:r>
            <a:r>
              <a:rPr lang="en-US" sz="2000" dirty="0"/>
              <a:t> </a:t>
            </a:r>
            <a:r>
              <a:rPr lang="en-US" sz="2000" dirty="0" err="1"/>
              <a:t>ve</a:t>
            </a:r>
            <a:r>
              <a:rPr lang="en-US" sz="2000" dirty="0"/>
              <a:t> </a:t>
            </a:r>
            <a:r>
              <a:rPr lang="en-US" sz="2000" dirty="0" err="1"/>
              <a:t>uluslararası</a:t>
            </a:r>
            <a:r>
              <a:rPr lang="en-US" sz="2000" dirty="0"/>
              <a:t> </a:t>
            </a:r>
            <a:r>
              <a:rPr lang="en-US" sz="2000" dirty="0" err="1"/>
              <a:t>eğitim</a:t>
            </a:r>
            <a:r>
              <a:rPr lang="en-US" sz="2000" dirty="0"/>
              <a:t> </a:t>
            </a:r>
            <a:r>
              <a:rPr lang="en-US" sz="2000" dirty="0" err="1"/>
              <a:t>olanaklarına</a:t>
            </a:r>
            <a:r>
              <a:rPr lang="en-US" sz="2000" dirty="0"/>
              <a:t> </a:t>
            </a:r>
            <a:r>
              <a:rPr lang="en-US" sz="2000" dirty="0" err="1"/>
              <a:t>erişim</a:t>
            </a:r>
            <a:r>
              <a:rPr lang="en-US" sz="2000" dirty="0"/>
              <a:t> </a:t>
            </a:r>
            <a:r>
              <a:rPr lang="en-US" sz="2000" dirty="0" err="1"/>
              <a:t>var</a:t>
            </a:r>
            <a:r>
              <a:rPr lang="en-US" sz="2000" dirty="0"/>
              <a:t> </a:t>
            </a:r>
            <a:r>
              <a:rPr lang="en-US" sz="2000" dirty="0" err="1"/>
              <a:t>mı</a:t>
            </a:r>
            <a:r>
              <a:rPr lang="en-US" sz="2000" dirty="0"/>
              <a:t>? (GELİŞİM STANDARDI)</a:t>
            </a:r>
            <a:endParaRPr lang="tr-TR" sz="2000" dirty="0"/>
          </a:p>
          <a:p>
            <a:pPr>
              <a:lnSpc>
                <a:spcPct val="130000"/>
              </a:lnSpc>
              <a:buFont typeface="Wingdings" charset="2"/>
              <a:buChar char="ü"/>
            </a:pPr>
            <a:endParaRPr lang="en-US" sz="2000" dirty="0"/>
          </a:p>
        </p:txBody>
      </p:sp>
    </p:spTree>
    <p:extLst>
      <p:ext uri="{BB962C8B-B14F-4D97-AF65-F5344CB8AC3E}">
        <p14:creationId xmlns:p14="http://schemas.microsoft.com/office/powerpoint/2010/main" val="38493651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496"/>
            <a:ext cx="8229600" cy="1237422"/>
          </a:xfrm>
          <a:ln w="38100" cmpd="sng">
            <a:solidFill>
              <a:srgbClr val="FF0000">
                <a:alpha val="96000"/>
              </a:srgbClr>
            </a:solidFill>
          </a:ln>
        </p:spPr>
        <p:txBody>
          <a:bodyPr>
            <a:normAutofit fontScale="90000"/>
          </a:bodyPr>
          <a:lstStyle/>
          <a:p>
            <a:pPr algn="l">
              <a:lnSpc>
                <a:spcPct val="140000"/>
              </a:lnSpc>
            </a:pPr>
            <a:r>
              <a:rPr lang="tr-TR" sz="2000" b="1" dirty="0" smtClean="0">
                <a:solidFill>
                  <a:srgbClr val="0000FF"/>
                </a:solidFill>
              </a:rPr>
              <a:t>T.S.6.1. </a:t>
            </a:r>
            <a:r>
              <a:rPr lang="tr-TR" sz="2000" dirty="0" smtClean="0"/>
              <a:t>Eğitim </a:t>
            </a:r>
            <a:r>
              <a:rPr lang="tr-TR" sz="2000" dirty="0"/>
              <a:t>kurumları uzmanlık alanı </a:t>
            </a:r>
            <a:r>
              <a:rPr lang="tr-TR" sz="2000" b="1" dirty="0"/>
              <a:t>eğitim süreci, olanakları ile yan dal uzmanlık öğrencisinin gelişimini izleyen ve ilgilileri belirleyip tanımayı sağlayan bir değerlendirme sistemini mutlaka</a:t>
            </a:r>
            <a:r>
              <a:rPr lang="tr-TR" sz="2000" dirty="0"/>
              <a:t> geliştirmelidir.</a:t>
            </a:r>
            <a:r>
              <a:rPr lang="tr-TR" sz="2000" dirty="0" smtClean="0">
                <a:effectLst/>
              </a:rPr>
              <a:t> </a:t>
            </a:r>
            <a:endParaRPr lang="en-US" sz="2000" dirty="0"/>
          </a:p>
        </p:txBody>
      </p:sp>
      <p:sp>
        <p:nvSpPr>
          <p:cNvPr id="3" name="Content Placeholder 2"/>
          <p:cNvSpPr>
            <a:spLocks noGrp="1"/>
          </p:cNvSpPr>
          <p:nvPr>
            <p:ph idx="1"/>
          </p:nvPr>
        </p:nvSpPr>
        <p:spPr>
          <a:xfrm>
            <a:off x="457200" y="3251924"/>
            <a:ext cx="8229600" cy="3292942"/>
          </a:xfrm>
          <a:ln w="38100" cmpd="sng">
            <a:solidFill>
              <a:srgbClr val="FF0000">
                <a:alpha val="96000"/>
              </a:srgbClr>
            </a:solidFill>
          </a:ln>
        </p:spPr>
        <p:txBody>
          <a:bodyPr>
            <a:normAutofit fontScale="92500" lnSpcReduction="10000"/>
          </a:bodyPr>
          <a:lstStyle/>
          <a:p>
            <a:pPr>
              <a:lnSpc>
                <a:spcPct val="140000"/>
              </a:lnSpc>
              <a:buFont typeface="Wingdings" charset="2"/>
              <a:buChar char="ü"/>
            </a:pPr>
            <a:r>
              <a:rPr lang="tr-TR" sz="2000" dirty="0"/>
              <a:t>Eğitim programının değerlendirilmesi, programın geliştirilmesi ve/veya etkinliğinin gösterilmesi amacına yönelik olarak eğitimle ilgili program işleyişi, öğrenen katılımı, öğrenen - eğitici geri bildirimleri (tepkisi), öğrenci başarısı ve performansı, öğrenilenlerin hekimlik uygulamalarına yansıtılması, eğitim kurumunun son 5 (beş) yılda uzmanlık eğitimine ara veren, bırakan uzmanlık öğrencilerinin durumlarına ilişkin analizler, mezunların çalıştığı kuruma ve topluma etkisi, mezunların izlemi gibi tüm öğeler üzerinden </a:t>
            </a:r>
            <a:r>
              <a:rPr lang="tr-TR" sz="2000" dirty="0" err="1"/>
              <a:t>kesitsel</a:t>
            </a:r>
            <a:r>
              <a:rPr lang="tr-TR" sz="2000" dirty="0"/>
              <a:t> ve/veya sürekli veri toplanması, analizi ve yorumlanması belgelenmelidir. </a:t>
            </a:r>
            <a:endParaRPr lang="en-US" sz="2000" dirty="0"/>
          </a:p>
        </p:txBody>
      </p:sp>
      <p:sp>
        <p:nvSpPr>
          <p:cNvPr id="4" name="TextBox 3"/>
          <p:cNvSpPr txBox="1"/>
          <p:nvPr/>
        </p:nvSpPr>
        <p:spPr>
          <a:xfrm>
            <a:off x="457200" y="251222"/>
            <a:ext cx="8229600" cy="1200328"/>
          </a:xfrm>
          <a:prstGeom prst="rect">
            <a:avLst/>
          </a:prstGeom>
          <a:noFill/>
          <a:ln w="38100" cmpd="sng">
            <a:solidFill>
              <a:srgbClr val="FF0000">
                <a:alpha val="96000"/>
              </a:srgbClr>
            </a:solidFill>
          </a:ln>
        </p:spPr>
        <p:txBody>
          <a:bodyPr wrap="square" rtlCol="0">
            <a:spAutoFit/>
          </a:bodyPr>
          <a:lstStyle/>
          <a:p>
            <a:pPr algn="ctr"/>
            <a:r>
              <a:rPr lang="tr-TR" sz="2400" b="1" dirty="0"/>
              <a:t>6. EĞİTİM PROGRAMLARININ DEĞERLENDİRİLMESİ SÜRECİ</a:t>
            </a:r>
          </a:p>
          <a:p>
            <a:pPr algn="ctr"/>
            <a:r>
              <a:rPr lang="tr-TR" sz="2400" b="1" dirty="0"/>
              <a:t>(3 TEMEL, 1 GELİŞİM STANDARDI)</a:t>
            </a:r>
          </a:p>
          <a:p>
            <a:pPr algn="ctr"/>
            <a:endParaRPr lang="en-US" sz="2400" dirty="0"/>
          </a:p>
        </p:txBody>
      </p:sp>
    </p:spTree>
    <p:extLst>
      <p:ext uri="{BB962C8B-B14F-4D97-AF65-F5344CB8AC3E}">
        <p14:creationId xmlns:p14="http://schemas.microsoft.com/office/powerpoint/2010/main" val="442549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l">
              <a:lnSpc>
                <a:spcPct val="140000"/>
              </a:lnSpc>
            </a:pPr>
            <a:r>
              <a:rPr lang="en-US" sz="2000" b="1" dirty="0" smtClean="0">
                <a:solidFill>
                  <a:srgbClr val="0000FF"/>
                </a:solidFill>
              </a:rPr>
              <a:t>T.S.6.2. </a:t>
            </a:r>
            <a:r>
              <a:rPr lang="tr-TR" sz="2000" b="1" dirty="0"/>
              <a:t>Eğiticiler ve uzmanlık öğrencilerinden sistematik olarak programın niteliği hakkında </a:t>
            </a:r>
            <a:r>
              <a:rPr lang="tr-TR" sz="2000" b="1" dirty="0" smtClean="0"/>
              <a:t>geri bildirimler </a:t>
            </a:r>
            <a:r>
              <a:rPr lang="tr-TR" sz="2000" b="1" dirty="0"/>
              <a:t>mutlaka alınmalı</a:t>
            </a:r>
            <a:r>
              <a:rPr lang="tr-TR" sz="2000" dirty="0"/>
              <a:t>, analiz edilmeli ve eğitim kurumları tarafından gereği yapılmalıdır.</a:t>
            </a:r>
            <a:r>
              <a:rPr lang="tr-TR" sz="2000" dirty="0" smtClean="0">
                <a:effectLst/>
              </a:rPr>
              <a:t> </a:t>
            </a:r>
            <a:endParaRPr lang="en-US" sz="2000"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lvl="0">
              <a:buFont typeface="Wingdings" charset="2"/>
              <a:buChar char="ü"/>
            </a:pPr>
            <a:r>
              <a:rPr lang="tr-TR" sz="2000" dirty="0"/>
              <a:t>Eğitici ve asistan hekim geri bildirim formları ve geri bildirim yöntemlerini açıklayan yazılı belge.</a:t>
            </a:r>
            <a:endParaRPr lang="tr-TR" sz="2000" dirty="0" smtClean="0">
              <a:effectLst/>
            </a:endParaRPr>
          </a:p>
          <a:p>
            <a:pPr lvl="0">
              <a:buFont typeface="Wingdings" charset="2"/>
              <a:buChar char="ü"/>
            </a:pPr>
            <a:r>
              <a:rPr lang="tr-TR" sz="2000" dirty="0"/>
              <a:t>Uzmanlık öğrencilerinden alınan geri bildirimler ve bu geri bildirimlerle ilgili analizler, program değişikliği ya da eğitsel ve hizmet ortamına ilişkin düzenleme örnekleri.</a:t>
            </a:r>
            <a:endParaRPr lang="tr-TR" sz="2000" dirty="0" smtClean="0">
              <a:effectLst/>
            </a:endParaRPr>
          </a:p>
          <a:p>
            <a:pPr>
              <a:buFont typeface="Wingdings" charset="2"/>
              <a:buChar char="ü"/>
            </a:pPr>
            <a:r>
              <a:rPr lang="tr-TR" sz="2000" dirty="0"/>
              <a:t>Öğretim üyelerinden alınan geri bildirimler ve bu geri bildirimlerle ilgili analizler, program değişikliği ya da eğitsel ve hizmet ortamına ilişkin düzenleme örnekleri.</a:t>
            </a:r>
            <a:r>
              <a:rPr lang="tr-TR" sz="2000" dirty="0" smtClean="0">
                <a:effectLst/>
              </a:rPr>
              <a:t> </a:t>
            </a:r>
            <a:endParaRPr lang="en-US" sz="2000" dirty="0"/>
          </a:p>
        </p:txBody>
      </p:sp>
    </p:spTree>
    <p:extLst>
      <p:ext uri="{BB962C8B-B14F-4D97-AF65-F5344CB8AC3E}">
        <p14:creationId xmlns:p14="http://schemas.microsoft.com/office/powerpoint/2010/main" val="8871860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l">
              <a:lnSpc>
                <a:spcPct val="140000"/>
              </a:lnSpc>
            </a:pPr>
            <a:r>
              <a:rPr lang="en-US" sz="2000" b="1" dirty="0" smtClean="0">
                <a:solidFill>
                  <a:srgbClr val="0000FF"/>
                </a:solidFill>
              </a:rPr>
              <a:t>T.S.6.3. </a:t>
            </a:r>
            <a:r>
              <a:rPr lang="tr-TR" sz="2000" b="1" dirty="0"/>
              <a:t>Değerlendirme süreç ve sonuçları mutlaka, eğitim ortamı yöneticileri, eğiticiler ve uzmanlık öğrencilerini kapsamalı ve şeffaf</a:t>
            </a:r>
            <a:r>
              <a:rPr lang="tr-TR" sz="2000" dirty="0"/>
              <a:t> </a:t>
            </a:r>
            <a:r>
              <a:rPr lang="tr-TR" sz="2000" b="1" dirty="0"/>
              <a:t>olmalıdır.</a:t>
            </a:r>
            <a:r>
              <a:rPr lang="tr-TR" sz="2000" b="1" dirty="0" smtClean="0">
                <a:effectLst/>
              </a:rPr>
              <a:t> </a:t>
            </a:r>
            <a:endParaRPr lang="en-US" sz="2000" b="1"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a:lnSpc>
                <a:spcPct val="140000"/>
              </a:lnSpc>
              <a:buFont typeface="Wingdings" charset="2"/>
              <a:buChar char="ü"/>
            </a:pPr>
            <a:r>
              <a:rPr lang="tr-TR" sz="2000" dirty="0"/>
              <a:t>Eğitimin değerlendirme sürecine ilişkin, eğitim ortamı yöneticileri, eğiticiler ve uzmanlık öğrencileri (temsilcileri) katılımını gösterir, süreçler ve sonuçların şeffaf olarak izlendiği toplantı veya akademik kurul kararları.</a:t>
            </a:r>
            <a:r>
              <a:rPr lang="tr-TR" sz="2000" dirty="0" smtClean="0">
                <a:effectLst/>
              </a:rPr>
              <a:t> </a:t>
            </a:r>
            <a:endParaRPr lang="en-US" sz="2000" dirty="0"/>
          </a:p>
        </p:txBody>
      </p:sp>
    </p:spTree>
    <p:extLst>
      <p:ext uri="{BB962C8B-B14F-4D97-AF65-F5344CB8AC3E}">
        <p14:creationId xmlns:p14="http://schemas.microsoft.com/office/powerpoint/2010/main" val="10165022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just">
              <a:lnSpc>
                <a:spcPct val="140000"/>
              </a:lnSpc>
            </a:pPr>
            <a:r>
              <a:rPr lang="tr-TR" sz="2000" b="1" dirty="0" smtClean="0">
                <a:solidFill>
                  <a:srgbClr val="0000FF"/>
                </a:solidFill>
              </a:rPr>
              <a:t>G.S.6.1. </a:t>
            </a:r>
            <a:r>
              <a:rPr lang="tr-TR" sz="2000" dirty="0" smtClean="0"/>
              <a:t>Eğitim </a:t>
            </a:r>
            <a:r>
              <a:rPr lang="tr-TR" sz="2000" dirty="0"/>
              <a:t>kurumundan yan dal uzmanlık eğitimi almış </a:t>
            </a:r>
            <a:r>
              <a:rPr lang="tr-TR" sz="2000" b="1" dirty="0"/>
              <a:t>mezun hekimlerden geri bildirim alınmalı </a:t>
            </a:r>
            <a:r>
              <a:rPr lang="tr-TR" sz="2000" dirty="0"/>
              <a:t>ve geri bildirimlere göre eğitim programında güncelleme yapılmalıdır. </a:t>
            </a:r>
            <a:endParaRPr lang="en-US" sz="2000"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lvl="0">
              <a:buFont typeface="Wingdings" charset="2"/>
              <a:buChar char="ü"/>
            </a:pPr>
            <a:r>
              <a:rPr lang="tr-TR" sz="2000" dirty="0"/>
              <a:t>Elektronik ve/veya basılı geri bildirim formları</a:t>
            </a:r>
            <a:endParaRPr lang="tr-TR" sz="2000" dirty="0" smtClean="0">
              <a:effectLst/>
            </a:endParaRPr>
          </a:p>
          <a:p>
            <a:pPr>
              <a:buFont typeface="Wingdings" charset="2"/>
              <a:buChar char="ü"/>
            </a:pPr>
            <a:r>
              <a:rPr lang="tr-TR" sz="2000" dirty="0"/>
              <a:t>Eğitim programında yapılan güncellemeler ile ilgili belgeler</a:t>
            </a:r>
            <a:r>
              <a:rPr lang="tr-TR" sz="2000" dirty="0" smtClean="0">
                <a:effectLst/>
              </a:rPr>
              <a:t> </a:t>
            </a:r>
            <a:endParaRPr lang="en-US" sz="2000" dirty="0"/>
          </a:p>
        </p:txBody>
      </p:sp>
    </p:spTree>
    <p:extLst>
      <p:ext uri="{BB962C8B-B14F-4D97-AF65-F5344CB8AC3E}">
        <p14:creationId xmlns:p14="http://schemas.microsoft.com/office/powerpoint/2010/main" val="24989478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3989"/>
          </a:xfrm>
          <a:ln w="38100" cmpd="sng">
            <a:solidFill>
              <a:srgbClr val="0000FF">
                <a:alpha val="96000"/>
              </a:srgbClr>
            </a:solidFill>
          </a:ln>
        </p:spPr>
        <p:txBody>
          <a:bodyPr>
            <a:noAutofit/>
          </a:bodyPr>
          <a:lstStyle/>
          <a:p>
            <a:pPr lvl="0" algn="l">
              <a:lnSpc>
                <a:spcPct val="140000"/>
              </a:lnSpc>
            </a:pPr>
            <a:r>
              <a:rPr lang="tr-TR" sz="2000" b="1" dirty="0" smtClean="0">
                <a:effectLst/>
              </a:rPr>
              <a:t>6. EĞİTİM PROGRAMLARININ DEĞERLENDİRİLMESİ SÜRECİ-ÖZET</a:t>
            </a:r>
            <a:br>
              <a:rPr lang="tr-TR" sz="2000" b="1" dirty="0" smtClean="0">
                <a:effectLst/>
              </a:rPr>
            </a:br>
            <a:endParaRPr lang="en-US" sz="2000" b="1" dirty="0"/>
          </a:p>
        </p:txBody>
      </p:sp>
      <p:sp>
        <p:nvSpPr>
          <p:cNvPr id="3" name="Content Placeholder 2"/>
          <p:cNvSpPr>
            <a:spLocks noGrp="1"/>
          </p:cNvSpPr>
          <p:nvPr>
            <p:ph idx="1"/>
          </p:nvPr>
        </p:nvSpPr>
        <p:spPr>
          <a:xfrm>
            <a:off x="457200" y="1646897"/>
            <a:ext cx="8229600" cy="4479266"/>
          </a:xfrm>
          <a:ln w="38100" cmpd="sng">
            <a:solidFill>
              <a:srgbClr val="0000FF">
                <a:alpha val="96000"/>
              </a:srgbClr>
            </a:solidFill>
          </a:ln>
        </p:spPr>
        <p:txBody>
          <a:bodyPr>
            <a:normAutofit/>
          </a:bodyPr>
          <a:lstStyle/>
          <a:p>
            <a:pPr>
              <a:lnSpc>
                <a:spcPct val="140000"/>
              </a:lnSpc>
            </a:pPr>
            <a:r>
              <a:rPr lang="en-US" sz="2000" dirty="0" err="1" smtClean="0"/>
              <a:t>Eğitim</a:t>
            </a:r>
            <a:r>
              <a:rPr lang="en-US" sz="2000" dirty="0" smtClean="0"/>
              <a:t> </a:t>
            </a:r>
            <a:r>
              <a:rPr lang="en-US" sz="2000" dirty="0" err="1"/>
              <a:t>süreci</a:t>
            </a:r>
            <a:r>
              <a:rPr lang="en-US" sz="2000" dirty="0"/>
              <a:t>, </a:t>
            </a:r>
            <a:r>
              <a:rPr lang="en-US" sz="2000" dirty="0" err="1"/>
              <a:t>olanakları</a:t>
            </a:r>
            <a:r>
              <a:rPr lang="en-US" sz="2000" dirty="0"/>
              <a:t> </a:t>
            </a:r>
            <a:r>
              <a:rPr lang="en-US" sz="2000" dirty="0" err="1"/>
              <a:t>ile</a:t>
            </a:r>
            <a:r>
              <a:rPr lang="en-US" sz="2000" dirty="0"/>
              <a:t> </a:t>
            </a:r>
            <a:r>
              <a:rPr lang="en-US" sz="2000" dirty="0" err="1"/>
              <a:t>uzmanlık</a:t>
            </a:r>
            <a:r>
              <a:rPr lang="en-US" sz="2000" dirty="0"/>
              <a:t> </a:t>
            </a:r>
            <a:r>
              <a:rPr lang="en-US" sz="2000" dirty="0" err="1"/>
              <a:t>öğrencisinin</a:t>
            </a:r>
            <a:r>
              <a:rPr lang="en-US" sz="2000" dirty="0"/>
              <a:t> </a:t>
            </a:r>
            <a:r>
              <a:rPr lang="en-US" sz="2000" dirty="0" err="1"/>
              <a:t>gelişimini</a:t>
            </a:r>
            <a:r>
              <a:rPr lang="en-US" sz="2000" dirty="0"/>
              <a:t> </a:t>
            </a:r>
            <a:r>
              <a:rPr lang="en-US" sz="2000" dirty="0" err="1"/>
              <a:t>izleyen</a:t>
            </a:r>
            <a:r>
              <a:rPr lang="en-US" sz="2000" dirty="0"/>
              <a:t> </a:t>
            </a:r>
            <a:r>
              <a:rPr lang="en-US" sz="2000" dirty="0" err="1"/>
              <a:t>değerlendirme</a:t>
            </a:r>
            <a:r>
              <a:rPr lang="en-US" sz="2000" dirty="0"/>
              <a:t> </a:t>
            </a:r>
            <a:r>
              <a:rPr lang="en-US" sz="2000" dirty="0" err="1"/>
              <a:t>sistemini</a:t>
            </a:r>
            <a:r>
              <a:rPr lang="en-US" sz="2000" dirty="0"/>
              <a:t> </a:t>
            </a:r>
            <a:r>
              <a:rPr lang="en-US" sz="2000" dirty="0" err="1"/>
              <a:t>var</a:t>
            </a:r>
            <a:r>
              <a:rPr lang="en-US" sz="2000" dirty="0"/>
              <a:t> </a:t>
            </a:r>
            <a:r>
              <a:rPr lang="en-US" sz="2000" dirty="0" err="1"/>
              <a:t>mı</a:t>
            </a:r>
            <a:r>
              <a:rPr lang="en-US" sz="2000" dirty="0"/>
              <a:t>? </a:t>
            </a:r>
            <a:endParaRPr lang="tr-TR" sz="2000" dirty="0"/>
          </a:p>
          <a:p>
            <a:pPr>
              <a:lnSpc>
                <a:spcPct val="140000"/>
              </a:lnSpc>
            </a:pPr>
            <a:r>
              <a:rPr lang="en-US" sz="2000" dirty="0" err="1"/>
              <a:t>Eğiticiler</a:t>
            </a:r>
            <a:r>
              <a:rPr lang="en-US" sz="2000" dirty="0"/>
              <a:t> </a:t>
            </a:r>
            <a:r>
              <a:rPr lang="en-US" sz="2000" dirty="0" err="1"/>
              <a:t>ve</a:t>
            </a:r>
            <a:r>
              <a:rPr lang="en-US" sz="2000" dirty="0"/>
              <a:t> </a:t>
            </a:r>
            <a:r>
              <a:rPr lang="en-US" sz="2000" dirty="0" err="1"/>
              <a:t>uzmanlık</a:t>
            </a:r>
            <a:r>
              <a:rPr lang="en-US" sz="2000" dirty="0"/>
              <a:t> </a:t>
            </a:r>
            <a:r>
              <a:rPr lang="en-US" sz="2000" dirty="0" err="1"/>
              <a:t>öğrencilerinden</a:t>
            </a:r>
            <a:r>
              <a:rPr lang="en-US" sz="2000" dirty="0"/>
              <a:t> </a:t>
            </a:r>
            <a:r>
              <a:rPr lang="en-US" sz="2000" dirty="0" err="1"/>
              <a:t>sistematik</a:t>
            </a:r>
            <a:r>
              <a:rPr lang="en-US" sz="2000" dirty="0"/>
              <a:t> </a:t>
            </a:r>
            <a:r>
              <a:rPr lang="en-US" sz="2000" dirty="0" err="1"/>
              <a:t>olarak</a:t>
            </a:r>
            <a:r>
              <a:rPr lang="en-US" sz="2000" dirty="0"/>
              <a:t> </a:t>
            </a:r>
            <a:r>
              <a:rPr lang="en-US" sz="2000" dirty="0" err="1"/>
              <a:t>programın</a:t>
            </a:r>
            <a:r>
              <a:rPr lang="en-US" sz="2000" dirty="0"/>
              <a:t> </a:t>
            </a:r>
            <a:r>
              <a:rPr lang="en-US" sz="2000" dirty="0" err="1"/>
              <a:t>niteliği</a:t>
            </a:r>
            <a:r>
              <a:rPr lang="en-US" sz="2000" dirty="0"/>
              <a:t> </a:t>
            </a:r>
            <a:r>
              <a:rPr lang="en-US" sz="2000" dirty="0" err="1"/>
              <a:t>hakkında</a:t>
            </a:r>
            <a:r>
              <a:rPr lang="en-US" sz="2000" dirty="0"/>
              <a:t> </a:t>
            </a:r>
            <a:r>
              <a:rPr lang="en-US" sz="2000" dirty="0" err="1"/>
              <a:t>geri</a:t>
            </a:r>
            <a:r>
              <a:rPr lang="en-US" sz="2000" dirty="0"/>
              <a:t> </a:t>
            </a:r>
            <a:r>
              <a:rPr lang="en-US" sz="2000" dirty="0" err="1"/>
              <a:t>bildirimler</a:t>
            </a:r>
            <a:r>
              <a:rPr lang="en-US" sz="2000" dirty="0"/>
              <a:t> </a:t>
            </a:r>
            <a:r>
              <a:rPr lang="en-US" sz="2000" dirty="0" err="1"/>
              <a:t>analiz</a:t>
            </a:r>
            <a:r>
              <a:rPr lang="en-US" sz="2000" dirty="0"/>
              <a:t> </a:t>
            </a:r>
            <a:r>
              <a:rPr lang="en-US" sz="2000" dirty="0" err="1"/>
              <a:t>edilerek</a:t>
            </a:r>
            <a:r>
              <a:rPr lang="en-US" sz="2000" dirty="0"/>
              <a:t> </a:t>
            </a:r>
            <a:r>
              <a:rPr lang="en-US" sz="2000" dirty="0" err="1"/>
              <a:t>gerekli</a:t>
            </a:r>
            <a:r>
              <a:rPr lang="en-US" sz="2000" dirty="0"/>
              <a:t> </a:t>
            </a:r>
            <a:r>
              <a:rPr lang="en-US" sz="2000" dirty="0" err="1"/>
              <a:t>adım</a:t>
            </a:r>
            <a:r>
              <a:rPr lang="en-US" sz="2000" dirty="0"/>
              <a:t> </a:t>
            </a:r>
            <a:r>
              <a:rPr lang="en-US" sz="2000" dirty="0" err="1"/>
              <a:t>atılıyor</a:t>
            </a:r>
            <a:r>
              <a:rPr lang="en-US" sz="2000" dirty="0"/>
              <a:t> mu</a:t>
            </a:r>
            <a:r>
              <a:rPr lang="en-US" sz="2000" dirty="0" smtClean="0"/>
              <a:t>?</a:t>
            </a:r>
            <a:endParaRPr lang="tr-TR" sz="2000" dirty="0"/>
          </a:p>
          <a:p>
            <a:pPr>
              <a:lnSpc>
                <a:spcPct val="140000"/>
              </a:lnSpc>
            </a:pPr>
            <a:r>
              <a:rPr lang="en-US" sz="2000" dirty="0" err="1"/>
              <a:t>Değerlendirme</a:t>
            </a:r>
            <a:r>
              <a:rPr lang="en-US" sz="2000" dirty="0"/>
              <a:t> </a:t>
            </a:r>
            <a:r>
              <a:rPr lang="en-US" sz="2000" dirty="0" err="1"/>
              <a:t>süreç</a:t>
            </a:r>
            <a:r>
              <a:rPr lang="en-US" sz="2000" dirty="0"/>
              <a:t> </a:t>
            </a:r>
            <a:r>
              <a:rPr lang="en-US" sz="2000" dirty="0" err="1"/>
              <a:t>ve</a:t>
            </a:r>
            <a:r>
              <a:rPr lang="en-US" sz="2000" dirty="0"/>
              <a:t> </a:t>
            </a:r>
            <a:r>
              <a:rPr lang="en-US" sz="2000" dirty="0" err="1"/>
              <a:t>sonuçları</a:t>
            </a:r>
            <a:r>
              <a:rPr lang="en-US" sz="2000" dirty="0"/>
              <a:t>, </a:t>
            </a:r>
            <a:r>
              <a:rPr lang="en-US" sz="2000" dirty="0" err="1"/>
              <a:t>eğitim</a:t>
            </a:r>
            <a:r>
              <a:rPr lang="en-US" sz="2000" dirty="0"/>
              <a:t> </a:t>
            </a:r>
            <a:r>
              <a:rPr lang="en-US" sz="2000" dirty="0" err="1"/>
              <a:t>ortamı</a:t>
            </a:r>
            <a:r>
              <a:rPr lang="en-US" sz="2000" dirty="0"/>
              <a:t> </a:t>
            </a:r>
            <a:r>
              <a:rPr lang="en-US" sz="2000" dirty="0" err="1"/>
              <a:t>yöneticileri</a:t>
            </a:r>
            <a:r>
              <a:rPr lang="en-US" sz="2000" dirty="0"/>
              <a:t>, </a:t>
            </a:r>
            <a:r>
              <a:rPr lang="en-US" sz="2000" dirty="0" err="1"/>
              <a:t>eğiticiler</a:t>
            </a:r>
            <a:r>
              <a:rPr lang="en-US" sz="2000" dirty="0"/>
              <a:t> </a:t>
            </a:r>
            <a:r>
              <a:rPr lang="en-US" sz="2000" dirty="0" err="1"/>
              <a:t>ve</a:t>
            </a:r>
            <a:r>
              <a:rPr lang="en-US" sz="2000" dirty="0"/>
              <a:t> </a:t>
            </a:r>
            <a:r>
              <a:rPr lang="en-US" sz="2000" dirty="0" err="1"/>
              <a:t>uzmanlık</a:t>
            </a:r>
            <a:r>
              <a:rPr lang="en-US" sz="2000" dirty="0"/>
              <a:t> </a:t>
            </a:r>
            <a:r>
              <a:rPr lang="en-US" sz="2000" dirty="0" err="1"/>
              <a:t>öğrencilerini</a:t>
            </a:r>
            <a:r>
              <a:rPr lang="en-US" sz="2000" dirty="0"/>
              <a:t> </a:t>
            </a:r>
            <a:r>
              <a:rPr lang="en-US" sz="2000" dirty="0" err="1"/>
              <a:t>kapsıyor</a:t>
            </a:r>
            <a:r>
              <a:rPr lang="en-US" sz="2000" dirty="0"/>
              <a:t> </a:t>
            </a:r>
            <a:r>
              <a:rPr lang="en-US" sz="2000" dirty="0" err="1"/>
              <a:t>ve</a:t>
            </a:r>
            <a:r>
              <a:rPr lang="en-US" sz="2000" dirty="0"/>
              <a:t> </a:t>
            </a:r>
            <a:r>
              <a:rPr lang="en-US" sz="2000" dirty="0" err="1"/>
              <a:t>şeffaf</a:t>
            </a:r>
            <a:r>
              <a:rPr lang="en-US" sz="2000" dirty="0"/>
              <a:t> </a:t>
            </a:r>
            <a:r>
              <a:rPr lang="en-US" sz="2000" dirty="0" err="1"/>
              <a:t>mı</a:t>
            </a:r>
            <a:r>
              <a:rPr lang="en-US" sz="2000" dirty="0"/>
              <a:t>? </a:t>
            </a:r>
            <a:endParaRPr lang="tr-TR" sz="2000" dirty="0"/>
          </a:p>
          <a:p>
            <a:pPr>
              <a:lnSpc>
                <a:spcPct val="140000"/>
              </a:lnSpc>
            </a:pPr>
            <a:r>
              <a:rPr lang="en-US" sz="2000" dirty="0" err="1"/>
              <a:t>Eğitim</a:t>
            </a:r>
            <a:r>
              <a:rPr lang="en-US" sz="2000" dirty="0"/>
              <a:t> </a:t>
            </a:r>
            <a:r>
              <a:rPr lang="en-US" sz="2000" dirty="0" err="1"/>
              <a:t>kurumundan</a:t>
            </a:r>
            <a:r>
              <a:rPr lang="en-US" sz="2000" dirty="0"/>
              <a:t> </a:t>
            </a:r>
            <a:r>
              <a:rPr lang="en-US" sz="2000" dirty="0" err="1"/>
              <a:t>yan</a:t>
            </a:r>
            <a:r>
              <a:rPr lang="en-US" sz="2000" dirty="0"/>
              <a:t> dal </a:t>
            </a:r>
            <a:r>
              <a:rPr lang="en-US" sz="2000" dirty="0" err="1"/>
              <a:t>uzmanlık</a:t>
            </a:r>
            <a:r>
              <a:rPr lang="en-US" sz="2000" dirty="0"/>
              <a:t> </a:t>
            </a:r>
            <a:r>
              <a:rPr lang="en-US" sz="2000" dirty="0" err="1"/>
              <a:t>eğitimi</a:t>
            </a:r>
            <a:r>
              <a:rPr lang="en-US" sz="2000" dirty="0"/>
              <a:t> </a:t>
            </a:r>
            <a:r>
              <a:rPr lang="en-US" sz="2000" dirty="0" err="1"/>
              <a:t>almış</a:t>
            </a:r>
            <a:r>
              <a:rPr lang="en-US" sz="2000" dirty="0"/>
              <a:t> </a:t>
            </a:r>
            <a:r>
              <a:rPr lang="en-US" sz="2000" dirty="0" err="1"/>
              <a:t>mezun</a:t>
            </a:r>
            <a:r>
              <a:rPr lang="en-US" sz="2000" dirty="0"/>
              <a:t> </a:t>
            </a:r>
            <a:r>
              <a:rPr lang="en-US" sz="2000" dirty="0" err="1"/>
              <a:t>hekimlerden</a:t>
            </a:r>
            <a:r>
              <a:rPr lang="en-US" sz="2000" dirty="0"/>
              <a:t> </a:t>
            </a:r>
            <a:r>
              <a:rPr lang="en-US" sz="2000" dirty="0" err="1"/>
              <a:t>geri</a:t>
            </a:r>
            <a:r>
              <a:rPr lang="en-US" sz="2000" dirty="0"/>
              <a:t> </a:t>
            </a:r>
            <a:r>
              <a:rPr lang="en-US" sz="2000" dirty="0" err="1"/>
              <a:t>bildirim</a:t>
            </a:r>
            <a:r>
              <a:rPr lang="en-US" sz="2000" dirty="0"/>
              <a:t> </a:t>
            </a:r>
            <a:r>
              <a:rPr lang="en-US" sz="2000" dirty="0" err="1"/>
              <a:t>alınıp</a:t>
            </a:r>
            <a:r>
              <a:rPr lang="en-US" sz="2000" dirty="0"/>
              <a:t>, </a:t>
            </a:r>
            <a:r>
              <a:rPr lang="en-US" sz="2000" dirty="0" err="1"/>
              <a:t>geri</a:t>
            </a:r>
            <a:r>
              <a:rPr lang="en-US" sz="2000" dirty="0"/>
              <a:t> </a:t>
            </a:r>
            <a:r>
              <a:rPr lang="en-US" sz="2000" dirty="0" err="1"/>
              <a:t>bildirimlere</a:t>
            </a:r>
            <a:r>
              <a:rPr lang="en-US" sz="2000" dirty="0"/>
              <a:t> </a:t>
            </a:r>
            <a:r>
              <a:rPr lang="en-US" sz="2000" dirty="0" err="1"/>
              <a:t>göre</a:t>
            </a:r>
            <a:r>
              <a:rPr lang="en-US" sz="2000" dirty="0"/>
              <a:t> </a:t>
            </a:r>
            <a:r>
              <a:rPr lang="en-US" sz="2000" dirty="0" err="1"/>
              <a:t>eğitim</a:t>
            </a:r>
            <a:r>
              <a:rPr lang="en-US" sz="2000" dirty="0"/>
              <a:t> </a:t>
            </a:r>
            <a:r>
              <a:rPr lang="en-US" sz="2000" dirty="0" err="1"/>
              <a:t>programında</a:t>
            </a:r>
            <a:r>
              <a:rPr lang="en-US" sz="2000" dirty="0"/>
              <a:t> </a:t>
            </a:r>
            <a:r>
              <a:rPr lang="en-US" sz="2000" dirty="0" err="1"/>
              <a:t>güncelleme</a:t>
            </a:r>
            <a:r>
              <a:rPr lang="en-US" sz="2000" dirty="0"/>
              <a:t> </a:t>
            </a:r>
            <a:r>
              <a:rPr lang="en-US" sz="2000" dirty="0" err="1"/>
              <a:t>yapılıyor</a:t>
            </a:r>
            <a:r>
              <a:rPr lang="en-US" sz="2000" dirty="0"/>
              <a:t> mu?(GELİŞİM STANDARDI)  </a:t>
            </a:r>
            <a:endParaRPr lang="tr-TR" sz="2000" dirty="0"/>
          </a:p>
          <a:p>
            <a:pPr>
              <a:lnSpc>
                <a:spcPct val="140000"/>
              </a:lnSpc>
            </a:pPr>
            <a:endParaRPr lang="en-US" sz="2000" dirty="0"/>
          </a:p>
        </p:txBody>
      </p:sp>
    </p:spTree>
    <p:extLst>
      <p:ext uri="{BB962C8B-B14F-4D97-AF65-F5344CB8AC3E}">
        <p14:creationId xmlns:p14="http://schemas.microsoft.com/office/powerpoint/2010/main" val="5778201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717"/>
            <a:ext cx="8229600" cy="1409634"/>
          </a:xfrm>
          <a:ln w="38100" cmpd="sng">
            <a:solidFill>
              <a:srgbClr val="FF0000">
                <a:alpha val="96000"/>
              </a:srgbClr>
            </a:solidFill>
          </a:ln>
        </p:spPr>
        <p:txBody>
          <a:bodyPr>
            <a:normAutofit fontScale="90000"/>
          </a:bodyPr>
          <a:lstStyle/>
          <a:p>
            <a:pPr algn="l">
              <a:lnSpc>
                <a:spcPct val="140000"/>
              </a:lnSpc>
            </a:pPr>
            <a:r>
              <a:rPr lang="en-US" sz="2000" b="1" dirty="0" smtClean="0">
                <a:solidFill>
                  <a:srgbClr val="0000FF"/>
                </a:solidFill>
              </a:rPr>
              <a:t>T.S.7.1. </a:t>
            </a:r>
            <a:r>
              <a:rPr lang="en-US" sz="2000" b="1" dirty="0" err="1" smtClean="0"/>
              <a:t>Eğitim</a:t>
            </a:r>
            <a:r>
              <a:rPr lang="en-US" sz="2000" b="1" dirty="0" smtClean="0"/>
              <a:t> </a:t>
            </a:r>
            <a:r>
              <a:rPr lang="en-US" sz="2000" b="1" dirty="0" err="1"/>
              <a:t>yönetimi</a:t>
            </a:r>
            <a:r>
              <a:rPr lang="en-US" sz="2000" b="1" dirty="0"/>
              <a:t>, </a:t>
            </a:r>
            <a:r>
              <a:rPr lang="en-US" sz="2000" b="1" dirty="0" err="1"/>
              <a:t>mutlaka</a:t>
            </a:r>
            <a:r>
              <a:rPr lang="en-US" sz="2000" b="1" dirty="0"/>
              <a:t> </a:t>
            </a:r>
            <a:r>
              <a:rPr lang="en-US" sz="2000" b="1" dirty="0" err="1"/>
              <a:t>eğitim</a:t>
            </a:r>
            <a:r>
              <a:rPr lang="en-US" sz="2000" b="1" dirty="0"/>
              <a:t> </a:t>
            </a:r>
            <a:r>
              <a:rPr lang="en-US" sz="2000" b="1" dirty="0" err="1"/>
              <a:t>kurumları</a:t>
            </a:r>
            <a:r>
              <a:rPr lang="en-US" sz="2000" b="1" dirty="0"/>
              <a:t> </a:t>
            </a:r>
            <a:r>
              <a:rPr lang="en-US" sz="2000" b="1" dirty="0" err="1"/>
              <a:t>tarafından</a:t>
            </a:r>
            <a:r>
              <a:rPr lang="en-US" sz="2000" b="1" dirty="0"/>
              <a:t> </a:t>
            </a:r>
            <a:r>
              <a:rPr lang="en-US" sz="2000" b="1" dirty="0" err="1"/>
              <a:t>hazırlanan</a:t>
            </a:r>
            <a:r>
              <a:rPr lang="en-US" sz="2000" b="1" dirty="0"/>
              <a:t> </a:t>
            </a:r>
            <a:r>
              <a:rPr lang="en-US" sz="2000" b="1" dirty="0" err="1"/>
              <a:t>yapı</a:t>
            </a:r>
            <a:r>
              <a:rPr lang="en-US" sz="2000" b="1" dirty="0"/>
              <a:t>, </a:t>
            </a:r>
            <a:r>
              <a:rPr lang="en-US" sz="2000" b="1" dirty="0" err="1"/>
              <a:t>içerik</a:t>
            </a:r>
            <a:r>
              <a:rPr lang="en-US" sz="2000" b="1" dirty="0"/>
              <a:t>, </a:t>
            </a:r>
            <a:r>
              <a:rPr lang="en-US" sz="2000" b="1" dirty="0" err="1"/>
              <a:t>süreç</a:t>
            </a:r>
            <a:r>
              <a:rPr lang="en-US" sz="2000" b="1" dirty="0"/>
              <a:t> </a:t>
            </a:r>
            <a:r>
              <a:rPr lang="en-US" sz="2000" b="1" dirty="0" err="1"/>
              <a:t>ve</a:t>
            </a:r>
            <a:r>
              <a:rPr lang="en-US" sz="2000" b="1" dirty="0"/>
              <a:t> </a:t>
            </a:r>
            <a:r>
              <a:rPr lang="en-US" sz="2000" b="1" dirty="0" err="1"/>
              <a:t>yan</a:t>
            </a:r>
            <a:r>
              <a:rPr lang="en-US" sz="2000" b="1" dirty="0"/>
              <a:t> dal </a:t>
            </a:r>
            <a:r>
              <a:rPr lang="en-US" sz="2000" b="1" dirty="0" err="1"/>
              <a:t>uzmanlık</a:t>
            </a:r>
            <a:r>
              <a:rPr lang="en-US" sz="2000" b="1" dirty="0"/>
              <a:t> </a:t>
            </a:r>
            <a:r>
              <a:rPr lang="en-US" sz="2000" b="1" dirty="0" err="1"/>
              <a:t>öğrencisi</a:t>
            </a:r>
            <a:r>
              <a:rPr lang="en-US" sz="2000" b="1" dirty="0"/>
              <a:t> </a:t>
            </a:r>
            <a:r>
              <a:rPr lang="en-US" sz="2000" b="1" dirty="0" err="1"/>
              <a:t>ile</a:t>
            </a:r>
            <a:r>
              <a:rPr lang="en-US" sz="2000" b="1" dirty="0"/>
              <a:t> </a:t>
            </a:r>
            <a:r>
              <a:rPr lang="en-US" sz="2000" b="1" dirty="0" err="1"/>
              <a:t>ilgili</a:t>
            </a:r>
            <a:r>
              <a:rPr lang="en-US" sz="2000" b="1" dirty="0"/>
              <a:t> </a:t>
            </a:r>
            <a:r>
              <a:rPr lang="en-US" sz="2000" b="1" dirty="0" err="1"/>
              <a:t>düzenlemelere</a:t>
            </a:r>
            <a:r>
              <a:rPr lang="en-US" sz="2000" b="1" dirty="0"/>
              <a:t> </a:t>
            </a:r>
            <a:r>
              <a:rPr lang="en-US" sz="2000" b="1" dirty="0" err="1"/>
              <a:t>uygun</a:t>
            </a:r>
            <a:r>
              <a:rPr lang="en-US" sz="2000" b="1" dirty="0"/>
              <a:t> </a:t>
            </a:r>
            <a:r>
              <a:rPr lang="en-US" sz="2000" b="1" dirty="0" err="1" smtClean="0"/>
              <a:t>olarak</a:t>
            </a:r>
            <a:r>
              <a:rPr lang="tr-TR" sz="2000" b="1" dirty="0"/>
              <a:t> </a:t>
            </a:r>
            <a:r>
              <a:rPr lang="en-US" sz="2000" b="1" dirty="0" err="1" smtClean="0"/>
              <a:t>gerçekleştirilmelidir</a:t>
            </a:r>
            <a:r>
              <a:rPr lang="en-US" sz="2000" b="1" dirty="0"/>
              <a:t>.</a:t>
            </a:r>
            <a:r>
              <a:rPr lang="tr-TR" sz="2000" dirty="0"/>
              <a:t/>
            </a:r>
            <a:br>
              <a:rPr lang="tr-TR" sz="2000" dirty="0"/>
            </a:br>
            <a:endParaRPr lang="en-US" sz="2000" b="1" dirty="0"/>
          </a:p>
        </p:txBody>
      </p:sp>
      <p:sp>
        <p:nvSpPr>
          <p:cNvPr id="3" name="Content Placeholder 2"/>
          <p:cNvSpPr>
            <a:spLocks noGrp="1"/>
          </p:cNvSpPr>
          <p:nvPr>
            <p:ph idx="1"/>
          </p:nvPr>
        </p:nvSpPr>
        <p:spPr>
          <a:xfrm>
            <a:off x="457200" y="3126313"/>
            <a:ext cx="8229600" cy="3376682"/>
          </a:xfrm>
          <a:ln w="38100" cmpd="sng">
            <a:solidFill>
              <a:srgbClr val="FF0000">
                <a:alpha val="96000"/>
              </a:srgbClr>
            </a:solidFill>
          </a:ln>
        </p:spPr>
        <p:txBody>
          <a:bodyPr>
            <a:normAutofit/>
          </a:bodyPr>
          <a:lstStyle/>
          <a:p>
            <a:pPr>
              <a:lnSpc>
                <a:spcPct val="140000"/>
              </a:lnSpc>
              <a:buFont typeface="Wingdings" charset="2"/>
              <a:buChar char="ü"/>
            </a:pPr>
            <a:r>
              <a:rPr lang="tr-TR" sz="2000" dirty="0"/>
              <a:t>Yönetimin eğitim programının uygulanması için gerekli kadro ve altyapı koşullarını sağladığına ilişkin karar ve destek örnekleri. (görevlendirme örnekleri, organizasyon şemasında katkılar </a:t>
            </a:r>
            <a:r>
              <a:rPr lang="tr-TR" sz="2000" dirty="0" err="1"/>
              <a:t>vb</a:t>
            </a:r>
            <a:r>
              <a:rPr lang="tr-TR" sz="2000" dirty="0"/>
              <a:t>)</a:t>
            </a:r>
            <a:r>
              <a:rPr lang="tr-TR" sz="2000" dirty="0" smtClean="0">
                <a:effectLst/>
              </a:rPr>
              <a:t> </a:t>
            </a:r>
            <a:endParaRPr lang="en-US" sz="2000" dirty="0"/>
          </a:p>
        </p:txBody>
      </p:sp>
      <p:sp>
        <p:nvSpPr>
          <p:cNvPr id="4" name="TextBox 3"/>
          <p:cNvSpPr txBox="1"/>
          <p:nvPr/>
        </p:nvSpPr>
        <p:spPr>
          <a:xfrm>
            <a:off x="1102443" y="153525"/>
            <a:ext cx="6949580" cy="1015663"/>
          </a:xfrm>
          <a:prstGeom prst="rect">
            <a:avLst/>
          </a:prstGeom>
          <a:noFill/>
          <a:ln w="38100" cmpd="sng">
            <a:solidFill>
              <a:srgbClr val="FF0000">
                <a:alpha val="96000"/>
              </a:srgbClr>
            </a:solidFill>
          </a:ln>
        </p:spPr>
        <p:txBody>
          <a:bodyPr wrap="square" rtlCol="0">
            <a:spAutoFit/>
          </a:bodyPr>
          <a:lstStyle/>
          <a:p>
            <a:pPr algn="ctr"/>
            <a:endParaRPr lang="tr-TR" sz="2000" b="1" dirty="0" smtClean="0"/>
          </a:p>
          <a:p>
            <a:pPr algn="ctr"/>
            <a:r>
              <a:rPr lang="tr-TR" sz="2000" b="1" dirty="0" smtClean="0"/>
              <a:t>7</a:t>
            </a:r>
            <a:r>
              <a:rPr lang="tr-TR" sz="2000" b="1" dirty="0"/>
              <a:t>. EĞİTİM </a:t>
            </a:r>
            <a:r>
              <a:rPr lang="tr-TR" sz="2000" b="1" dirty="0" smtClean="0"/>
              <a:t>YÖNETİMİ (</a:t>
            </a:r>
            <a:r>
              <a:rPr lang="tr-TR" sz="2000" b="1" dirty="0"/>
              <a:t>3 TEMEL STANDART)</a:t>
            </a:r>
          </a:p>
          <a:p>
            <a:pPr algn="ctr"/>
            <a:endParaRPr lang="en-US" sz="2000" b="1" dirty="0"/>
          </a:p>
        </p:txBody>
      </p:sp>
    </p:spTree>
    <p:extLst>
      <p:ext uri="{BB962C8B-B14F-4D97-AF65-F5344CB8AC3E}">
        <p14:creationId xmlns:p14="http://schemas.microsoft.com/office/powerpoint/2010/main" val="29499081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just">
              <a:lnSpc>
                <a:spcPct val="140000"/>
              </a:lnSpc>
            </a:pPr>
            <a:r>
              <a:rPr lang="en-US" sz="2000" b="1" dirty="0" smtClean="0">
                <a:solidFill>
                  <a:srgbClr val="0000FF"/>
                </a:solidFill>
              </a:rPr>
              <a:t>T.S. 7.2. </a:t>
            </a:r>
            <a:r>
              <a:rPr lang="tr-TR" sz="2000" dirty="0"/>
              <a:t>Eğitim kurumu, nitelikli bir eğitim programı için </a:t>
            </a:r>
            <a:r>
              <a:rPr lang="tr-TR" sz="2000" b="1" dirty="0"/>
              <a:t>gerekli düzenlemeleri yapmaktan ve kaynak sağlamaktan </a:t>
            </a:r>
            <a:r>
              <a:rPr lang="tr-TR" sz="2000" dirty="0"/>
              <a:t>mutlaka sorumlu olmalıdır.</a:t>
            </a:r>
            <a:r>
              <a:rPr lang="tr-TR" sz="2000" dirty="0" smtClean="0">
                <a:effectLst/>
              </a:rPr>
              <a:t> </a:t>
            </a:r>
            <a:endParaRPr lang="en-US" sz="2000"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a:lnSpc>
                <a:spcPct val="140000"/>
              </a:lnSpc>
              <a:buFont typeface="Wingdings" charset="2"/>
              <a:buChar char="ü"/>
            </a:pPr>
            <a:r>
              <a:rPr lang="tr-TR" sz="2000" dirty="0"/>
              <a:t>Eğitim gereksinimleri ile ilgili yazışmalar veya toplantı tutanakları. </a:t>
            </a:r>
            <a:endParaRPr lang="en-US" sz="2000" dirty="0"/>
          </a:p>
        </p:txBody>
      </p:sp>
    </p:spTree>
    <p:extLst>
      <p:ext uri="{BB962C8B-B14F-4D97-AF65-F5344CB8AC3E}">
        <p14:creationId xmlns:p14="http://schemas.microsoft.com/office/powerpoint/2010/main" val="18414854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l">
              <a:lnSpc>
                <a:spcPct val="140000"/>
              </a:lnSpc>
            </a:pPr>
            <a:r>
              <a:rPr lang="tr-TR" sz="2000" b="1" dirty="0" smtClean="0">
                <a:solidFill>
                  <a:srgbClr val="0000FF"/>
                </a:solidFill>
              </a:rPr>
              <a:t>T.S.7.3. </a:t>
            </a:r>
            <a:r>
              <a:rPr lang="tr-TR" sz="2000" dirty="0" smtClean="0"/>
              <a:t>Uzmanlık </a:t>
            </a:r>
            <a:r>
              <a:rPr lang="tr-TR" sz="2000" dirty="0"/>
              <a:t>eğitimi programlarının ve eğitim kurumlarının </a:t>
            </a:r>
            <a:r>
              <a:rPr lang="tr-TR" sz="2000" b="1" dirty="0"/>
              <a:t>yönetici kadrosu, mutlaka programın uygulanmasını destekleyecek, kaynakların doğru kullanımı ve iyi yönetimini sağlayacak ortamlar </a:t>
            </a:r>
            <a:r>
              <a:rPr lang="tr-TR" sz="2000" dirty="0"/>
              <a:t>olmalıdır.</a:t>
            </a:r>
            <a:r>
              <a:rPr lang="tr-TR" sz="2000" dirty="0" smtClean="0">
                <a:effectLst/>
              </a:rPr>
              <a:t> </a:t>
            </a:r>
            <a:endParaRPr lang="en-US" sz="2000"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lvl="0">
              <a:lnSpc>
                <a:spcPct val="140000"/>
              </a:lnSpc>
              <a:buFont typeface="Wingdings" charset="2"/>
              <a:buChar char="ü"/>
            </a:pPr>
            <a:r>
              <a:rPr lang="en-US" sz="2000" dirty="0" err="1"/>
              <a:t>Eğitime</a:t>
            </a:r>
            <a:r>
              <a:rPr lang="en-US" sz="2000" dirty="0"/>
              <a:t> </a:t>
            </a:r>
            <a:r>
              <a:rPr lang="en-US" sz="2000" dirty="0" err="1"/>
              <a:t>yönelik</a:t>
            </a:r>
            <a:r>
              <a:rPr lang="en-US" sz="2000" dirty="0"/>
              <a:t> </a:t>
            </a:r>
            <a:r>
              <a:rPr lang="en-US" sz="2000" dirty="0" err="1"/>
              <a:t>harcamalara</a:t>
            </a:r>
            <a:r>
              <a:rPr lang="en-US" sz="2000" dirty="0"/>
              <a:t> </a:t>
            </a:r>
            <a:r>
              <a:rPr lang="en-US" sz="2000" dirty="0" err="1"/>
              <a:t>veya</a:t>
            </a:r>
            <a:r>
              <a:rPr lang="en-US" sz="2000" dirty="0"/>
              <a:t> </a:t>
            </a:r>
            <a:r>
              <a:rPr lang="en-US" sz="2000" dirty="0" err="1"/>
              <a:t>taleplere</a:t>
            </a:r>
            <a:r>
              <a:rPr lang="en-US" sz="2000" dirty="0"/>
              <a:t> </a:t>
            </a:r>
            <a:r>
              <a:rPr lang="en-US" sz="2000" dirty="0" err="1"/>
              <a:t>ilişkin</a:t>
            </a:r>
            <a:r>
              <a:rPr lang="en-US" sz="2000" dirty="0"/>
              <a:t> </a:t>
            </a:r>
            <a:r>
              <a:rPr lang="en-US" sz="2000" dirty="0" err="1"/>
              <a:t>belgeler</a:t>
            </a:r>
            <a:r>
              <a:rPr lang="en-US" sz="2000" dirty="0"/>
              <a:t>.</a:t>
            </a:r>
            <a:endParaRPr lang="tr-TR" sz="2000" dirty="0" smtClean="0">
              <a:effectLst/>
            </a:endParaRPr>
          </a:p>
          <a:p>
            <a:pPr>
              <a:lnSpc>
                <a:spcPct val="140000"/>
              </a:lnSpc>
              <a:buFont typeface="Wingdings" charset="2"/>
              <a:buChar char="ü"/>
            </a:pPr>
            <a:endParaRPr lang="en-US" sz="2000" dirty="0"/>
          </a:p>
        </p:txBody>
      </p:sp>
    </p:spTree>
    <p:extLst>
      <p:ext uri="{BB962C8B-B14F-4D97-AF65-F5344CB8AC3E}">
        <p14:creationId xmlns:p14="http://schemas.microsoft.com/office/powerpoint/2010/main" val="9055904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74562"/>
          </a:xfrm>
          <a:ln w="38100" cmpd="sng">
            <a:solidFill>
              <a:srgbClr val="3366FF">
                <a:alpha val="96000"/>
              </a:srgbClr>
            </a:solidFill>
          </a:ln>
        </p:spPr>
        <p:txBody>
          <a:bodyPr>
            <a:normAutofit/>
          </a:bodyPr>
          <a:lstStyle/>
          <a:p>
            <a:pPr lvl="0" algn="l">
              <a:lnSpc>
                <a:spcPct val="140000"/>
              </a:lnSpc>
            </a:pPr>
            <a:r>
              <a:rPr lang="tr-TR" sz="2000" b="1" dirty="0" smtClean="0">
                <a:effectLst/>
              </a:rPr>
              <a:t>7. EĞİTİM YÖNETİMİ-ÖZET</a:t>
            </a:r>
            <a:br>
              <a:rPr lang="tr-TR" sz="2000" b="1" dirty="0" smtClean="0">
                <a:effectLst/>
              </a:rPr>
            </a:br>
            <a:endParaRPr lang="en-US" sz="2000" b="1" dirty="0"/>
          </a:p>
        </p:txBody>
      </p:sp>
      <p:sp>
        <p:nvSpPr>
          <p:cNvPr id="3" name="Content Placeholder 2"/>
          <p:cNvSpPr>
            <a:spLocks noGrp="1"/>
          </p:cNvSpPr>
          <p:nvPr>
            <p:ph idx="1"/>
          </p:nvPr>
        </p:nvSpPr>
        <p:spPr>
          <a:xfrm>
            <a:off x="457200" y="2163297"/>
            <a:ext cx="8229600" cy="3962866"/>
          </a:xfrm>
          <a:ln w="38100" cmpd="sng">
            <a:solidFill>
              <a:srgbClr val="3366FF">
                <a:alpha val="96000"/>
              </a:srgbClr>
            </a:solidFill>
          </a:ln>
        </p:spPr>
        <p:txBody>
          <a:bodyPr>
            <a:normAutofit/>
          </a:bodyPr>
          <a:lstStyle/>
          <a:p>
            <a:pPr>
              <a:lnSpc>
                <a:spcPct val="140000"/>
              </a:lnSpc>
              <a:buFont typeface="Wingdings" charset="2"/>
              <a:buChar char="ü"/>
            </a:pPr>
            <a:r>
              <a:rPr lang="en-US" sz="2000" dirty="0" err="1" smtClean="0"/>
              <a:t>Yönetimin</a:t>
            </a:r>
            <a:r>
              <a:rPr lang="en-US" sz="2000" dirty="0" smtClean="0"/>
              <a:t> </a:t>
            </a:r>
            <a:r>
              <a:rPr lang="en-US" sz="2000" dirty="0" err="1"/>
              <a:t>eğitim</a:t>
            </a:r>
            <a:r>
              <a:rPr lang="en-US" sz="2000" dirty="0"/>
              <a:t> </a:t>
            </a:r>
            <a:r>
              <a:rPr lang="en-US" sz="2000" dirty="0" err="1"/>
              <a:t>programının</a:t>
            </a:r>
            <a:r>
              <a:rPr lang="en-US" sz="2000" dirty="0"/>
              <a:t> </a:t>
            </a:r>
            <a:r>
              <a:rPr lang="en-US" sz="2000" dirty="0" err="1"/>
              <a:t>uygulanması</a:t>
            </a:r>
            <a:r>
              <a:rPr lang="en-US" sz="2000" dirty="0"/>
              <a:t> </a:t>
            </a:r>
            <a:r>
              <a:rPr lang="en-US" sz="2000" dirty="0" err="1"/>
              <a:t>için</a:t>
            </a:r>
            <a:r>
              <a:rPr lang="en-US" sz="2000" dirty="0"/>
              <a:t> </a:t>
            </a:r>
            <a:r>
              <a:rPr lang="en-US" sz="2000" dirty="0" err="1"/>
              <a:t>gerekli</a:t>
            </a:r>
            <a:r>
              <a:rPr lang="en-US" sz="2000" dirty="0"/>
              <a:t> </a:t>
            </a:r>
            <a:r>
              <a:rPr lang="en-US" sz="2000" dirty="0" err="1"/>
              <a:t>kadro</a:t>
            </a:r>
            <a:r>
              <a:rPr lang="en-US" sz="2000" dirty="0"/>
              <a:t> </a:t>
            </a:r>
            <a:r>
              <a:rPr lang="en-US" sz="2000" dirty="0" err="1"/>
              <a:t>ve</a:t>
            </a:r>
            <a:r>
              <a:rPr lang="en-US" sz="2000" dirty="0"/>
              <a:t> </a:t>
            </a:r>
            <a:r>
              <a:rPr lang="en-US" sz="2000" dirty="0" err="1"/>
              <a:t>altyapı</a:t>
            </a:r>
            <a:r>
              <a:rPr lang="en-US" sz="2000" dirty="0"/>
              <a:t> </a:t>
            </a:r>
            <a:r>
              <a:rPr lang="en-US" sz="2000" dirty="0" err="1"/>
              <a:t>koşullarını</a:t>
            </a:r>
            <a:r>
              <a:rPr lang="en-US" sz="2000" dirty="0"/>
              <a:t> </a:t>
            </a:r>
            <a:r>
              <a:rPr lang="en-US" sz="2000" dirty="0" err="1"/>
              <a:t>sağladığına</a:t>
            </a:r>
            <a:r>
              <a:rPr lang="en-US" sz="2000" dirty="0"/>
              <a:t> </a:t>
            </a:r>
            <a:r>
              <a:rPr lang="en-US" sz="2000" dirty="0" err="1"/>
              <a:t>ilişkin</a:t>
            </a:r>
            <a:r>
              <a:rPr lang="en-US" sz="2000" dirty="0"/>
              <a:t> </a:t>
            </a:r>
            <a:r>
              <a:rPr lang="en-US" sz="2000" dirty="0" err="1"/>
              <a:t>karar</a:t>
            </a:r>
            <a:r>
              <a:rPr lang="en-US" sz="2000" dirty="0"/>
              <a:t> </a:t>
            </a:r>
            <a:r>
              <a:rPr lang="en-US" sz="2000" dirty="0" err="1"/>
              <a:t>ve</a:t>
            </a:r>
            <a:r>
              <a:rPr lang="en-US" sz="2000" dirty="0"/>
              <a:t> </a:t>
            </a:r>
            <a:r>
              <a:rPr lang="en-US" sz="2000" dirty="0" err="1"/>
              <a:t>destek</a:t>
            </a:r>
            <a:r>
              <a:rPr lang="en-US" sz="2000" dirty="0"/>
              <a:t> </a:t>
            </a:r>
            <a:r>
              <a:rPr lang="en-US" sz="2000" dirty="0" err="1"/>
              <a:t>örnekleri</a:t>
            </a:r>
            <a:r>
              <a:rPr lang="en-US" sz="2000" dirty="0"/>
              <a:t> </a:t>
            </a:r>
            <a:r>
              <a:rPr lang="en-US" sz="2000" dirty="0" err="1"/>
              <a:t>var</a:t>
            </a:r>
            <a:r>
              <a:rPr lang="en-US" sz="2000" dirty="0"/>
              <a:t> </a:t>
            </a:r>
            <a:r>
              <a:rPr lang="en-US" sz="2000" dirty="0" err="1"/>
              <a:t>mı</a:t>
            </a:r>
            <a:r>
              <a:rPr lang="en-US" sz="2000" dirty="0"/>
              <a:t>? </a:t>
            </a:r>
            <a:endParaRPr lang="tr-TR" sz="2000" dirty="0"/>
          </a:p>
          <a:p>
            <a:pPr>
              <a:lnSpc>
                <a:spcPct val="140000"/>
              </a:lnSpc>
              <a:buFont typeface="Wingdings" charset="2"/>
              <a:buChar char="ü"/>
            </a:pPr>
            <a:r>
              <a:rPr lang="en-US" sz="2000" dirty="0" err="1"/>
              <a:t>Eğitim</a:t>
            </a:r>
            <a:r>
              <a:rPr lang="en-US" sz="2000" dirty="0"/>
              <a:t> </a:t>
            </a:r>
            <a:r>
              <a:rPr lang="en-US" sz="2000" dirty="0" err="1"/>
              <a:t>kurumu</a:t>
            </a:r>
            <a:r>
              <a:rPr lang="en-US" sz="2000" dirty="0"/>
              <a:t>, </a:t>
            </a:r>
            <a:r>
              <a:rPr lang="en-US" sz="2000" dirty="0" err="1"/>
              <a:t>nitelikli</a:t>
            </a:r>
            <a:r>
              <a:rPr lang="en-US" sz="2000" dirty="0"/>
              <a:t> </a:t>
            </a:r>
            <a:r>
              <a:rPr lang="en-US" sz="2000" dirty="0" err="1"/>
              <a:t>bir</a:t>
            </a:r>
            <a:r>
              <a:rPr lang="en-US" sz="2000" dirty="0"/>
              <a:t> </a:t>
            </a:r>
            <a:r>
              <a:rPr lang="en-US" sz="2000" dirty="0" err="1"/>
              <a:t>eğitim</a:t>
            </a:r>
            <a:r>
              <a:rPr lang="en-US" sz="2000" dirty="0"/>
              <a:t> </a:t>
            </a:r>
            <a:r>
              <a:rPr lang="en-US" sz="2000" dirty="0" err="1"/>
              <a:t>programı</a:t>
            </a:r>
            <a:r>
              <a:rPr lang="en-US" sz="2000" dirty="0"/>
              <a:t> </a:t>
            </a:r>
            <a:r>
              <a:rPr lang="en-US" sz="2000" dirty="0" err="1"/>
              <a:t>için</a:t>
            </a:r>
            <a:r>
              <a:rPr lang="en-US" sz="2000" dirty="0"/>
              <a:t> </a:t>
            </a:r>
            <a:r>
              <a:rPr lang="en-US" sz="2000" dirty="0" err="1"/>
              <a:t>gerekli</a:t>
            </a:r>
            <a:r>
              <a:rPr lang="en-US" sz="2000" dirty="0"/>
              <a:t> </a:t>
            </a:r>
            <a:r>
              <a:rPr lang="en-US" sz="2000" dirty="0" err="1"/>
              <a:t>düzenlemeleri</a:t>
            </a:r>
            <a:r>
              <a:rPr lang="en-US" sz="2000" dirty="0"/>
              <a:t> </a:t>
            </a:r>
            <a:r>
              <a:rPr lang="en-US" sz="2000" dirty="0" err="1"/>
              <a:t>yapmakta</a:t>
            </a:r>
            <a:r>
              <a:rPr lang="en-US" sz="2000" dirty="0"/>
              <a:t> </a:t>
            </a:r>
            <a:r>
              <a:rPr lang="en-US" sz="2000" dirty="0" err="1"/>
              <a:t>ve</a:t>
            </a:r>
            <a:r>
              <a:rPr lang="en-US" sz="2000" dirty="0"/>
              <a:t> </a:t>
            </a:r>
            <a:r>
              <a:rPr lang="en-US" sz="2000" dirty="0" err="1"/>
              <a:t>kaynak</a:t>
            </a:r>
            <a:r>
              <a:rPr lang="en-US" sz="2000" dirty="0"/>
              <a:t> </a:t>
            </a:r>
            <a:r>
              <a:rPr lang="en-US" sz="2000" dirty="0" err="1"/>
              <a:t>sağlıyor</a:t>
            </a:r>
            <a:r>
              <a:rPr lang="en-US" sz="2000" dirty="0"/>
              <a:t> mu? </a:t>
            </a:r>
            <a:endParaRPr lang="tr-TR" sz="2000" dirty="0"/>
          </a:p>
          <a:p>
            <a:pPr>
              <a:lnSpc>
                <a:spcPct val="140000"/>
              </a:lnSpc>
              <a:buFont typeface="Wingdings" charset="2"/>
              <a:buChar char="ü"/>
            </a:pPr>
            <a:r>
              <a:rPr lang="en-US" sz="2000" dirty="0" err="1"/>
              <a:t>Yönetici</a:t>
            </a:r>
            <a:r>
              <a:rPr lang="en-US" sz="2000" dirty="0"/>
              <a:t> </a:t>
            </a:r>
            <a:r>
              <a:rPr lang="en-US" sz="2000" dirty="0" err="1"/>
              <a:t>kadrosu</a:t>
            </a:r>
            <a:r>
              <a:rPr lang="en-US" sz="2000" dirty="0"/>
              <a:t> </a:t>
            </a:r>
            <a:r>
              <a:rPr lang="en-US" sz="2000" dirty="0" err="1"/>
              <a:t>programın</a:t>
            </a:r>
            <a:r>
              <a:rPr lang="en-US" sz="2000" dirty="0"/>
              <a:t> </a:t>
            </a:r>
            <a:r>
              <a:rPr lang="en-US" sz="2000" dirty="0" err="1"/>
              <a:t>uygulanmasını</a:t>
            </a:r>
            <a:r>
              <a:rPr lang="en-US" sz="2000" dirty="0"/>
              <a:t> </a:t>
            </a:r>
            <a:r>
              <a:rPr lang="en-US" sz="2000" dirty="0" err="1"/>
              <a:t>destekliyor</a:t>
            </a:r>
            <a:r>
              <a:rPr lang="en-US" sz="2000" dirty="0"/>
              <a:t> </a:t>
            </a:r>
            <a:r>
              <a:rPr lang="en-US" sz="2000" dirty="0" err="1"/>
              <a:t>ve</a:t>
            </a:r>
            <a:r>
              <a:rPr lang="en-US" sz="2000" dirty="0"/>
              <a:t> </a:t>
            </a:r>
            <a:r>
              <a:rPr lang="en-US" sz="2000" dirty="0" err="1"/>
              <a:t>kaynak</a:t>
            </a:r>
            <a:r>
              <a:rPr lang="en-US" sz="2000" dirty="0"/>
              <a:t> </a:t>
            </a:r>
            <a:r>
              <a:rPr lang="en-US" sz="2000" dirty="0" err="1"/>
              <a:t>sağlıyor</a:t>
            </a:r>
            <a:r>
              <a:rPr lang="en-US" sz="2000" dirty="0"/>
              <a:t> mu? </a:t>
            </a:r>
            <a:endParaRPr lang="tr-TR" sz="2000" dirty="0"/>
          </a:p>
          <a:p>
            <a:pPr>
              <a:lnSpc>
                <a:spcPct val="140000"/>
              </a:lnSpc>
              <a:buFont typeface="Wingdings" charset="2"/>
              <a:buChar char="ü"/>
            </a:pPr>
            <a:endParaRPr lang="en-US" sz="2000" dirty="0"/>
          </a:p>
        </p:txBody>
      </p:sp>
    </p:spTree>
    <p:extLst>
      <p:ext uri="{BB962C8B-B14F-4D97-AF65-F5344CB8AC3E}">
        <p14:creationId xmlns:p14="http://schemas.microsoft.com/office/powerpoint/2010/main" val="1368376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C1002F09-7269-C049-BED0-3EFEBA45DEED}"/>
              </a:ext>
            </a:extLst>
          </p:cNvPr>
          <p:cNvSpPr>
            <a:spLocks noGrp="1"/>
          </p:cNvSpPr>
          <p:nvPr>
            <p:ph type="subTitle" idx="1"/>
          </p:nvPr>
        </p:nvSpPr>
        <p:spPr>
          <a:xfrm>
            <a:off x="109040" y="190872"/>
            <a:ext cx="6858000" cy="1241822"/>
          </a:xfrm>
        </p:spPr>
        <p:txBody>
          <a:bodyPr>
            <a:normAutofit/>
          </a:bodyPr>
          <a:lstStyle/>
          <a:p>
            <a:pPr algn="l"/>
            <a:r>
              <a:rPr lang="tr-TR" b="1" dirty="0" smtClean="0"/>
              <a:t>15 Şubat 2023</a:t>
            </a:r>
            <a:endParaRPr lang="tr-TR" b="1" dirty="0"/>
          </a:p>
          <a:p>
            <a:pPr algn="l"/>
            <a:r>
              <a:rPr lang="tr-TR" b="1" dirty="0"/>
              <a:t>Çevrimiçi Toplantı</a:t>
            </a:r>
          </a:p>
        </p:txBody>
      </p:sp>
      <p:sp>
        <p:nvSpPr>
          <p:cNvPr id="5" name="Title 1">
            <a:extLst>
              <a:ext uri="{FF2B5EF4-FFF2-40B4-BE49-F238E27FC236}">
                <a16:creationId xmlns:a16="http://schemas.microsoft.com/office/drawing/2014/main" xmlns="" id="{F7818146-E16B-5B44-8E34-E5EC32A8A901}"/>
              </a:ext>
            </a:extLst>
          </p:cNvPr>
          <p:cNvSpPr txBox="1">
            <a:spLocks/>
          </p:cNvSpPr>
          <p:nvPr/>
        </p:nvSpPr>
        <p:spPr>
          <a:xfrm>
            <a:off x="772137" y="1525460"/>
            <a:ext cx="7886700" cy="1441232"/>
          </a:xfrm>
          <a:prstGeom prst="rect">
            <a:avLst/>
          </a:prstGeom>
          <a:solidFill>
            <a:srgbClr val="FF0000"/>
          </a:solidFill>
          <a:ln>
            <a:solidFill>
              <a:schemeClr val="bg1"/>
            </a:solidFill>
          </a:ln>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900"/>
              </a:spcBef>
              <a:spcAft>
                <a:spcPts val="900"/>
              </a:spcAft>
            </a:pPr>
            <a:r>
              <a:rPr lang="tr-TR" sz="4500" dirty="0">
                <a:ln>
                  <a:solidFill>
                    <a:schemeClr val="bg1"/>
                  </a:solidFill>
                </a:ln>
                <a:solidFill>
                  <a:schemeClr val="bg1"/>
                </a:solidFill>
              </a:rPr>
              <a:t>HEM-TUYEK</a:t>
            </a:r>
            <a:br>
              <a:rPr lang="tr-TR" sz="4500" dirty="0">
                <a:ln>
                  <a:solidFill>
                    <a:schemeClr val="bg1"/>
                  </a:solidFill>
                </a:ln>
                <a:solidFill>
                  <a:schemeClr val="bg1"/>
                </a:solidFill>
              </a:rPr>
            </a:br>
            <a:r>
              <a:rPr lang="tr-TR" sz="4500" dirty="0" smtClean="0">
                <a:ln>
                  <a:solidFill>
                    <a:schemeClr val="bg1"/>
                  </a:solidFill>
                </a:ln>
                <a:solidFill>
                  <a:schemeClr val="bg1"/>
                </a:solidFill>
              </a:rPr>
              <a:t>2. </a:t>
            </a:r>
            <a:r>
              <a:rPr lang="tr-TR" sz="4500" dirty="0">
                <a:ln>
                  <a:solidFill>
                    <a:schemeClr val="bg1"/>
                  </a:solidFill>
                </a:ln>
                <a:solidFill>
                  <a:schemeClr val="bg1"/>
                </a:solidFill>
              </a:rPr>
              <a:t>Eğitim Yöneticileri Toplantısı</a:t>
            </a:r>
          </a:p>
        </p:txBody>
      </p:sp>
      <p:pic>
        <p:nvPicPr>
          <p:cNvPr id="6" name="Resim 1">
            <a:extLst>
              <a:ext uri="{FF2B5EF4-FFF2-40B4-BE49-F238E27FC236}">
                <a16:creationId xmlns:a16="http://schemas.microsoft.com/office/drawing/2014/main" xmlns="" id="{D78E3956-6E4B-1445-A0E9-DED866BF8D83}"/>
              </a:ext>
            </a:extLst>
          </p:cNvPr>
          <p:cNvPicPr>
            <a:picLocks noChangeAspect="1"/>
          </p:cNvPicPr>
          <p:nvPr/>
        </p:nvPicPr>
        <p:blipFill>
          <a:blip r:embed="rId2"/>
          <a:stretch>
            <a:fillRect/>
          </a:stretch>
        </p:blipFill>
        <p:spPr>
          <a:xfrm>
            <a:off x="7406907" y="98106"/>
            <a:ext cx="1475160" cy="1427354"/>
          </a:xfrm>
          <a:prstGeom prst="rect">
            <a:avLst/>
          </a:prstGeom>
        </p:spPr>
      </p:pic>
      <p:sp>
        <p:nvSpPr>
          <p:cNvPr id="7" name="Title 1">
            <a:extLst>
              <a:ext uri="{FF2B5EF4-FFF2-40B4-BE49-F238E27FC236}">
                <a16:creationId xmlns:a16="http://schemas.microsoft.com/office/drawing/2014/main" xmlns="" id="{F0DF57E7-8F95-5446-A89E-E51C901B18BD}"/>
              </a:ext>
            </a:extLst>
          </p:cNvPr>
          <p:cNvSpPr txBox="1">
            <a:spLocks/>
          </p:cNvSpPr>
          <p:nvPr/>
        </p:nvSpPr>
        <p:spPr>
          <a:xfrm>
            <a:off x="646876" y="3353841"/>
            <a:ext cx="4349073" cy="3322531"/>
          </a:xfrm>
          <a:prstGeom prst="rect">
            <a:avLst/>
          </a:prstGeom>
          <a:noFill/>
          <a:ln>
            <a:noFill/>
          </a:ln>
        </p:spPr>
        <p:txBody>
          <a:bodyPr vert="horz" lIns="68580" tIns="34290" rIns="68580" bIns="3429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900"/>
              </a:spcBef>
              <a:spcAft>
                <a:spcPts val="900"/>
              </a:spcAft>
            </a:pPr>
            <a:r>
              <a:rPr lang="tr-TR" sz="2400" b="1" dirty="0" smtClean="0">
                <a:ln>
                  <a:solidFill>
                    <a:schemeClr val="bg1"/>
                  </a:solidFill>
                </a:ln>
                <a:latin typeface="+mn-lt"/>
                <a:cs typeface="Arial" panose="020B0604020202020204" pitchFamily="34" charset="0"/>
              </a:rPr>
              <a:t>Bireysel ve kurumsal akreditasyon </a:t>
            </a:r>
            <a:r>
              <a:rPr lang="tr-TR" sz="2400" b="1" dirty="0">
                <a:ln>
                  <a:solidFill>
                    <a:schemeClr val="bg1"/>
                  </a:solidFill>
                </a:ln>
                <a:latin typeface="+mn-lt"/>
                <a:cs typeface="Arial" panose="020B0604020202020204" pitchFamily="34" charset="0"/>
              </a:rPr>
              <a:t>çalışmaları konusunda bilgilendirme yapıldı.</a:t>
            </a:r>
          </a:p>
          <a:p>
            <a:pPr>
              <a:spcBef>
                <a:spcPts val="900"/>
              </a:spcBef>
              <a:spcAft>
                <a:spcPts val="900"/>
              </a:spcAft>
            </a:pPr>
            <a:r>
              <a:rPr lang="tr-TR" sz="2400" b="1" dirty="0">
                <a:ln>
                  <a:solidFill>
                    <a:schemeClr val="bg1"/>
                  </a:solidFill>
                </a:ln>
                <a:latin typeface="+mn-lt"/>
                <a:cs typeface="Arial" panose="020B0604020202020204" pitchFamily="34" charset="0"/>
              </a:rPr>
              <a:t>57 program; </a:t>
            </a:r>
          </a:p>
          <a:p>
            <a:pPr>
              <a:spcBef>
                <a:spcPts val="900"/>
              </a:spcBef>
              <a:spcAft>
                <a:spcPts val="900"/>
              </a:spcAft>
            </a:pPr>
            <a:r>
              <a:rPr lang="tr-TR" sz="2400" b="1" dirty="0">
                <a:ln>
                  <a:solidFill>
                    <a:schemeClr val="bg1"/>
                  </a:solidFill>
                </a:ln>
                <a:latin typeface="+mn-lt"/>
                <a:cs typeface="Arial" panose="020B0604020202020204" pitchFamily="34" charset="0"/>
              </a:rPr>
              <a:t>Yetki kategorisi 2-3 olan 43 </a:t>
            </a:r>
          </a:p>
          <a:p>
            <a:pPr>
              <a:spcBef>
                <a:spcPts val="900"/>
              </a:spcBef>
              <a:spcAft>
                <a:spcPts val="900"/>
              </a:spcAft>
            </a:pPr>
            <a:r>
              <a:rPr lang="tr-TR" sz="2400" b="1" dirty="0">
                <a:ln>
                  <a:solidFill>
                    <a:schemeClr val="bg1"/>
                  </a:solidFill>
                </a:ln>
                <a:latin typeface="+mn-lt"/>
                <a:cs typeface="Arial" panose="020B0604020202020204" pitchFamily="34" charset="0"/>
              </a:rPr>
              <a:t>Katılımcı </a:t>
            </a:r>
            <a:r>
              <a:rPr lang="tr-TR" sz="2400" b="1" dirty="0" smtClean="0">
                <a:ln>
                  <a:solidFill>
                    <a:schemeClr val="bg1"/>
                  </a:solidFill>
                </a:ln>
                <a:latin typeface="+mn-lt"/>
                <a:cs typeface="Arial" panose="020B0604020202020204" pitchFamily="34" charset="0"/>
              </a:rPr>
              <a:t>14</a:t>
            </a:r>
            <a:endParaRPr lang="tr-TR" sz="2400" b="1" dirty="0">
              <a:ln>
                <a:solidFill>
                  <a:schemeClr val="bg1"/>
                </a:solidFill>
              </a:ln>
              <a:latin typeface="+mn-lt"/>
              <a:cs typeface="Arial" panose="020B0604020202020204" pitchFamily="34" charset="0"/>
            </a:endParaRPr>
          </a:p>
        </p:txBody>
      </p:sp>
      <p:pic>
        <p:nvPicPr>
          <p:cNvPr id="2" name="Resim 1"/>
          <p:cNvPicPr>
            <a:picLocks noChangeAspect="1"/>
          </p:cNvPicPr>
          <p:nvPr/>
        </p:nvPicPr>
        <p:blipFill>
          <a:blip r:embed="rId3"/>
          <a:stretch>
            <a:fillRect/>
          </a:stretch>
        </p:blipFill>
        <p:spPr>
          <a:xfrm>
            <a:off x="5333425" y="3059457"/>
            <a:ext cx="2613542" cy="3690821"/>
          </a:xfrm>
          <a:prstGeom prst="rect">
            <a:avLst/>
          </a:prstGeom>
        </p:spPr>
      </p:pic>
    </p:spTree>
    <p:extLst>
      <p:ext uri="{BB962C8B-B14F-4D97-AF65-F5344CB8AC3E}">
        <p14:creationId xmlns:p14="http://schemas.microsoft.com/office/powerpoint/2010/main" val="40557673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021415"/>
            <a:ext cx="8229600" cy="993243"/>
          </a:xfrm>
          <a:ln w="38100" cmpd="sng">
            <a:solidFill>
              <a:srgbClr val="FF0000">
                <a:alpha val="96000"/>
              </a:srgbClr>
            </a:solidFill>
          </a:ln>
        </p:spPr>
        <p:txBody>
          <a:bodyPr>
            <a:normAutofit/>
          </a:bodyPr>
          <a:lstStyle/>
          <a:p>
            <a:pPr algn="just"/>
            <a:r>
              <a:rPr lang="tr-TR" sz="2000" b="1" dirty="0" smtClean="0">
                <a:solidFill>
                  <a:srgbClr val="0000FF"/>
                </a:solidFill>
              </a:rPr>
              <a:t>T.S.8.1. </a:t>
            </a:r>
            <a:r>
              <a:rPr lang="tr-TR" sz="2000" dirty="0" smtClean="0"/>
              <a:t>Uzmanlık </a:t>
            </a:r>
            <a:r>
              <a:rPr lang="tr-TR" sz="2000" dirty="0"/>
              <a:t>eğitimi veren kurumlar, uzmanlık dernekleri ve tıpta uzmanlık yeterlik kurulları, </a:t>
            </a:r>
            <a:r>
              <a:rPr lang="tr-TR" sz="2000" b="1" dirty="0"/>
              <a:t>eğitim programlarının yapı, işlev ve niteliğini mutlaka düzenli olarak gözden geçirmeli, güncellemeli ve belirlenen eksiklikleri düzeltmelidir.</a:t>
            </a:r>
            <a:r>
              <a:rPr lang="tr-TR" sz="2000" dirty="0" smtClean="0">
                <a:effectLst/>
              </a:rPr>
              <a:t> </a:t>
            </a:r>
            <a:endParaRPr lang="en-US" sz="2000" dirty="0"/>
          </a:p>
        </p:txBody>
      </p:sp>
      <p:sp>
        <p:nvSpPr>
          <p:cNvPr id="3" name="Content Placeholder 2"/>
          <p:cNvSpPr>
            <a:spLocks noGrp="1"/>
          </p:cNvSpPr>
          <p:nvPr>
            <p:ph idx="1"/>
          </p:nvPr>
        </p:nvSpPr>
        <p:spPr>
          <a:xfrm>
            <a:off x="457200" y="3461275"/>
            <a:ext cx="8229600" cy="2414520"/>
          </a:xfrm>
          <a:ln w="38100" cmpd="sng">
            <a:solidFill>
              <a:srgbClr val="FF0000">
                <a:alpha val="96000"/>
              </a:srgbClr>
            </a:solidFill>
          </a:ln>
        </p:spPr>
        <p:txBody>
          <a:bodyPr>
            <a:normAutofit/>
          </a:bodyPr>
          <a:lstStyle/>
          <a:p>
            <a:pPr lvl="0">
              <a:buFont typeface="Wingdings" charset="2"/>
              <a:buChar char="ü"/>
            </a:pPr>
            <a:r>
              <a:rPr lang="tr-TR" sz="2000" dirty="0"/>
              <a:t>Eğitim kurumu, uzmanlık eğitimi programını değişen gereksinimlere göre yapı, kapsam, işlev ve süresinde güncelleştirilmeleri yapacak yapı (Sürekli Yenilenme Kurulu/Eğitim birimi akademik kurulu) ve yönergesi-güncel mevzuat belgeleri bulunmalı.</a:t>
            </a:r>
            <a:endParaRPr lang="tr-TR" sz="2000" dirty="0" smtClean="0">
              <a:effectLst/>
            </a:endParaRPr>
          </a:p>
          <a:p>
            <a:pPr>
              <a:buFont typeface="Wingdings" charset="2"/>
              <a:buChar char="ü"/>
            </a:pPr>
            <a:r>
              <a:rPr lang="tr-TR" sz="2000" dirty="0"/>
              <a:t>Bu yönergenin kullanıldığını gösterir eğitim sürecinde sürekli yenilenme karar örnekleri.</a:t>
            </a:r>
            <a:r>
              <a:rPr lang="tr-TR" sz="2000" dirty="0" smtClean="0">
                <a:effectLst/>
              </a:rPr>
              <a:t> </a:t>
            </a:r>
            <a:endParaRPr lang="en-US" sz="2000" dirty="0"/>
          </a:p>
        </p:txBody>
      </p:sp>
      <p:sp>
        <p:nvSpPr>
          <p:cNvPr id="4" name="TextBox 3"/>
          <p:cNvSpPr txBox="1"/>
          <p:nvPr/>
        </p:nvSpPr>
        <p:spPr>
          <a:xfrm>
            <a:off x="767525" y="581686"/>
            <a:ext cx="7535688" cy="1200328"/>
          </a:xfrm>
          <a:prstGeom prst="rect">
            <a:avLst/>
          </a:prstGeom>
          <a:noFill/>
          <a:ln w="38100" cmpd="sng">
            <a:solidFill>
              <a:srgbClr val="FF0000">
                <a:alpha val="96000"/>
              </a:srgbClr>
            </a:solidFill>
          </a:ln>
        </p:spPr>
        <p:txBody>
          <a:bodyPr wrap="square" rtlCol="0">
            <a:spAutoFit/>
          </a:bodyPr>
          <a:lstStyle/>
          <a:p>
            <a:pPr algn="ctr"/>
            <a:endParaRPr lang="tr-TR" sz="2400" b="1" dirty="0" smtClean="0"/>
          </a:p>
          <a:p>
            <a:pPr algn="ctr"/>
            <a:r>
              <a:rPr lang="tr-TR" sz="2400" b="1" dirty="0" smtClean="0"/>
              <a:t>8</a:t>
            </a:r>
            <a:r>
              <a:rPr lang="tr-TR" sz="2400" b="1" dirty="0"/>
              <a:t>. SÜREKLİ </a:t>
            </a:r>
            <a:r>
              <a:rPr lang="tr-TR" sz="2400" b="1" dirty="0" smtClean="0"/>
              <a:t>İYİLEŞTİRME</a:t>
            </a:r>
            <a:r>
              <a:rPr lang="tr-TR" sz="2400" dirty="0" smtClean="0"/>
              <a:t>  (</a:t>
            </a:r>
            <a:r>
              <a:rPr lang="tr-TR" sz="2400" dirty="0"/>
              <a:t>1 TEMEL STANDART)</a:t>
            </a:r>
          </a:p>
          <a:p>
            <a:pPr algn="ctr"/>
            <a:endParaRPr lang="en-US" sz="2400" dirty="0"/>
          </a:p>
        </p:txBody>
      </p:sp>
    </p:spTree>
    <p:extLst>
      <p:ext uri="{BB962C8B-B14F-4D97-AF65-F5344CB8AC3E}">
        <p14:creationId xmlns:p14="http://schemas.microsoft.com/office/powerpoint/2010/main" val="31560032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8951"/>
          </a:xfrm>
          <a:ln w="38100" cmpd="sng">
            <a:solidFill>
              <a:srgbClr val="3366FF">
                <a:alpha val="96000"/>
              </a:srgbClr>
            </a:solidFill>
          </a:ln>
        </p:spPr>
        <p:txBody>
          <a:bodyPr>
            <a:normAutofit/>
          </a:bodyPr>
          <a:lstStyle/>
          <a:p>
            <a:pPr algn="l">
              <a:lnSpc>
                <a:spcPct val="140000"/>
              </a:lnSpc>
            </a:pPr>
            <a:r>
              <a:rPr lang="tr-TR" sz="2000" b="1" dirty="0" smtClean="0">
                <a:effectLst/>
              </a:rPr>
              <a:t>8. SÜREKLİ İYİLEŞTİRME-ÖZET</a:t>
            </a:r>
            <a:br>
              <a:rPr lang="tr-TR" sz="2000" b="1" dirty="0" smtClean="0">
                <a:effectLst/>
              </a:rPr>
            </a:br>
            <a:endParaRPr lang="en-US" sz="2000" b="1" dirty="0"/>
          </a:p>
        </p:txBody>
      </p:sp>
      <p:sp>
        <p:nvSpPr>
          <p:cNvPr id="3" name="Content Placeholder 2"/>
          <p:cNvSpPr>
            <a:spLocks noGrp="1"/>
          </p:cNvSpPr>
          <p:nvPr>
            <p:ph idx="1"/>
          </p:nvPr>
        </p:nvSpPr>
        <p:spPr>
          <a:xfrm>
            <a:off x="457200" y="1967902"/>
            <a:ext cx="8229600" cy="4158261"/>
          </a:xfrm>
          <a:ln w="38100" cmpd="sng">
            <a:solidFill>
              <a:srgbClr val="3366FF">
                <a:alpha val="96000"/>
              </a:srgbClr>
            </a:solidFill>
          </a:ln>
        </p:spPr>
        <p:txBody>
          <a:bodyPr>
            <a:normAutofit/>
          </a:bodyPr>
          <a:lstStyle/>
          <a:p>
            <a:pPr marL="0" indent="0">
              <a:lnSpc>
                <a:spcPct val="140000"/>
              </a:lnSpc>
              <a:buNone/>
            </a:pPr>
            <a:endParaRPr lang="tr-TR" sz="2000" dirty="0" smtClean="0">
              <a:effectLst/>
            </a:endParaRPr>
          </a:p>
          <a:p>
            <a:pPr>
              <a:lnSpc>
                <a:spcPct val="140000"/>
              </a:lnSpc>
              <a:buFont typeface="Wingdings" charset="2"/>
              <a:buChar char="ü"/>
            </a:pPr>
            <a:r>
              <a:rPr lang="en-US" sz="2000" dirty="0" err="1"/>
              <a:t>Sürekli</a:t>
            </a:r>
            <a:r>
              <a:rPr lang="en-US" sz="2000" dirty="0"/>
              <a:t> </a:t>
            </a:r>
            <a:r>
              <a:rPr lang="en-US" sz="2000" dirty="0" err="1"/>
              <a:t>Yenilenme</a:t>
            </a:r>
            <a:r>
              <a:rPr lang="en-US" sz="2000" dirty="0"/>
              <a:t> </a:t>
            </a:r>
            <a:r>
              <a:rPr lang="en-US" sz="2000" dirty="0" err="1"/>
              <a:t>Kurulu</a:t>
            </a:r>
            <a:r>
              <a:rPr lang="en-US" sz="2000" dirty="0"/>
              <a:t>/</a:t>
            </a:r>
            <a:r>
              <a:rPr lang="en-US" sz="2000" dirty="0" err="1"/>
              <a:t>Eğitim</a:t>
            </a:r>
            <a:r>
              <a:rPr lang="en-US" sz="2000" dirty="0"/>
              <a:t> </a:t>
            </a:r>
            <a:r>
              <a:rPr lang="en-US" sz="2000" dirty="0" err="1"/>
              <a:t>birimi</a:t>
            </a:r>
            <a:r>
              <a:rPr lang="en-US" sz="2000" dirty="0"/>
              <a:t> </a:t>
            </a:r>
            <a:r>
              <a:rPr lang="en-US" sz="2000" dirty="0" err="1"/>
              <a:t>akademik</a:t>
            </a:r>
            <a:r>
              <a:rPr lang="en-US" sz="2000" dirty="0"/>
              <a:t> </a:t>
            </a:r>
            <a:r>
              <a:rPr lang="en-US" sz="2000" dirty="0" err="1"/>
              <a:t>kurulu</a:t>
            </a:r>
            <a:r>
              <a:rPr lang="en-US" sz="2000" dirty="0"/>
              <a:t> </a:t>
            </a:r>
            <a:r>
              <a:rPr lang="en-US" sz="2000" dirty="0" err="1"/>
              <a:t>ve</a:t>
            </a:r>
            <a:r>
              <a:rPr lang="en-US" sz="2000" dirty="0"/>
              <a:t> </a:t>
            </a:r>
            <a:r>
              <a:rPr lang="en-US" sz="2000" dirty="0" err="1"/>
              <a:t>yönergesi-güncel</a:t>
            </a:r>
            <a:r>
              <a:rPr lang="en-US" sz="2000" dirty="0"/>
              <a:t> </a:t>
            </a:r>
            <a:r>
              <a:rPr lang="en-US" sz="2000" dirty="0" err="1"/>
              <a:t>mevzuat</a:t>
            </a:r>
            <a:r>
              <a:rPr lang="en-US" sz="2000" dirty="0"/>
              <a:t> </a:t>
            </a:r>
            <a:r>
              <a:rPr lang="en-US" sz="2000" dirty="0" err="1"/>
              <a:t>belgeleri</a:t>
            </a:r>
            <a:r>
              <a:rPr lang="en-US" sz="2000" dirty="0"/>
              <a:t> </a:t>
            </a:r>
            <a:r>
              <a:rPr lang="en-US" sz="2000" dirty="0" err="1"/>
              <a:t>var</a:t>
            </a:r>
            <a:r>
              <a:rPr lang="en-US" sz="2000" dirty="0"/>
              <a:t> </a:t>
            </a:r>
            <a:r>
              <a:rPr lang="en-US" sz="2000" dirty="0" err="1"/>
              <a:t>mı</a:t>
            </a:r>
            <a:r>
              <a:rPr lang="en-US" sz="2000" dirty="0"/>
              <a:t>? </a:t>
            </a:r>
            <a:endParaRPr lang="tr-TR" sz="2000" dirty="0"/>
          </a:p>
          <a:p>
            <a:pPr>
              <a:lnSpc>
                <a:spcPct val="140000"/>
              </a:lnSpc>
              <a:buFont typeface="Wingdings" charset="2"/>
              <a:buChar char="ü"/>
            </a:pPr>
            <a:r>
              <a:rPr lang="en-US" sz="2000" dirty="0" err="1"/>
              <a:t>Eğitim</a:t>
            </a:r>
            <a:r>
              <a:rPr lang="en-US" sz="2000" dirty="0"/>
              <a:t> </a:t>
            </a:r>
            <a:r>
              <a:rPr lang="en-US" sz="2000" dirty="0" err="1"/>
              <a:t>programı</a:t>
            </a:r>
            <a:r>
              <a:rPr lang="en-US" sz="2000" dirty="0"/>
              <a:t> </a:t>
            </a:r>
            <a:r>
              <a:rPr lang="en-US" sz="2000" dirty="0" err="1"/>
              <a:t>yıllık</a:t>
            </a:r>
            <a:r>
              <a:rPr lang="en-US" sz="2000" dirty="0"/>
              <a:t> </a:t>
            </a:r>
            <a:r>
              <a:rPr lang="en-US" sz="2000" dirty="0" err="1"/>
              <a:t>olarak</a:t>
            </a:r>
            <a:r>
              <a:rPr lang="en-US" sz="2000" dirty="0"/>
              <a:t> </a:t>
            </a:r>
            <a:r>
              <a:rPr lang="en-US" sz="2000" dirty="0" err="1"/>
              <a:t>gözden</a:t>
            </a:r>
            <a:r>
              <a:rPr lang="en-US" sz="2000" dirty="0"/>
              <a:t> </a:t>
            </a:r>
            <a:r>
              <a:rPr lang="en-US" sz="2000" dirty="0" err="1"/>
              <a:t>geçiriliyor</a:t>
            </a:r>
            <a:r>
              <a:rPr lang="en-US" sz="2000" dirty="0"/>
              <a:t>/ </a:t>
            </a:r>
            <a:r>
              <a:rPr lang="en-US" sz="2000" dirty="0" err="1"/>
              <a:t>değerlendiriliyor</a:t>
            </a:r>
            <a:r>
              <a:rPr lang="en-US" sz="2000" dirty="0"/>
              <a:t> mu? </a:t>
            </a:r>
            <a:r>
              <a:rPr lang="en-US" sz="2000" dirty="0" err="1"/>
              <a:t>Yıllık</a:t>
            </a:r>
            <a:r>
              <a:rPr lang="en-US" sz="2000" dirty="0"/>
              <a:t> </a:t>
            </a:r>
            <a:r>
              <a:rPr lang="en-US" sz="2000" dirty="0" err="1"/>
              <a:t>değerlendirme</a:t>
            </a:r>
            <a:r>
              <a:rPr lang="en-US" sz="2000" dirty="0"/>
              <a:t> </a:t>
            </a:r>
            <a:r>
              <a:rPr lang="en-US" sz="2000" dirty="0" err="1"/>
              <a:t>sonrası</a:t>
            </a:r>
            <a:r>
              <a:rPr lang="en-US" sz="2000" dirty="0"/>
              <a:t> </a:t>
            </a:r>
            <a:r>
              <a:rPr lang="en-US" sz="2000" dirty="0" err="1"/>
              <a:t>eğitim</a:t>
            </a:r>
            <a:r>
              <a:rPr lang="en-US" sz="2000" dirty="0"/>
              <a:t> </a:t>
            </a:r>
            <a:r>
              <a:rPr lang="en-US" sz="2000" dirty="0" err="1"/>
              <a:t>programında</a:t>
            </a:r>
            <a:r>
              <a:rPr lang="en-US" sz="2000" dirty="0"/>
              <a:t> </a:t>
            </a:r>
            <a:r>
              <a:rPr lang="en-US" sz="2000" dirty="0" err="1" smtClean="0"/>
              <a:t>yapılan</a:t>
            </a:r>
            <a:r>
              <a:rPr lang="tr-TR" sz="2000" dirty="0" smtClean="0"/>
              <a:t> </a:t>
            </a:r>
            <a:r>
              <a:rPr lang="en-US" sz="2000" dirty="0" err="1" smtClean="0"/>
              <a:t>değişikliklere</a:t>
            </a:r>
            <a:r>
              <a:rPr lang="en-US" sz="2000" dirty="0" smtClean="0"/>
              <a:t> </a:t>
            </a:r>
            <a:r>
              <a:rPr lang="en-US" sz="2000" dirty="0" err="1"/>
              <a:t>ait</a:t>
            </a:r>
            <a:r>
              <a:rPr lang="en-US" sz="2000" dirty="0"/>
              <a:t> </a:t>
            </a:r>
            <a:r>
              <a:rPr lang="en-US" sz="2000" dirty="0" err="1"/>
              <a:t>belgelere</a:t>
            </a:r>
            <a:r>
              <a:rPr lang="en-US" sz="2000" dirty="0"/>
              <a:t> </a:t>
            </a:r>
            <a:r>
              <a:rPr lang="en-US" sz="2000" dirty="0" err="1"/>
              <a:t>ulaşılıyor</a:t>
            </a:r>
            <a:r>
              <a:rPr lang="en-US" sz="2000" dirty="0"/>
              <a:t> mu? </a:t>
            </a:r>
            <a:endParaRPr lang="tr-TR" sz="2000" dirty="0"/>
          </a:p>
          <a:p>
            <a:pPr>
              <a:lnSpc>
                <a:spcPct val="140000"/>
              </a:lnSpc>
              <a:buFont typeface="Wingdings" charset="2"/>
              <a:buChar char="ü"/>
            </a:pPr>
            <a:endParaRPr lang="en-US" sz="2000" dirty="0"/>
          </a:p>
        </p:txBody>
      </p:sp>
    </p:spTree>
    <p:extLst>
      <p:ext uri="{BB962C8B-B14F-4D97-AF65-F5344CB8AC3E}">
        <p14:creationId xmlns:p14="http://schemas.microsoft.com/office/powerpoint/2010/main" val="37590222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l">
              <a:lnSpc>
                <a:spcPct val="140000"/>
              </a:lnSpc>
            </a:pPr>
            <a:r>
              <a:rPr lang="en-US" sz="2000" b="1" dirty="0" err="1" smtClean="0"/>
              <a:t>Gönderi</a:t>
            </a:r>
            <a:endParaRPr lang="en-US" sz="2000" b="1"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a:lnSpc>
                <a:spcPct val="140000"/>
              </a:lnSpc>
            </a:pPr>
            <a:r>
              <a:rPr lang="en-US" sz="2000" b="1" u="sng" dirty="0" err="1" smtClean="0"/>
              <a:t>Öz</a:t>
            </a:r>
            <a:r>
              <a:rPr lang="en-US" sz="2000" b="1" u="sng" dirty="0" smtClean="0"/>
              <a:t> </a:t>
            </a:r>
            <a:r>
              <a:rPr lang="en-US" sz="2000" b="1" u="sng" dirty="0" err="1" smtClean="0"/>
              <a:t>değerlendirme</a:t>
            </a:r>
            <a:r>
              <a:rPr lang="en-US" sz="2000" b="1" u="sng" dirty="0" smtClean="0"/>
              <a:t> </a:t>
            </a:r>
            <a:r>
              <a:rPr lang="en-US" sz="2000" b="1" u="sng" dirty="0" err="1" smtClean="0"/>
              <a:t>Dosyası</a:t>
            </a:r>
            <a:endParaRPr lang="en-US" sz="2000" b="1" u="sng" dirty="0" smtClean="0"/>
          </a:p>
          <a:p>
            <a:pPr>
              <a:lnSpc>
                <a:spcPct val="140000"/>
              </a:lnSpc>
            </a:pPr>
            <a:r>
              <a:rPr lang="en-US" sz="2000" dirty="0" err="1" smtClean="0"/>
              <a:t>Özdeğerlendirme</a:t>
            </a:r>
            <a:r>
              <a:rPr lang="en-US" sz="2000" dirty="0" smtClean="0"/>
              <a:t> </a:t>
            </a:r>
            <a:r>
              <a:rPr lang="en-US" sz="2000" dirty="0" err="1" smtClean="0"/>
              <a:t>Raporu</a:t>
            </a:r>
            <a:endParaRPr lang="en-US" sz="2000" dirty="0" smtClean="0"/>
          </a:p>
          <a:p>
            <a:pPr>
              <a:lnSpc>
                <a:spcPct val="140000"/>
              </a:lnSpc>
            </a:pPr>
            <a:r>
              <a:rPr lang="en-US" sz="2000" dirty="0" err="1" smtClean="0"/>
              <a:t>Rapora</a:t>
            </a:r>
            <a:r>
              <a:rPr lang="en-US" sz="2000" dirty="0" smtClean="0"/>
              <a:t> </a:t>
            </a:r>
            <a:r>
              <a:rPr lang="en-US" sz="2000" dirty="0" err="1" smtClean="0"/>
              <a:t>ait</a:t>
            </a:r>
            <a:r>
              <a:rPr lang="en-US" sz="2000" dirty="0" smtClean="0"/>
              <a:t> </a:t>
            </a:r>
            <a:r>
              <a:rPr lang="en-US" sz="2000" dirty="0" err="1" smtClean="0"/>
              <a:t>belgelerden</a:t>
            </a:r>
            <a:r>
              <a:rPr lang="en-US" sz="2000" dirty="0" smtClean="0"/>
              <a:t> </a:t>
            </a:r>
            <a:r>
              <a:rPr lang="en-US" sz="2000" dirty="0" err="1" smtClean="0"/>
              <a:t>oluşan</a:t>
            </a:r>
            <a:r>
              <a:rPr lang="en-US" sz="2000" dirty="0" smtClean="0"/>
              <a:t> </a:t>
            </a:r>
            <a:r>
              <a:rPr lang="en-US" sz="2000" dirty="0" err="1" smtClean="0"/>
              <a:t>ekler</a:t>
            </a:r>
            <a:endParaRPr lang="en-US" sz="2000" dirty="0" smtClean="0"/>
          </a:p>
          <a:p>
            <a:pPr>
              <a:lnSpc>
                <a:spcPct val="140000"/>
              </a:lnSpc>
            </a:pPr>
            <a:endParaRPr lang="en-US" sz="2000" dirty="0"/>
          </a:p>
          <a:p>
            <a:pPr>
              <a:lnSpc>
                <a:spcPct val="140000"/>
              </a:lnSpc>
            </a:pPr>
            <a:endParaRPr lang="en-US" sz="2000" dirty="0" smtClean="0"/>
          </a:p>
          <a:p>
            <a:pPr>
              <a:lnSpc>
                <a:spcPct val="140000"/>
              </a:lnSpc>
            </a:pPr>
            <a:endParaRPr lang="en-US" sz="2000" dirty="0"/>
          </a:p>
        </p:txBody>
      </p:sp>
    </p:spTree>
    <p:extLst>
      <p:ext uri="{BB962C8B-B14F-4D97-AF65-F5344CB8AC3E}">
        <p14:creationId xmlns:p14="http://schemas.microsoft.com/office/powerpoint/2010/main" val="2044741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0E91FE-2149-EE4A-A6E7-AFA73A853420}"/>
              </a:ext>
            </a:extLst>
          </p:cNvPr>
          <p:cNvSpPr>
            <a:spLocks noGrp="1"/>
          </p:cNvSpPr>
          <p:nvPr>
            <p:ph type="title"/>
          </p:nvPr>
        </p:nvSpPr>
        <p:spPr/>
        <p:txBody>
          <a:bodyPr/>
          <a:lstStyle/>
          <a:p>
            <a:pPr algn="ctr"/>
            <a:r>
              <a:rPr lang="tr-TR" dirty="0" err="1">
                <a:solidFill>
                  <a:srgbClr val="FF0000"/>
                </a:solidFill>
              </a:rPr>
              <a:t>www.hemtuyek.org</a:t>
            </a:r>
            <a:endParaRPr lang="tr-TR" dirty="0">
              <a:solidFill>
                <a:srgbClr val="FF0000"/>
              </a:solidFill>
            </a:endParaRPr>
          </a:p>
        </p:txBody>
      </p:sp>
      <p:pic>
        <p:nvPicPr>
          <p:cNvPr id="5" name="Picture 4">
            <a:extLst>
              <a:ext uri="{FF2B5EF4-FFF2-40B4-BE49-F238E27FC236}">
                <a16:creationId xmlns:a16="http://schemas.microsoft.com/office/drawing/2014/main" xmlns="" id="{249DFF42-5183-8F41-8B10-46FACC22DA2F}"/>
              </a:ext>
            </a:extLst>
          </p:cNvPr>
          <p:cNvPicPr>
            <a:picLocks noChangeAspect="1"/>
          </p:cNvPicPr>
          <p:nvPr/>
        </p:nvPicPr>
        <p:blipFill>
          <a:blip r:embed="rId2"/>
          <a:stretch>
            <a:fillRect/>
          </a:stretch>
        </p:blipFill>
        <p:spPr>
          <a:xfrm>
            <a:off x="0" y="1903200"/>
            <a:ext cx="9144000" cy="4552151"/>
          </a:xfrm>
          <a:prstGeom prst="rect">
            <a:avLst/>
          </a:prstGeom>
        </p:spPr>
      </p:pic>
    </p:spTree>
    <p:extLst>
      <p:ext uri="{BB962C8B-B14F-4D97-AF65-F5344CB8AC3E}">
        <p14:creationId xmlns:p14="http://schemas.microsoft.com/office/powerpoint/2010/main" val="1529270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rcRect l="6551" r="6551"/>
          <a:stretch>
            <a:fillRect/>
          </a:stretch>
        </p:blipFill>
        <p:spPr>
          <a:xfrm>
            <a:off x="240323" y="1888148"/>
            <a:ext cx="8407400" cy="3822700"/>
          </a:xfrm>
          <a:prstGeom prst="rect">
            <a:avLst/>
          </a:prstGeom>
        </p:spPr>
      </p:pic>
      <p:sp>
        <p:nvSpPr>
          <p:cNvPr id="5" name="Title 4">
            <a:extLst>
              <a:ext uri="{FF2B5EF4-FFF2-40B4-BE49-F238E27FC236}">
                <a16:creationId xmlns:a16="http://schemas.microsoft.com/office/drawing/2014/main" xmlns="" id="{C540AD73-4BF5-E748-A139-E316BA6691E0}"/>
              </a:ext>
            </a:extLst>
          </p:cNvPr>
          <p:cNvSpPr>
            <a:spLocks noGrp="1"/>
          </p:cNvSpPr>
          <p:nvPr>
            <p:ph type="title"/>
          </p:nvPr>
        </p:nvSpPr>
        <p:spPr/>
        <p:txBody>
          <a:bodyPr/>
          <a:lstStyle/>
          <a:p>
            <a:pPr algn="ctr"/>
            <a:r>
              <a:rPr lang="tr-TR" dirty="0" err="1">
                <a:solidFill>
                  <a:srgbClr val="FF0000"/>
                </a:solidFill>
              </a:rPr>
              <a:t>www.hemtuyek.org</a:t>
            </a:r>
            <a:endParaRPr lang="tr-TR" dirty="0"/>
          </a:p>
        </p:txBody>
      </p:sp>
    </p:spTree>
    <p:extLst>
      <p:ext uri="{BB962C8B-B14F-4D97-AF65-F5344CB8AC3E}">
        <p14:creationId xmlns:p14="http://schemas.microsoft.com/office/powerpoint/2010/main" val="1217059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725" y="63177"/>
            <a:ext cx="7886700" cy="1325563"/>
          </a:xfrm>
          <a:noFill/>
        </p:spPr>
        <p:txBody>
          <a:bodyPr>
            <a:normAutofit/>
          </a:bodyPr>
          <a:lstStyle/>
          <a:p>
            <a:r>
              <a:rPr lang="en-US" sz="4000" dirty="0" err="1">
                <a:solidFill>
                  <a:srgbClr val="FF0000"/>
                </a:solidFill>
                <a:latin typeface="+mn-lt"/>
              </a:rPr>
              <a:t>Hematoloji</a:t>
            </a:r>
            <a:r>
              <a:rPr lang="en-US" sz="4000" dirty="0">
                <a:solidFill>
                  <a:srgbClr val="FF0000"/>
                </a:solidFill>
                <a:latin typeface="+mn-lt"/>
              </a:rPr>
              <a:t> </a:t>
            </a:r>
            <a:r>
              <a:rPr lang="en-US" sz="4000" dirty="0" err="1">
                <a:solidFill>
                  <a:srgbClr val="FF0000"/>
                </a:solidFill>
                <a:latin typeface="+mn-lt"/>
              </a:rPr>
              <a:t>Uzmanlarına</a:t>
            </a:r>
            <a:r>
              <a:rPr lang="en-US" sz="4000" dirty="0">
                <a:solidFill>
                  <a:srgbClr val="FF0000"/>
                </a:solidFill>
                <a:latin typeface="+mn-lt"/>
              </a:rPr>
              <a:t> </a:t>
            </a:r>
            <a:r>
              <a:rPr lang="en-US" sz="4000" dirty="0" err="1">
                <a:solidFill>
                  <a:srgbClr val="FF0000"/>
                </a:solidFill>
                <a:latin typeface="+mn-lt"/>
              </a:rPr>
              <a:t>Yeterlilik</a:t>
            </a:r>
            <a:r>
              <a:rPr lang="en-US" sz="4000" dirty="0">
                <a:solidFill>
                  <a:srgbClr val="FF0000"/>
                </a:solidFill>
                <a:latin typeface="+mn-lt"/>
              </a:rPr>
              <a:t> </a:t>
            </a:r>
            <a:r>
              <a:rPr lang="en-US" sz="4000" dirty="0" err="1">
                <a:solidFill>
                  <a:srgbClr val="FF0000"/>
                </a:solidFill>
                <a:latin typeface="+mn-lt"/>
              </a:rPr>
              <a:t>Belgesi</a:t>
            </a:r>
            <a:r>
              <a:rPr lang="en-US" sz="4000" dirty="0">
                <a:solidFill>
                  <a:srgbClr val="FF0000"/>
                </a:solidFill>
                <a:latin typeface="+mn-lt"/>
              </a:rPr>
              <a:t> Verilmesi-1</a:t>
            </a:r>
          </a:p>
        </p:txBody>
      </p:sp>
      <p:sp>
        <p:nvSpPr>
          <p:cNvPr id="3" name="Content Placeholder 2"/>
          <p:cNvSpPr>
            <a:spLocks noGrp="1"/>
          </p:cNvSpPr>
          <p:nvPr>
            <p:ph idx="1"/>
          </p:nvPr>
        </p:nvSpPr>
        <p:spPr/>
        <p:txBody>
          <a:bodyPr>
            <a:normAutofit fontScale="85000" lnSpcReduction="20000"/>
          </a:bodyPr>
          <a:lstStyle/>
          <a:p>
            <a:pPr fontAlgn="base"/>
            <a:r>
              <a:rPr lang="tr-TR" dirty="0"/>
              <a:t>Başvuru dilekçesi</a:t>
            </a:r>
          </a:p>
          <a:p>
            <a:pPr fontAlgn="base"/>
            <a:r>
              <a:rPr lang="tr-TR" dirty="0"/>
              <a:t>Halen eğitim kurumunda çalışmakta olan Profesör, Doçent ve en az beş yıllık Doktor Öğretim Üyesi olan hematoloji uzmanlarının kurumlarından aldıkları kadro ve çalıştıkları süreyi gösteren belge</a:t>
            </a:r>
          </a:p>
          <a:p>
            <a:pPr fontAlgn="base"/>
            <a:r>
              <a:rPr lang="tr-TR" dirty="0"/>
              <a:t>Güncellenmiş son beş yıllık yayın listesini de içeren özgeçmiş</a:t>
            </a:r>
          </a:p>
          <a:p>
            <a:pPr fontAlgn="base"/>
            <a:r>
              <a:rPr lang="tr-TR" dirty="0"/>
              <a:t>Hematoloji uzmanlığını yurt dışında almış uzmanların orijinal uzmanlık belgesi ile denklik belgesi</a:t>
            </a:r>
          </a:p>
          <a:p>
            <a:pPr fontAlgn="base"/>
            <a:r>
              <a:rPr lang="tr-TR" dirty="0"/>
              <a:t>Var ise uluslararası kuruluşlardan alınmış yeterlik belgesi ve/veya Türk Hematoloji Derneği’nin yeterlik sınav başarı belgesi</a:t>
            </a:r>
          </a:p>
          <a:p>
            <a:pPr fontAlgn="base"/>
            <a:r>
              <a:rPr lang="tr-TR" dirty="0"/>
              <a:t>Kurum değişikliği yapan akademik ünvanlı hematoloji uzmanlarının; eğitim programı yürüten farklı kurumlarda toplamda en az beş yıllık eğitici rolü olduğunu gösterir belge</a:t>
            </a:r>
          </a:p>
          <a:p>
            <a:endParaRPr lang="en-US" dirty="0"/>
          </a:p>
        </p:txBody>
      </p:sp>
      <p:pic>
        <p:nvPicPr>
          <p:cNvPr id="5" name="Picture 4">
            <a:extLst>
              <a:ext uri="{FF2B5EF4-FFF2-40B4-BE49-F238E27FC236}">
                <a16:creationId xmlns:a16="http://schemas.microsoft.com/office/drawing/2014/main" xmlns="" id="{E75C76CA-1876-A442-97F9-BAEA546AB8D9}"/>
              </a:ext>
            </a:extLst>
          </p:cNvPr>
          <p:cNvPicPr>
            <a:picLocks noChangeAspect="1"/>
          </p:cNvPicPr>
          <p:nvPr/>
        </p:nvPicPr>
        <p:blipFill>
          <a:blip r:embed="rId2"/>
          <a:stretch>
            <a:fillRect/>
          </a:stretch>
        </p:blipFill>
        <p:spPr>
          <a:xfrm>
            <a:off x="7831014" y="63177"/>
            <a:ext cx="1096823" cy="1177570"/>
          </a:xfrm>
          <a:prstGeom prst="rect">
            <a:avLst/>
          </a:prstGeom>
        </p:spPr>
      </p:pic>
      <p:cxnSp>
        <p:nvCxnSpPr>
          <p:cNvPr id="6" name="Düz Bağlayıcı 3">
            <a:extLst>
              <a:ext uri="{FF2B5EF4-FFF2-40B4-BE49-F238E27FC236}">
                <a16:creationId xmlns:a16="http://schemas.microsoft.com/office/drawing/2014/main" xmlns="" id="{ACB80825-C097-464C-845C-266AEC5FF216}"/>
              </a:ext>
            </a:extLst>
          </p:cNvPr>
          <p:cNvCxnSpPr/>
          <p:nvPr/>
        </p:nvCxnSpPr>
        <p:spPr>
          <a:xfrm>
            <a:off x="-36512" y="1293621"/>
            <a:ext cx="91805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3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725" y="63177"/>
            <a:ext cx="7886700" cy="1325563"/>
          </a:xfrm>
          <a:noFill/>
        </p:spPr>
        <p:txBody>
          <a:bodyPr>
            <a:normAutofit/>
          </a:bodyPr>
          <a:lstStyle/>
          <a:p>
            <a:r>
              <a:rPr lang="en-US" sz="4000" dirty="0" err="1">
                <a:solidFill>
                  <a:srgbClr val="FF0000"/>
                </a:solidFill>
                <a:latin typeface="+mn-lt"/>
              </a:rPr>
              <a:t>Hematoloji</a:t>
            </a:r>
            <a:r>
              <a:rPr lang="en-US" sz="4000" dirty="0">
                <a:solidFill>
                  <a:srgbClr val="FF0000"/>
                </a:solidFill>
                <a:latin typeface="+mn-lt"/>
              </a:rPr>
              <a:t> </a:t>
            </a:r>
            <a:r>
              <a:rPr lang="en-US" sz="4000" dirty="0" err="1">
                <a:solidFill>
                  <a:srgbClr val="FF0000"/>
                </a:solidFill>
                <a:latin typeface="+mn-lt"/>
              </a:rPr>
              <a:t>Uzmanlarına</a:t>
            </a:r>
            <a:r>
              <a:rPr lang="en-US" sz="4000" dirty="0">
                <a:solidFill>
                  <a:srgbClr val="FF0000"/>
                </a:solidFill>
                <a:latin typeface="+mn-lt"/>
              </a:rPr>
              <a:t> </a:t>
            </a:r>
            <a:r>
              <a:rPr lang="en-US" sz="4000" dirty="0" err="1">
                <a:solidFill>
                  <a:srgbClr val="FF0000"/>
                </a:solidFill>
                <a:latin typeface="+mn-lt"/>
              </a:rPr>
              <a:t>Yeterlilik</a:t>
            </a:r>
            <a:r>
              <a:rPr lang="en-US" sz="4000" dirty="0">
                <a:solidFill>
                  <a:srgbClr val="FF0000"/>
                </a:solidFill>
                <a:latin typeface="+mn-lt"/>
              </a:rPr>
              <a:t> </a:t>
            </a:r>
            <a:r>
              <a:rPr lang="en-US" sz="4000" dirty="0" err="1">
                <a:solidFill>
                  <a:srgbClr val="FF0000"/>
                </a:solidFill>
                <a:latin typeface="+mn-lt"/>
              </a:rPr>
              <a:t>Belgesi</a:t>
            </a:r>
            <a:r>
              <a:rPr lang="en-US" sz="4000" dirty="0">
                <a:solidFill>
                  <a:srgbClr val="FF0000"/>
                </a:solidFill>
                <a:latin typeface="+mn-lt"/>
              </a:rPr>
              <a:t> Verilmesi-2</a:t>
            </a:r>
          </a:p>
        </p:txBody>
      </p:sp>
      <p:sp>
        <p:nvSpPr>
          <p:cNvPr id="3" name="Content Placeholder 2"/>
          <p:cNvSpPr>
            <a:spLocks noGrp="1"/>
          </p:cNvSpPr>
          <p:nvPr>
            <p:ph idx="1"/>
          </p:nvPr>
        </p:nvSpPr>
        <p:spPr/>
        <p:txBody>
          <a:bodyPr>
            <a:normAutofit fontScale="77500" lnSpcReduction="20000"/>
          </a:bodyPr>
          <a:lstStyle/>
          <a:p>
            <a:pPr fontAlgn="base"/>
            <a:r>
              <a:rPr lang="tr-TR" dirty="0"/>
              <a:t>Farklı akademik ünvanlı kadrolarda eğitici olarak görev almış ise toplamda beş yıllık eğiticiliğini gösterir belge</a:t>
            </a:r>
          </a:p>
          <a:p>
            <a:pPr fontAlgn="base"/>
            <a:r>
              <a:rPr lang="tr-TR" dirty="0"/>
              <a:t>Bu belgeleri tamamlayan hematoloji uzmanlarının, belgelerini HEM-TUYEK sekretaryası olan </a:t>
            </a:r>
            <a:r>
              <a:rPr lang="tr-TR" dirty="0">
                <a:hlinkClick r:id="rId2"/>
              </a:rPr>
              <a:t>info@hemtuyek.org</a:t>
            </a:r>
            <a:r>
              <a:rPr lang="tr-TR" dirty="0"/>
              <a:t> adresine göndermeleri gerekmektedir.</a:t>
            </a:r>
          </a:p>
          <a:p>
            <a:pPr fontAlgn="base"/>
            <a:r>
              <a:rPr lang="tr-TR" dirty="0"/>
              <a:t>Son başvuru tarihi 31 Aralık 2023 olarak ilan edilmiş olup bu tarihten sonra yapılan başvurular bu kapsamda değerlendirilmeyecektir.</a:t>
            </a:r>
          </a:p>
          <a:p>
            <a:pPr fontAlgn="base"/>
            <a:r>
              <a:rPr lang="tr-TR" dirty="0"/>
              <a:t>HEM-TUYEK Yürütme Kurulu incelemesi sonrası uygunluğu kabul edilen hematoloji uzmanlarının belgeleri adreslerine gönderilecektir.</a:t>
            </a:r>
          </a:p>
          <a:p>
            <a:pPr fontAlgn="base"/>
            <a:r>
              <a:rPr lang="tr-TR" dirty="0"/>
              <a:t>Belgenin geçerlik süresi beş yıl olup, beş yılın sonunda re-sertifikasyon için başvurulması gerekmektedir.</a:t>
            </a:r>
          </a:p>
          <a:p>
            <a:pPr fontAlgn="base"/>
            <a:r>
              <a:rPr lang="tr-TR" dirty="0"/>
              <a:t>Re-sertifikasyon için gerekli koşullar daha sonra bir yönerge ile ilan edilecektir.</a:t>
            </a:r>
          </a:p>
          <a:p>
            <a:endParaRPr lang="en-US" dirty="0"/>
          </a:p>
        </p:txBody>
      </p:sp>
      <p:pic>
        <p:nvPicPr>
          <p:cNvPr id="5" name="Picture 4">
            <a:extLst>
              <a:ext uri="{FF2B5EF4-FFF2-40B4-BE49-F238E27FC236}">
                <a16:creationId xmlns:a16="http://schemas.microsoft.com/office/drawing/2014/main" xmlns="" id="{E75C76CA-1876-A442-97F9-BAEA546AB8D9}"/>
              </a:ext>
            </a:extLst>
          </p:cNvPr>
          <p:cNvPicPr>
            <a:picLocks noChangeAspect="1"/>
          </p:cNvPicPr>
          <p:nvPr/>
        </p:nvPicPr>
        <p:blipFill>
          <a:blip r:embed="rId3"/>
          <a:stretch>
            <a:fillRect/>
          </a:stretch>
        </p:blipFill>
        <p:spPr>
          <a:xfrm>
            <a:off x="7831014" y="63177"/>
            <a:ext cx="1096823" cy="1177570"/>
          </a:xfrm>
          <a:prstGeom prst="rect">
            <a:avLst/>
          </a:prstGeom>
        </p:spPr>
      </p:pic>
      <p:cxnSp>
        <p:nvCxnSpPr>
          <p:cNvPr id="6" name="Düz Bağlayıcı 3">
            <a:extLst>
              <a:ext uri="{FF2B5EF4-FFF2-40B4-BE49-F238E27FC236}">
                <a16:creationId xmlns:a16="http://schemas.microsoft.com/office/drawing/2014/main" xmlns="" id="{ACB80825-C097-464C-845C-266AEC5FF216}"/>
              </a:ext>
            </a:extLst>
          </p:cNvPr>
          <p:cNvCxnSpPr/>
          <p:nvPr/>
        </p:nvCxnSpPr>
        <p:spPr>
          <a:xfrm>
            <a:off x="-36512" y="1293621"/>
            <a:ext cx="91805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85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71A4B2-7110-F14D-BDCA-545E14F7815B}"/>
              </a:ext>
            </a:extLst>
          </p:cNvPr>
          <p:cNvSpPr>
            <a:spLocks noGrp="1"/>
          </p:cNvSpPr>
          <p:nvPr>
            <p:ph type="title"/>
          </p:nvPr>
        </p:nvSpPr>
        <p:spPr/>
        <p:txBody>
          <a:bodyPr>
            <a:normAutofit/>
          </a:bodyPr>
          <a:lstStyle/>
          <a:p>
            <a:r>
              <a:rPr lang="tr-TR" sz="4000" dirty="0">
                <a:solidFill>
                  <a:srgbClr val="FF0000"/>
                </a:solidFill>
              </a:rPr>
              <a:t>Kimler Belge Almak İçin Başvurdu? </a:t>
            </a:r>
          </a:p>
        </p:txBody>
      </p:sp>
      <p:sp>
        <p:nvSpPr>
          <p:cNvPr id="3" name="Content Placeholder 2">
            <a:extLst>
              <a:ext uri="{FF2B5EF4-FFF2-40B4-BE49-F238E27FC236}">
                <a16:creationId xmlns:a16="http://schemas.microsoft.com/office/drawing/2014/main" xmlns="" id="{B14D94E3-0805-2F47-9150-C5A9254B820B}"/>
              </a:ext>
            </a:extLst>
          </p:cNvPr>
          <p:cNvSpPr>
            <a:spLocks noGrp="1"/>
          </p:cNvSpPr>
          <p:nvPr>
            <p:ph idx="1"/>
          </p:nvPr>
        </p:nvSpPr>
        <p:spPr/>
        <p:txBody>
          <a:bodyPr/>
          <a:lstStyle/>
          <a:p>
            <a:r>
              <a:rPr lang="tr-TR" dirty="0"/>
              <a:t>Toplam 34 kişi başvurdu</a:t>
            </a:r>
          </a:p>
          <a:p>
            <a:r>
              <a:rPr lang="tr-TR" dirty="0"/>
              <a:t>1 </a:t>
            </a:r>
            <a:r>
              <a:rPr lang="tr-TR" dirty="0" err="1"/>
              <a:t>Red</a:t>
            </a:r>
            <a:r>
              <a:rPr lang="tr-TR" dirty="0"/>
              <a:t> </a:t>
            </a:r>
          </a:p>
          <a:p>
            <a:r>
              <a:rPr lang="tr-TR" dirty="0"/>
              <a:t>33 kabul </a:t>
            </a:r>
          </a:p>
          <a:p>
            <a:r>
              <a:rPr lang="tr-TR" dirty="0"/>
              <a:t>Son başvuru 31 Aralık 2023</a:t>
            </a:r>
          </a:p>
          <a:p>
            <a:r>
              <a:rPr lang="tr-TR" dirty="0"/>
              <a:t>5 yıl sonra re-sertifikasyon</a:t>
            </a:r>
          </a:p>
          <a:p>
            <a:r>
              <a:rPr lang="tr-TR" dirty="0"/>
              <a:t>Şartlar sonra iletilecektir</a:t>
            </a:r>
          </a:p>
          <a:p>
            <a:endParaRPr lang="tr-TR" dirty="0"/>
          </a:p>
        </p:txBody>
      </p:sp>
      <p:cxnSp>
        <p:nvCxnSpPr>
          <p:cNvPr id="4" name="Düz Bağlayıcı 3">
            <a:extLst>
              <a:ext uri="{FF2B5EF4-FFF2-40B4-BE49-F238E27FC236}">
                <a16:creationId xmlns:a16="http://schemas.microsoft.com/office/drawing/2014/main" xmlns="" id="{B9AD8070-C5F5-1E48-8C32-CD2243B1CCB0}"/>
              </a:ext>
            </a:extLst>
          </p:cNvPr>
          <p:cNvCxnSpPr/>
          <p:nvPr/>
        </p:nvCxnSpPr>
        <p:spPr>
          <a:xfrm>
            <a:off x="-36512" y="1586698"/>
            <a:ext cx="91805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733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3CD10AF-1472-3040-979D-6AF5A1B947BD}"/>
              </a:ext>
            </a:extLst>
          </p:cNvPr>
          <p:cNvPicPr>
            <a:picLocks noChangeAspect="1"/>
          </p:cNvPicPr>
          <p:nvPr/>
        </p:nvPicPr>
        <p:blipFill>
          <a:blip r:embed="rId2"/>
          <a:stretch>
            <a:fillRect/>
          </a:stretch>
        </p:blipFill>
        <p:spPr>
          <a:xfrm>
            <a:off x="108855" y="357553"/>
            <a:ext cx="9035145" cy="6324601"/>
          </a:xfrm>
          <a:prstGeom prst="rect">
            <a:avLst/>
          </a:prstGeom>
        </p:spPr>
      </p:pic>
    </p:spTree>
    <p:extLst>
      <p:ext uri="{BB962C8B-B14F-4D97-AF65-F5344CB8AC3E}">
        <p14:creationId xmlns:p14="http://schemas.microsoft.com/office/powerpoint/2010/main" val="16344455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725" y="63177"/>
            <a:ext cx="7886700" cy="1325563"/>
          </a:xfrm>
          <a:noFill/>
        </p:spPr>
        <p:txBody>
          <a:bodyPr>
            <a:normAutofit/>
          </a:bodyPr>
          <a:lstStyle/>
          <a:p>
            <a:r>
              <a:rPr lang="en-US" sz="4000" dirty="0">
                <a:solidFill>
                  <a:srgbClr val="FF0000"/>
                </a:solidFill>
                <a:latin typeface="+mn-lt"/>
              </a:rPr>
              <a:t>HEM-TUYEK </a:t>
            </a:r>
            <a:r>
              <a:rPr lang="en-US" sz="4000" dirty="0" err="1">
                <a:solidFill>
                  <a:srgbClr val="FF0000"/>
                </a:solidFill>
                <a:latin typeface="+mn-lt"/>
              </a:rPr>
              <a:t>Bireysel</a:t>
            </a:r>
            <a:r>
              <a:rPr lang="en-US" sz="4000" dirty="0">
                <a:solidFill>
                  <a:srgbClr val="FF0000"/>
                </a:solidFill>
                <a:latin typeface="+mn-lt"/>
              </a:rPr>
              <a:t> </a:t>
            </a:r>
            <a:r>
              <a:rPr lang="en-US" sz="4000" dirty="0" err="1">
                <a:solidFill>
                  <a:srgbClr val="FF0000"/>
                </a:solidFill>
                <a:latin typeface="+mn-lt"/>
              </a:rPr>
              <a:t>Yeterlik</a:t>
            </a:r>
            <a:r>
              <a:rPr lang="en-US" sz="4000" dirty="0">
                <a:solidFill>
                  <a:srgbClr val="FF0000"/>
                </a:solidFill>
                <a:latin typeface="+mn-lt"/>
              </a:rPr>
              <a:t> </a:t>
            </a:r>
            <a:r>
              <a:rPr lang="en-US" sz="4000" dirty="0" err="1">
                <a:solidFill>
                  <a:srgbClr val="FF0000"/>
                </a:solidFill>
                <a:latin typeface="+mn-lt"/>
              </a:rPr>
              <a:t>Sınavı</a:t>
            </a:r>
            <a:endParaRPr lang="en-US" sz="4000" dirty="0">
              <a:solidFill>
                <a:srgbClr val="FF0000"/>
              </a:solidFill>
              <a:latin typeface="+mn-lt"/>
            </a:endParaRPr>
          </a:p>
        </p:txBody>
      </p:sp>
      <p:sp>
        <p:nvSpPr>
          <p:cNvPr id="3" name="Content Placeholder 2"/>
          <p:cNvSpPr>
            <a:spLocks noGrp="1"/>
          </p:cNvSpPr>
          <p:nvPr>
            <p:ph idx="1"/>
          </p:nvPr>
        </p:nvSpPr>
        <p:spPr>
          <a:xfrm>
            <a:off x="492725" y="1411602"/>
            <a:ext cx="7886700" cy="4351338"/>
          </a:xfrm>
        </p:spPr>
        <p:txBody>
          <a:bodyPr>
            <a:normAutofit/>
          </a:bodyPr>
          <a:lstStyle/>
          <a:p>
            <a:r>
              <a:rPr lang="en-US" dirty="0"/>
              <a:t>Her </a:t>
            </a:r>
            <a:r>
              <a:rPr lang="en-US" dirty="0" err="1"/>
              <a:t>yıl</a:t>
            </a:r>
            <a:r>
              <a:rPr lang="en-US" dirty="0"/>
              <a:t> Nisan </a:t>
            </a:r>
            <a:r>
              <a:rPr lang="en-US" dirty="0" err="1"/>
              <a:t>ayında</a:t>
            </a:r>
            <a:endParaRPr lang="en-US" dirty="0"/>
          </a:p>
          <a:p>
            <a:r>
              <a:rPr lang="en-US" dirty="0" err="1"/>
              <a:t>Kuramsal</a:t>
            </a:r>
            <a:r>
              <a:rPr lang="en-US" dirty="0"/>
              <a:t> </a:t>
            </a:r>
            <a:r>
              <a:rPr lang="en-US" dirty="0" err="1"/>
              <a:t>ve</a:t>
            </a:r>
            <a:r>
              <a:rPr lang="en-US" dirty="0"/>
              <a:t> </a:t>
            </a:r>
            <a:r>
              <a:rPr lang="en-US" dirty="0" err="1"/>
              <a:t>Uygulamalı</a:t>
            </a:r>
            <a:endParaRPr lang="en-US" dirty="0"/>
          </a:p>
          <a:p>
            <a:r>
              <a:rPr lang="en-US" dirty="0"/>
              <a:t>MEDU-</a:t>
            </a:r>
            <a:r>
              <a:rPr lang="en-US" dirty="0" err="1"/>
              <a:t>Hematoloji</a:t>
            </a:r>
            <a:r>
              <a:rPr lang="en-US" dirty="0"/>
              <a:t> </a:t>
            </a:r>
            <a:r>
              <a:rPr lang="en-US" dirty="0" err="1"/>
              <a:t>yazılım</a:t>
            </a:r>
            <a:r>
              <a:rPr lang="en-US" dirty="0"/>
              <a:t> program</a:t>
            </a:r>
          </a:p>
          <a:p>
            <a:r>
              <a:rPr lang="en-US" dirty="0" err="1"/>
              <a:t>Özel</a:t>
            </a:r>
            <a:r>
              <a:rPr lang="en-US" dirty="0"/>
              <a:t> </a:t>
            </a:r>
            <a:r>
              <a:rPr lang="en-US" dirty="0" err="1"/>
              <a:t>iki</a:t>
            </a:r>
            <a:r>
              <a:rPr lang="en-US" dirty="0"/>
              <a:t> </a:t>
            </a:r>
            <a:r>
              <a:rPr lang="en-US" dirty="0" err="1"/>
              <a:t>aşamalı</a:t>
            </a:r>
            <a:r>
              <a:rPr lang="en-US" dirty="0"/>
              <a:t> </a:t>
            </a:r>
            <a:r>
              <a:rPr lang="en-US" dirty="0" err="1"/>
              <a:t>şifre</a:t>
            </a:r>
            <a:r>
              <a:rPr lang="en-US" dirty="0"/>
              <a:t> </a:t>
            </a:r>
            <a:r>
              <a:rPr lang="en-US" dirty="0" err="1"/>
              <a:t>ile</a:t>
            </a:r>
            <a:r>
              <a:rPr lang="en-US" dirty="0"/>
              <a:t> </a:t>
            </a:r>
            <a:r>
              <a:rPr lang="en-US" dirty="0" err="1"/>
              <a:t>giriş</a:t>
            </a:r>
            <a:r>
              <a:rPr lang="en-US" dirty="0"/>
              <a:t>, </a:t>
            </a:r>
            <a:r>
              <a:rPr lang="en-US" dirty="0" err="1"/>
              <a:t>güvenli</a:t>
            </a:r>
            <a:r>
              <a:rPr lang="en-US" dirty="0"/>
              <a:t> </a:t>
            </a:r>
          </a:p>
          <a:p>
            <a:endParaRPr lang="en-US" dirty="0"/>
          </a:p>
        </p:txBody>
      </p:sp>
      <p:pic>
        <p:nvPicPr>
          <p:cNvPr id="5" name="Picture 4">
            <a:extLst>
              <a:ext uri="{FF2B5EF4-FFF2-40B4-BE49-F238E27FC236}">
                <a16:creationId xmlns:a16="http://schemas.microsoft.com/office/drawing/2014/main" xmlns="" id="{E75C76CA-1876-A442-97F9-BAEA546AB8D9}"/>
              </a:ext>
            </a:extLst>
          </p:cNvPr>
          <p:cNvPicPr>
            <a:picLocks noChangeAspect="1"/>
          </p:cNvPicPr>
          <p:nvPr/>
        </p:nvPicPr>
        <p:blipFill>
          <a:blip r:embed="rId2"/>
          <a:stretch>
            <a:fillRect/>
          </a:stretch>
        </p:blipFill>
        <p:spPr>
          <a:xfrm>
            <a:off x="7831014" y="63177"/>
            <a:ext cx="1096823" cy="1177570"/>
          </a:xfrm>
          <a:prstGeom prst="rect">
            <a:avLst/>
          </a:prstGeom>
        </p:spPr>
      </p:pic>
      <p:cxnSp>
        <p:nvCxnSpPr>
          <p:cNvPr id="6" name="Düz Bağlayıcı 3">
            <a:extLst>
              <a:ext uri="{FF2B5EF4-FFF2-40B4-BE49-F238E27FC236}">
                <a16:creationId xmlns:a16="http://schemas.microsoft.com/office/drawing/2014/main" xmlns="" id="{ACB80825-C097-464C-845C-266AEC5FF216}"/>
              </a:ext>
            </a:extLst>
          </p:cNvPr>
          <p:cNvCxnSpPr/>
          <p:nvPr/>
        </p:nvCxnSpPr>
        <p:spPr>
          <a:xfrm>
            <a:off x="-36512" y="1293621"/>
            <a:ext cx="91805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0005B824-D1A0-2545-AD04-FEE6AD6680EE}"/>
              </a:ext>
            </a:extLst>
          </p:cNvPr>
          <p:cNvPicPr>
            <a:picLocks noChangeAspect="1"/>
          </p:cNvPicPr>
          <p:nvPr/>
        </p:nvPicPr>
        <p:blipFill>
          <a:blip r:embed="rId3"/>
          <a:stretch>
            <a:fillRect/>
          </a:stretch>
        </p:blipFill>
        <p:spPr>
          <a:xfrm>
            <a:off x="492725" y="3735264"/>
            <a:ext cx="8264769" cy="2777881"/>
          </a:xfrm>
          <a:prstGeom prst="rect">
            <a:avLst/>
          </a:prstGeom>
        </p:spPr>
      </p:pic>
    </p:spTree>
    <p:extLst>
      <p:ext uri="{BB962C8B-B14F-4D97-AF65-F5344CB8AC3E}">
        <p14:creationId xmlns:p14="http://schemas.microsoft.com/office/powerpoint/2010/main" val="32598229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59A038D-3767-4A42-AABF-E789305C9733}"/>
              </a:ext>
            </a:extLst>
          </p:cNvPr>
          <p:cNvSpPr>
            <a:spLocks noGrp="1"/>
          </p:cNvSpPr>
          <p:nvPr>
            <p:ph type="title"/>
          </p:nvPr>
        </p:nvSpPr>
        <p:spPr/>
        <p:txBody>
          <a:bodyPr/>
          <a:lstStyle/>
          <a:p>
            <a:pPr algn="ctr"/>
            <a:r>
              <a:rPr lang="tr-TR" dirty="0">
                <a:solidFill>
                  <a:srgbClr val="FF0000"/>
                </a:solidFill>
              </a:rPr>
              <a:t>TUKMOS-Hematoloji Eğitim Programı</a:t>
            </a:r>
          </a:p>
        </p:txBody>
      </p:sp>
      <p:pic>
        <p:nvPicPr>
          <p:cNvPr id="6" name="Picture 5">
            <a:extLst>
              <a:ext uri="{FF2B5EF4-FFF2-40B4-BE49-F238E27FC236}">
                <a16:creationId xmlns:a16="http://schemas.microsoft.com/office/drawing/2014/main" xmlns="" id="{2498A829-4C80-4749-9D55-CE66483BF42D}"/>
              </a:ext>
            </a:extLst>
          </p:cNvPr>
          <p:cNvPicPr>
            <a:picLocks noChangeAspect="1"/>
          </p:cNvPicPr>
          <p:nvPr/>
        </p:nvPicPr>
        <p:blipFill>
          <a:blip r:embed="rId2"/>
          <a:stretch>
            <a:fillRect/>
          </a:stretch>
        </p:blipFill>
        <p:spPr>
          <a:xfrm>
            <a:off x="0" y="1939466"/>
            <a:ext cx="9144000" cy="4409284"/>
          </a:xfrm>
          <a:prstGeom prst="rect">
            <a:avLst/>
          </a:prstGeom>
        </p:spPr>
      </p:pic>
    </p:spTree>
    <p:extLst>
      <p:ext uri="{BB962C8B-B14F-4D97-AF65-F5344CB8AC3E}">
        <p14:creationId xmlns:p14="http://schemas.microsoft.com/office/powerpoint/2010/main" val="38931418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56670A5-3306-5C40-8AD6-5095E9485F52}"/>
              </a:ext>
            </a:extLst>
          </p:cNvPr>
          <p:cNvPicPr>
            <a:picLocks noChangeAspect="1"/>
          </p:cNvPicPr>
          <p:nvPr/>
        </p:nvPicPr>
        <p:blipFill>
          <a:blip r:embed="rId2"/>
          <a:stretch>
            <a:fillRect/>
          </a:stretch>
        </p:blipFill>
        <p:spPr>
          <a:xfrm>
            <a:off x="170472" y="1031630"/>
            <a:ext cx="8882744" cy="4783016"/>
          </a:xfrm>
          <a:prstGeom prst="rect">
            <a:avLst/>
          </a:prstGeom>
        </p:spPr>
      </p:pic>
    </p:spTree>
    <p:extLst>
      <p:ext uri="{BB962C8B-B14F-4D97-AF65-F5344CB8AC3E}">
        <p14:creationId xmlns:p14="http://schemas.microsoft.com/office/powerpoint/2010/main" val="3141677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D210F86-B522-5B41-9885-610D11A47A1C}"/>
              </a:ext>
            </a:extLst>
          </p:cNvPr>
          <p:cNvPicPr>
            <a:picLocks noChangeAspect="1"/>
          </p:cNvPicPr>
          <p:nvPr/>
        </p:nvPicPr>
        <p:blipFill>
          <a:blip r:embed="rId2"/>
          <a:stretch>
            <a:fillRect/>
          </a:stretch>
        </p:blipFill>
        <p:spPr>
          <a:xfrm>
            <a:off x="0" y="127489"/>
            <a:ext cx="9144000" cy="4305300"/>
          </a:xfrm>
          <a:prstGeom prst="rect">
            <a:avLst/>
          </a:prstGeom>
        </p:spPr>
      </p:pic>
      <p:pic>
        <p:nvPicPr>
          <p:cNvPr id="6" name="Picture 5">
            <a:extLst>
              <a:ext uri="{FF2B5EF4-FFF2-40B4-BE49-F238E27FC236}">
                <a16:creationId xmlns:a16="http://schemas.microsoft.com/office/drawing/2014/main" xmlns="" id="{C4BDB922-5E08-0849-8DC4-B54040BDB9BE}"/>
              </a:ext>
            </a:extLst>
          </p:cNvPr>
          <p:cNvPicPr>
            <a:picLocks noChangeAspect="1"/>
          </p:cNvPicPr>
          <p:nvPr/>
        </p:nvPicPr>
        <p:blipFill>
          <a:blip r:embed="rId3"/>
          <a:stretch>
            <a:fillRect/>
          </a:stretch>
        </p:blipFill>
        <p:spPr>
          <a:xfrm>
            <a:off x="0" y="2535731"/>
            <a:ext cx="9144000" cy="4322269"/>
          </a:xfrm>
          <a:prstGeom prst="rect">
            <a:avLst/>
          </a:prstGeom>
        </p:spPr>
      </p:pic>
    </p:spTree>
    <p:extLst>
      <p:ext uri="{BB962C8B-B14F-4D97-AF65-F5344CB8AC3E}">
        <p14:creationId xmlns:p14="http://schemas.microsoft.com/office/powerpoint/2010/main" val="185058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92FCC05-F544-FF41-B5A0-367DAF342BC2}"/>
              </a:ext>
            </a:extLst>
          </p:cNvPr>
          <p:cNvPicPr>
            <a:picLocks noChangeAspect="1"/>
          </p:cNvPicPr>
          <p:nvPr/>
        </p:nvPicPr>
        <p:blipFill>
          <a:blip r:embed="rId2"/>
          <a:stretch>
            <a:fillRect/>
          </a:stretch>
        </p:blipFill>
        <p:spPr>
          <a:xfrm>
            <a:off x="0" y="0"/>
            <a:ext cx="9144000" cy="3327400"/>
          </a:xfrm>
          <a:prstGeom prst="rect">
            <a:avLst/>
          </a:prstGeom>
        </p:spPr>
      </p:pic>
      <p:pic>
        <p:nvPicPr>
          <p:cNvPr id="8" name="Picture 7">
            <a:extLst>
              <a:ext uri="{FF2B5EF4-FFF2-40B4-BE49-F238E27FC236}">
                <a16:creationId xmlns:a16="http://schemas.microsoft.com/office/drawing/2014/main" xmlns="" id="{7D780F2E-EB50-7B49-BF4D-68CB1E90E01D}"/>
              </a:ext>
            </a:extLst>
          </p:cNvPr>
          <p:cNvPicPr>
            <a:picLocks noChangeAspect="1"/>
          </p:cNvPicPr>
          <p:nvPr/>
        </p:nvPicPr>
        <p:blipFill>
          <a:blip r:embed="rId3"/>
          <a:stretch>
            <a:fillRect/>
          </a:stretch>
        </p:blipFill>
        <p:spPr>
          <a:xfrm>
            <a:off x="140677" y="3046112"/>
            <a:ext cx="9144000" cy="3602762"/>
          </a:xfrm>
          <a:prstGeom prst="rect">
            <a:avLst/>
          </a:prstGeom>
        </p:spPr>
      </p:pic>
    </p:spTree>
    <p:extLst>
      <p:ext uri="{BB962C8B-B14F-4D97-AF65-F5344CB8AC3E}">
        <p14:creationId xmlns:p14="http://schemas.microsoft.com/office/powerpoint/2010/main" val="311765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2268D8-0AC1-C24D-A6EA-A599E335E8FE}"/>
              </a:ext>
            </a:extLst>
          </p:cNvPr>
          <p:cNvPicPr>
            <a:picLocks noChangeAspect="1"/>
          </p:cNvPicPr>
          <p:nvPr/>
        </p:nvPicPr>
        <p:blipFill>
          <a:blip r:embed="rId2"/>
          <a:stretch>
            <a:fillRect/>
          </a:stretch>
        </p:blipFill>
        <p:spPr>
          <a:xfrm>
            <a:off x="855783" y="1359877"/>
            <a:ext cx="7174523" cy="5380892"/>
          </a:xfrm>
          <a:prstGeom prst="rect">
            <a:avLst/>
          </a:prstGeom>
        </p:spPr>
      </p:pic>
      <p:sp>
        <p:nvSpPr>
          <p:cNvPr id="3" name="Title 2">
            <a:extLst>
              <a:ext uri="{FF2B5EF4-FFF2-40B4-BE49-F238E27FC236}">
                <a16:creationId xmlns:a16="http://schemas.microsoft.com/office/drawing/2014/main" xmlns="" id="{7314B99D-893C-C84F-A1C7-07FFB738401D}"/>
              </a:ext>
            </a:extLst>
          </p:cNvPr>
          <p:cNvSpPr>
            <a:spLocks noGrp="1"/>
          </p:cNvSpPr>
          <p:nvPr>
            <p:ph type="title"/>
          </p:nvPr>
        </p:nvSpPr>
        <p:spPr>
          <a:xfrm>
            <a:off x="499694" y="34314"/>
            <a:ext cx="7886700" cy="1325563"/>
          </a:xfrm>
        </p:spPr>
        <p:txBody>
          <a:bodyPr/>
          <a:lstStyle/>
          <a:p>
            <a:pPr algn="ctr"/>
            <a:r>
              <a:rPr lang="tr-TR" dirty="0">
                <a:solidFill>
                  <a:srgbClr val="FF0000"/>
                </a:solidFill>
              </a:rPr>
              <a:t>Objektif Yapılandırılmış Klinik Sınav (8-12 İstasyonlu) </a:t>
            </a:r>
          </a:p>
        </p:txBody>
      </p:sp>
    </p:spTree>
    <p:extLst>
      <p:ext uri="{BB962C8B-B14F-4D97-AF65-F5344CB8AC3E}">
        <p14:creationId xmlns:p14="http://schemas.microsoft.com/office/powerpoint/2010/main" val="30310333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3621" y="1719071"/>
            <a:ext cx="3553428" cy="4407408"/>
          </a:xfrm>
        </p:spPr>
        <p:txBody>
          <a:bodyPr/>
          <a:lstStyle/>
          <a:p>
            <a:r>
              <a:rPr lang="en-US" dirty="0">
                <a:hlinkClick r:id="rId2"/>
              </a:rPr>
              <a:t>http://hemtuyek.org</a:t>
            </a:r>
            <a:endParaRPr lang="en-US" dirty="0"/>
          </a:p>
          <a:p>
            <a:r>
              <a:rPr lang="en-US" dirty="0" err="1"/>
              <a:t>Ücretsiz</a:t>
            </a:r>
            <a:r>
              <a:rPr lang="en-US" dirty="0"/>
              <a:t> </a:t>
            </a:r>
            <a:r>
              <a:rPr lang="en-US" dirty="0" err="1"/>
              <a:t>başvuru</a:t>
            </a:r>
            <a:r>
              <a:rPr lang="en-US" dirty="0"/>
              <a:t> </a:t>
            </a:r>
          </a:p>
          <a:p>
            <a:r>
              <a:rPr lang="en-US" dirty="0" err="1"/>
              <a:t>Kurumsal</a:t>
            </a:r>
            <a:r>
              <a:rPr lang="en-US" dirty="0"/>
              <a:t> </a:t>
            </a:r>
            <a:r>
              <a:rPr lang="en-US" dirty="0" err="1"/>
              <a:t>başvuru</a:t>
            </a:r>
            <a:r>
              <a:rPr lang="en-US" dirty="0"/>
              <a:t> </a:t>
            </a:r>
            <a:r>
              <a:rPr lang="en-US" dirty="0" err="1"/>
              <a:t>formu</a:t>
            </a:r>
            <a:endParaRPr lang="en-US" dirty="0"/>
          </a:p>
          <a:p>
            <a:endParaRPr lang="en-US" dirty="0"/>
          </a:p>
        </p:txBody>
      </p:sp>
      <p:sp>
        <p:nvSpPr>
          <p:cNvPr id="3" name="Title 2"/>
          <p:cNvSpPr>
            <a:spLocks noGrp="1"/>
          </p:cNvSpPr>
          <p:nvPr>
            <p:ph type="title"/>
          </p:nvPr>
        </p:nvSpPr>
        <p:spPr>
          <a:xfrm>
            <a:off x="381000" y="355847"/>
            <a:ext cx="3215368" cy="1054394"/>
          </a:xfrm>
        </p:spPr>
        <p:txBody>
          <a:bodyPr>
            <a:normAutofit fontScale="90000"/>
          </a:bodyPr>
          <a:lstStyle/>
          <a:p>
            <a:r>
              <a:rPr lang="en-US" dirty="0">
                <a:solidFill>
                  <a:srgbClr val="FF0000"/>
                </a:solidFill>
              </a:rPr>
              <a:t>HEM-</a:t>
            </a:r>
            <a:r>
              <a:rPr lang="en-US" dirty="0" err="1">
                <a:solidFill>
                  <a:srgbClr val="FF0000"/>
                </a:solidFill>
              </a:rPr>
              <a:t>TUYEK’e</a:t>
            </a:r>
            <a:r>
              <a:rPr lang="en-US" dirty="0">
                <a:solidFill>
                  <a:srgbClr val="FF0000"/>
                </a:solidFill>
              </a:rPr>
              <a:t> </a:t>
            </a:r>
            <a:r>
              <a:rPr lang="en-US" dirty="0" err="1">
                <a:solidFill>
                  <a:srgbClr val="FF0000"/>
                </a:solidFill>
              </a:rPr>
              <a:t>başvuru</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3596368" y="0"/>
            <a:ext cx="5547632" cy="6858000"/>
          </a:xfrm>
          <a:prstGeom prst="rect">
            <a:avLst/>
          </a:prstGeom>
        </p:spPr>
      </p:pic>
    </p:spTree>
    <p:extLst>
      <p:ext uri="{BB962C8B-B14F-4D97-AF65-F5344CB8AC3E}">
        <p14:creationId xmlns:p14="http://schemas.microsoft.com/office/powerpoint/2010/main" val="3672530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473" y="245321"/>
            <a:ext cx="7886700" cy="1325563"/>
          </a:xfrm>
        </p:spPr>
        <p:txBody>
          <a:bodyPr>
            <a:normAutofit/>
          </a:bodyPr>
          <a:lstStyle/>
          <a:p>
            <a:r>
              <a:rPr lang="en-US" sz="3200" dirty="0">
                <a:solidFill>
                  <a:srgbClr val="FF0000"/>
                </a:solidFill>
                <a:latin typeface="+mn-lt"/>
              </a:rPr>
              <a:t>2023 </a:t>
            </a:r>
            <a:r>
              <a:rPr lang="en-US" sz="3200" dirty="0" err="1">
                <a:solidFill>
                  <a:srgbClr val="FF0000"/>
                </a:solidFill>
                <a:latin typeface="+mn-lt"/>
              </a:rPr>
              <a:t>Akreditasyon</a:t>
            </a:r>
            <a:r>
              <a:rPr lang="en-US" sz="3200" dirty="0">
                <a:solidFill>
                  <a:srgbClr val="FF0000"/>
                </a:solidFill>
                <a:latin typeface="+mn-lt"/>
              </a:rPr>
              <a:t> </a:t>
            </a:r>
            <a:r>
              <a:rPr lang="en-US" sz="3200" dirty="0" err="1">
                <a:solidFill>
                  <a:srgbClr val="FF0000"/>
                </a:solidFill>
                <a:latin typeface="+mn-lt"/>
              </a:rPr>
              <a:t>Başvuruları</a:t>
            </a:r>
            <a:endParaRPr lang="en-US" sz="3200" dirty="0">
              <a:solidFill>
                <a:srgbClr val="FF0000"/>
              </a:solidFill>
              <a:latin typeface="+mn-lt"/>
            </a:endParaRPr>
          </a:p>
        </p:txBody>
      </p:sp>
      <p:pic>
        <p:nvPicPr>
          <p:cNvPr id="8" name="Picture 7">
            <a:extLst>
              <a:ext uri="{FF2B5EF4-FFF2-40B4-BE49-F238E27FC236}">
                <a16:creationId xmlns:a16="http://schemas.microsoft.com/office/drawing/2014/main" xmlns="" id="{77B66D5D-0CEF-BA46-BC39-75ED1FBF899F}"/>
              </a:ext>
            </a:extLst>
          </p:cNvPr>
          <p:cNvPicPr>
            <a:picLocks noChangeAspect="1"/>
          </p:cNvPicPr>
          <p:nvPr/>
        </p:nvPicPr>
        <p:blipFill>
          <a:blip r:embed="rId2"/>
          <a:stretch>
            <a:fillRect/>
          </a:stretch>
        </p:blipFill>
        <p:spPr>
          <a:xfrm>
            <a:off x="7831111" y="156962"/>
            <a:ext cx="1096823" cy="1177570"/>
          </a:xfrm>
          <a:prstGeom prst="rect">
            <a:avLst/>
          </a:prstGeom>
        </p:spPr>
      </p:pic>
      <p:sp>
        <p:nvSpPr>
          <p:cNvPr id="4" name="Content Placeholder 3">
            <a:extLst>
              <a:ext uri="{FF2B5EF4-FFF2-40B4-BE49-F238E27FC236}">
                <a16:creationId xmlns:a16="http://schemas.microsoft.com/office/drawing/2014/main" xmlns="" id="{A5D9F34A-CD1F-F140-ABBB-008EAA3947D0}"/>
              </a:ext>
            </a:extLst>
          </p:cNvPr>
          <p:cNvSpPr>
            <a:spLocks noGrp="1"/>
          </p:cNvSpPr>
          <p:nvPr>
            <p:ph idx="1"/>
          </p:nvPr>
        </p:nvSpPr>
        <p:spPr/>
        <p:txBody>
          <a:bodyPr>
            <a:normAutofit/>
          </a:bodyPr>
          <a:lstStyle/>
          <a:p>
            <a:r>
              <a:rPr lang="tr-TR" dirty="0"/>
              <a:t>KTÜ-TF  Hematoloji Bilim Dalı</a:t>
            </a:r>
          </a:p>
          <a:p>
            <a:r>
              <a:rPr lang="tr-TR" dirty="0"/>
              <a:t>Ankara ÜTF Hematoloji Bilim Dalı</a:t>
            </a:r>
          </a:p>
          <a:p>
            <a:pPr lvl="1"/>
            <a:r>
              <a:rPr lang="tr-TR" dirty="0"/>
              <a:t>Bilgilendirme Toplantısı</a:t>
            </a:r>
          </a:p>
          <a:p>
            <a:r>
              <a:rPr lang="tr-TR" dirty="0"/>
              <a:t>Hacettepe ÜTF Hematoloji Bilim Dalı</a:t>
            </a:r>
          </a:p>
          <a:p>
            <a:r>
              <a:rPr lang="tr-TR" dirty="0"/>
              <a:t>Gazi ÜTF Hematoloji Bilim Dalı</a:t>
            </a:r>
          </a:p>
          <a:p>
            <a:r>
              <a:rPr lang="tr-TR" dirty="0"/>
              <a:t>Trakya ÜTF Hematoloji Bilim Dalı</a:t>
            </a:r>
          </a:p>
          <a:p>
            <a:endParaRPr lang="tr-TR" dirty="0"/>
          </a:p>
          <a:p>
            <a:r>
              <a:rPr lang="tr-TR" dirty="0"/>
              <a:t>Öz değerlendirme raporu gönderim 15 Mart</a:t>
            </a:r>
          </a:p>
          <a:p>
            <a:pPr lvl="1"/>
            <a:r>
              <a:rPr lang="tr-TR" dirty="0"/>
              <a:t>İstenirse 1 Mayısa kadar uzatılacak</a:t>
            </a:r>
          </a:p>
          <a:p>
            <a:endParaRPr lang="tr-TR" dirty="0"/>
          </a:p>
          <a:p>
            <a:endParaRPr lang="tr-TR" dirty="0"/>
          </a:p>
          <a:p>
            <a:endParaRPr lang="tr-TR" dirty="0"/>
          </a:p>
        </p:txBody>
      </p:sp>
      <p:cxnSp>
        <p:nvCxnSpPr>
          <p:cNvPr id="9" name="Düz Bağlayıcı 3">
            <a:extLst>
              <a:ext uri="{FF2B5EF4-FFF2-40B4-BE49-F238E27FC236}">
                <a16:creationId xmlns:a16="http://schemas.microsoft.com/office/drawing/2014/main" xmlns="" id="{F7E01C71-524E-D74D-9015-F723C1F65F0E}"/>
              </a:ext>
            </a:extLst>
          </p:cNvPr>
          <p:cNvCxnSpPr/>
          <p:nvPr/>
        </p:nvCxnSpPr>
        <p:spPr>
          <a:xfrm>
            <a:off x="-36512" y="1293621"/>
            <a:ext cx="91805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60766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62948" r="-62948"/>
          <a:stretch>
            <a:fillRect/>
          </a:stretch>
        </p:blipFill>
        <p:spPr/>
      </p:pic>
      <p:sp>
        <p:nvSpPr>
          <p:cNvPr id="3" name="Title 2"/>
          <p:cNvSpPr>
            <a:spLocks noGrp="1"/>
          </p:cNvSpPr>
          <p:nvPr>
            <p:ph type="title"/>
          </p:nvPr>
        </p:nvSpPr>
        <p:spPr/>
        <p:txBody>
          <a:bodyPr/>
          <a:lstStyle/>
          <a:p>
            <a:pPr algn="ctr"/>
            <a:r>
              <a:rPr lang="en-US" dirty="0">
                <a:solidFill>
                  <a:srgbClr val="FF0000"/>
                </a:solidFill>
                <a:hlinkClick r:id="rId3">
                  <a:extLst>
                    <a:ext uri="{A12FA001-AC4F-418D-AE19-62706E023703}">
                      <ahyp:hlinkClr xmlns="" xmlns:ahyp="http://schemas.microsoft.com/office/drawing/2018/hyperlinkcolor" val="tx"/>
                    </a:ext>
                  </a:extLst>
                </a:hlinkClick>
              </a:rPr>
              <a:t>http://hemtuyek.org</a:t>
            </a:r>
            <a:endParaRPr lang="en-US" dirty="0">
              <a:solidFill>
                <a:srgbClr val="FF0000"/>
              </a:solidFill>
            </a:endParaRPr>
          </a:p>
        </p:txBody>
      </p:sp>
    </p:spTree>
    <p:extLst>
      <p:ext uri="{BB962C8B-B14F-4D97-AF65-F5344CB8AC3E}">
        <p14:creationId xmlns:p14="http://schemas.microsoft.com/office/powerpoint/2010/main" val="31546231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56670A5-3306-5C40-8AD6-5095E9485F52}"/>
              </a:ext>
            </a:extLst>
          </p:cNvPr>
          <p:cNvPicPr>
            <a:picLocks noChangeAspect="1"/>
          </p:cNvPicPr>
          <p:nvPr/>
        </p:nvPicPr>
        <p:blipFill>
          <a:blip r:embed="rId2"/>
          <a:stretch>
            <a:fillRect/>
          </a:stretch>
        </p:blipFill>
        <p:spPr>
          <a:xfrm>
            <a:off x="170472" y="1031630"/>
            <a:ext cx="8882744" cy="4783016"/>
          </a:xfrm>
          <a:prstGeom prst="rect">
            <a:avLst/>
          </a:prstGeom>
        </p:spPr>
      </p:pic>
    </p:spTree>
    <p:extLst>
      <p:ext uri="{BB962C8B-B14F-4D97-AF65-F5344CB8AC3E}">
        <p14:creationId xmlns:p14="http://schemas.microsoft.com/office/powerpoint/2010/main" val="10589998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CB0CEBE-117F-BD43-91F5-8A8B7F8EE6D4}"/>
              </a:ext>
            </a:extLst>
          </p:cNvPr>
          <p:cNvPicPr>
            <a:picLocks noChangeAspect="1"/>
          </p:cNvPicPr>
          <p:nvPr/>
        </p:nvPicPr>
        <p:blipFill>
          <a:blip r:embed="rId2"/>
          <a:stretch>
            <a:fillRect/>
          </a:stretch>
        </p:blipFill>
        <p:spPr>
          <a:xfrm>
            <a:off x="753697" y="1304193"/>
            <a:ext cx="3721100" cy="3429000"/>
          </a:xfrm>
          <a:prstGeom prst="rect">
            <a:avLst/>
          </a:prstGeom>
        </p:spPr>
      </p:pic>
      <p:pic>
        <p:nvPicPr>
          <p:cNvPr id="3" name="Picture 2">
            <a:extLst>
              <a:ext uri="{FF2B5EF4-FFF2-40B4-BE49-F238E27FC236}">
                <a16:creationId xmlns:a16="http://schemas.microsoft.com/office/drawing/2014/main" xmlns="" id="{A336215E-2D07-8741-AA97-89D3CF9BFF07}"/>
              </a:ext>
            </a:extLst>
          </p:cNvPr>
          <p:cNvPicPr>
            <a:picLocks noChangeAspect="1"/>
          </p:cNvPicPr>
          <p:nvPr/>
        </p:nvPicPr>
        <p:blipFill>
          <a:blip r:embed="rId3"/>
          <a:stretch>
            <a:fillRect/>
          </a:stretch>
        </p:blipFill>
        <p:spPr>
          <a:xfrm>
            <a:off x="5052382" y="1304193"/>
            <a:ext cx="3193869" cy="3429000"/>
          </a:xfrm>
          <a:prstGeom prst="rect">
            <a:avLst/>
          </a:prstGeom>
        </p:spPr>
      </p:pic>
      <p:sp>
        <p:nvSpPr>
          <p:cNvPr id="4" name="Dikdörtgen 3"/>
          <p:cNvSpPr/>
          <p:nvPr/>
        </p:nvSpPr>
        <p:spPr>
          <a:xfrm>
            <a:off x="1122218" y="5253644"/>
            <a:ext cx="6866313" cy="9227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smtClean="0"/>
              <a:t>Hematoloji Uzmanlık Eğitimi için verdiğiniz destekler için </a:t>
            </a:r>
          </a:p>
          <a:p>
            <a:pPr algn="ctr"/>
            <a:r>
              <a:rPr lang="tr-TR" sz="2000" b="1" dirty="0" smtClean="0"/>
              <a:t>HEM-TUYEK adına teşekkür ederiz</a:t>
            </a:r>
            <a:endParaRPr lang="tr-TR" sz="2000" b="1" dirty="0"/>
          </a:p>
        </p:txBody>
      </p:sp>
    </p:spTree>
    <p:extLst>
      <p:ext uri="{BB962C8B-B14F-4D97-AF65-F5344CB8AC3E}">
        <p14:creationId xmlns:p14="http://schemas.microsoft.com/office/powerpoint/2010/main" val="124659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9473" y="245321"/>
            <a:ext cx="7886700" cy="1325563"/>
          </a:xfrm>
        </p:spPr>
        <p:txBody>
          <a:bodyPr>
            <a:normAutofit/>
          </a:bodyPr>
          <a:lstStyle/>
          <a:p>
            <a:r>
              <a:rPr lang="en-US" sz="3200" dirty="0">
                <a:solidFill>
                  <a:srgbClr val="FF0000"/>
                </a:solidFill>
                <a:latin typeface="+mn-lt"/>
              </a:rPr>
              <a:t>2023 </a:t>
            </a:r>
            <a:r>
              <a:rPr lang="en-US" sz="3200" dirty="0" err="1">
                <a:solidFill>
                  <a:srgbClr val="FF0000"/>
                </a:solidFill>
                <a:latin typeface="+mn-lt"/>
              </a:rPr>
              <a:t>Akreditasyon</a:t>
            </a:r>
            <a:r>
              <a:rPr lang="en-US" sz="3200" dirty="0">
                <a:solidFill>
                  <a:srgbClr val="FF0000"/>
                </a:solidFill>
                <a:latin typeface="+mn-lt"/>
              </a:rPr>
              <a:t> </a:t>
            </a:r>
            <a:r>
              <a:rPr lang="en-US" sz="3200" dirty="0" err="1">
                <a:solidFill>
                  <a:srgbClr val="FF0000"/>
                </a:solidFill>
                <a:latin typeface="+mn-lt"/>
              </a:rPr>
              <a:t>Başvuruları</a:t>
            </a:r>
            <a:endParaRPr lang="en-US" sz="3200" dirty="0">
              <a:solidFill>
                <a:srgbClr val="FF0000"/>
              </a:solidFill>
              <a:latin typeface="+mn-lt"/>
            </a:endParaRPr>
          </a:p>
        </p:txBody>
      </p:sp>
      <p:pic>
        <p:nvPicPr>
          <p:cNvPr id="8" name="Picture 7">
            <a:extLst>
              <a:ext uri="{FF2B5EF4-FFF2-40B4-BE49-F238E27FC236}">
                <a16:creationId xmlns:a16="http://schemas.microsoft.com/office/drawing/2014/main" xmlns="" id="{77B66D5D-0CEF-BA46-BC39-75ED1FBF899F}"/>
              </a:ext>
            </a:extLst>
          </p:cNvPr>
          <p:cNvPicPr>
            <a:picLocks noChangeAspect="1"/>
          </p:cNvPicPr>
          <p:nvPr/>
        </p:nvPicPr>
        <p:blipFill>
          <a:blip r:embed="rId2"/>
          <a:stretch>
            <a:fillRect/>
          </a:stretch>
        </p:blipFill>
        <p:spPr>
          <a:xfrm>
            <a:off x="7831111" y="156962"/>
            <a:ext cx="1096823" cy="1177570"/>
          </a:xfrm>
          <a:prstGeom prst="rect">
            <a:avLst/>
          </a:prstGeom>
        </p:spPr>
      </p:pic>
      <p:sp>
        <p:nvSpPr>
          <p:cNvPr id="4" name="Content Placeholder 3">
            <a:extLst>
              <a:ext uri="{FF2B5EF4-FFF2-40B4-BE49-F238E27FC236}">
                <a16:creationId xmlns:a16="http://schemas.microsoft.com/office/drawing/2014/main" xmlns="" id="{A5D9F34A-CD1F-F140-ABBB-008EAA3947D0}"/>
              </a:ext>
            </a:extLst>
          </p:cNvPr>
          <p:cNvSpPr>
            <a:spLocks noGrp="1"/>
          </p:cNvSpPr>
          <p:nvPr>
            <p:ph idx="1"/>
          </p:nvPr>
        </p:nvSpPr>
        <p:spPr/>
        <p:txBody>
          <a:bodyPr>
            <a:normAutofit fontScale="92500" lnSpcReduction="10000"/>
          </a:bodyPr>
          <a:lstStyle/>
          <a:p>
            <a:r>
              <a:rPr lang="tr-TR" dirty="0"/>
              <a:t>KTÜ-TF  Hematoloji Bilim Dalı</a:t>
            </a:r>
          </a:p>
          <a:p>
            <a:r>
              <a:rPr lang="tr-TR" dirty="0"/>
              <a:t>Ankara ÜTF Hematoloji Bilim Dalı</a:t>
            </a:r>
          </a:p>
          <a:p>
            <a:pPr lvl="1"/>
            <a:r>
              <a:rPr lang="tr-TR" dirty="0"/>
              <a:t>Bilgilendirme Toplantısı</a:t>
            </a:r>
          </a:p>
          <a:p>
            <a:r>
              <a:rPr lang="tr-TR" dirty="0"/>
              <a:t>Hacettepe ÜTF Hematoloji Bilim Dalı</a:t>
            </a:r>
          </a:p>
          <a:p>
            <a:r>
              <a:rPr lang="tr-TR" dirty="0"/>
              <a:t>Gazi ÜTF Hematoloji Bilim Dalı</a:t>
            </a:r>
          </a:p>
          <a:p>
            <a:r>
              <a:rPr lang="tr-TR" dirty="0"/>
              <a:t>Trakya ÜTF Hematoloji Bilim Dalı</a:t>
            </a:r>
          </a:p>
          <a:p>
            <a:r>
              <a:rPr lang="tr-TR" dirty="0"/>
              <a:t>Öz değerlendirme raporu gönderim 15 Mart</a:t>
            </a:r>
          </a:p>
          <a:p>
            <a:pPr lvl="1"/>
            <a:r>
              <a:rPr lang="tr-TR" dirty="0"/>
              <a:t>İstenirse 1 Mayısa kadar uzatılacak</a:t>
            </a:r>
          </a:p>
          <a:p>
            <a:r>
              <a:rPr lang="tr-TR" dirty="0"/>
              <a:t>Yerinde ziyaret takvimi</a:t>
            </a:r>
          </a:p>
          <a:p>
            <a:r>
              <a:rPr lang="tr-TR" dirty="0"/>
              <a:t>22 Eylül-Ulusal Hematoloji Eğitim Günü </a:t>
            </a:r>
          </a:p>
          <a:p>
            <a:endParaRPr lang="tr-TR" dirty="0"/>
          </a:p>
          <a:p>
            <a:endParaRPr lang="tr-TR" dirty="0"/>
          </a:p>
          <a:p>
            <a:endParaRPr lang="tr-TR" dirty="0"/>
          </a:p>
        </p:txBody>
      </p:sp>
      <p:cxnSp>
        <p:nvCxnSpPr>
          <p:cNvPr id="9" name="Düz Bağlayıcı 3">
            <a:extLst>
              <a:ext uri="{FF2B5EF4-FFF2-40B4-BE49-F238E27FC236}">
                <a16:creationId xmlns:a16="http://schemas.microsoft.com/office/drawing/2014/main" xmlns="" id="{F7E01C71-524E-D74D-9015-F723C1F65F0E}"/>
              </a:ext>
            </a:extLst>
          </p:cNvPr>
          <p:cNvCxnSpPr/>
          <p:nvPr/>
        </p:nvCxnSpPr>
        <p:spPr>
          <a:xfrm>
            <a:off x="-36512" y="1293621"/>
            <a:ext cx="91805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64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7315" r="-7315"/>
          <a:stretch>
            <a:fillRect/>
          </a:stretch>
        </p:blipFill>
        <p:spPr/>
      </p:pic>
      <p:sp>
        <p:nvSpPr>
          <p:cNvPr id="3" name="Title 2"/>
          <p:cNvSpPr>
            <a:spLocks noGrp="1"/>
          </p:cNvSpPr>
          <p:nvPr>
            <p:ph type="title"/>
          </p:nvPr>
        </p:nvSpPr>
        <p:spPr/>
        <p:txBody>
          <a:bodyPr/>
          <a:lstStyle/>
          <a:p>
            <a:pPr algn="ctr"/>
            <a:r>
              <a:rPr lang="en-US" sz="2800" dirty="0">
                <a:solidFill>
                  <a:srgbClr val="FF0000"/>
                </a:solidFill>
              </a:rPr>
              <a:t>8 ANA BAŞLIKTA </a:t>
            </a:r>
            <a:br>
              <a:rPr lang="en-US" sz="2800" dirty="0">
                <a:solidFill>
                  <a:srgbClr val="FF0000"/>
                </a:solidFill>
              </a:rPr>
            </a:br>
            <a:r>
              <a:rPr lang="en-US" sz="2800" dirty="0">
                <a:solidFill>
                  <a:srgbClr val="FF0000"/>
                </a:solidFill>
              </a:rPr>
              <a:t>40 TEMEL STANDART </a:t>
            </a:r>
            <a:r>
              <a:rPr lang="en-US" sz="2800" dirty="0" err="1">
                <a:solidFill>
                  <a:srgbClr val="FF0000"/>
                </a:solidFill>
              </a:rPr>
              <a:t>ve</a:t>
            </a:r>
            <a:r>
              <a:rPr lang="en-US" sz="2800" dirty="0">
                <a:solidFill>
                  <a:srgbClr val="FF0000"/>
                </a:solidFill>
              </a:rPr>
              <a:t> 8 GELİŞİM STANDARDI</a:t>
            </a:r>
          </a:p>
        </p:txBody>
      </p:sp>
    </p:spTree>
    <p:extLst>
      <p:ext uri="{BB962C8B-B14F-4D97-AF65-F5344CB8AC3E}">
        <p14:creationId xmlns:p14="http://schemas.microsoft.com/office/powerpoint/2010/main" val="21739612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2973A8B-1595-6147-A89B-DFAC5085BAB2}"/>
              </a:ext>
            </a:extLst>
          </p:cNvPr>
          <p:cNvSpPr>
            <a:spLocks noGrp="1"/>
          </p:cNvSpPr>
          <p:nvPr>
            <p:ph type="title"/>
          </p:nvPr>
        </p:nvSpPr>
        <p:spPr/>
        <p:txBody>
          <a:bodyPr/>
          <a:lstStyle/>
          <a:p>
            <a:r>
              <a:rPr lang="tr-TR" dirty="0">
                <a:solidFill>
                  <a:srgbClr val="FF0000"/>
                </a:solidFill>
                <a:latin typeface="+mn-lt"/>
              </a:rPr>
              <a:t>Sunum Akışı</a:t>
            </a:r>
          </a:p>
        </p:txBody>
      </p:sp>
      <p:sp>
        <p:nvSpPr>
          <p:cNvPr id="5" name="Content Placeholder 4">
            <a:extLst>
              <a:ext uri="{FF2B5EF4-FFF2-40B4-BE49-F238E27FC236}">
                <a16:creationId xmlns:a16="http://schemas.microsoft.com/office/drawing/2014/main" xmlns="" id="{1BAB4E6C-A206-3F4B-8356-405F275CE5C5}"/>
              </a:ext>
            </a:extLst>
          </p:cNvPr>
          <p:cNvSpPr>
            <a:spLocks noGrp="1"/>
          </p:cNvSpPr>
          <p:nvPr>
            <p:ph idx="1"/>
          </p:nvPr>
        </p:nvSpPr>
        <p:spPr/>
        <p:txBody>
          <a:bodyPr/>
          <a:lstStyle/>
          <a:p>
            <a:r>
              <a:rPr lang="tr-TR" dirty="0"/>
              <a:t>HEM-TUYEK tanıtımı ve amacı </a:t>
            </a:r>
          </a:p>
          <a:p>
            <a:r>
              <a:rPr lang="tr-TR" dirty="0"/>
              <a:t>Bireysel Yeterlilik Belgesi verilmesi</a:t>
            </a:r>
          </a:p>
          <a:p>
            <a:r>
              <a:rPr lang="tr-TR" dirty="0"/>
              <a:t>Yeterlik Sınavında son durum </a:t>
            </a:r>
          </a:p>
        </p:txBody>
      </p:sp>
      <p:cxnSp>
        <p:nvCxnSpPr>
          <p:cNvPr id="10" name="Düz Bağlayıcı 3">
            <a:extLst>
              <a:ext uri="{FF2B5EF4-FFF2-40B4-BE49-F238E27FC236}">
                <a16:creationId xmlns:a16="http://schemas.microsoft.com/office/drawing/2014/main" xmlns="" id="{0862871E-5F68-FC48-8AF7-CC76C6B371E0}"/>
              </a:ext>
            </a:extLst>
          </p:cNvPr>
          <p:cNvCxnSpPr/>
          <p:nvPr/>
        </p:nvCxnSpPr>
        <p:spPr>
          <a:xfrm>
            <a:off x="-36512" y="1375683"/>
            <a:ext cx="91805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5C3E728F-560E-2F4B-AB89-2163DD9854A4}"/>
              </a:ext>
            </a:extLst>
          </p:cNvPr>
          <p:cNvPicPr>
            <a:picLocks noChangeAspect="1"/>
          </p:cNvPicPr>
          <p:nvPr/>
        </p:nvPicPr>
        <p:blipFill>
          <a:blip r:embed="rId2"/>
          <a:stretch>
            <a:fillRect/>
          </a:stretch>
        </p:blipFill>
        <p:spPr>
          <a:xfrm>
            <a:off x="7831014" y="63177"/>
            <a:ext cx="1096823" cy="1177570"/>
          </a:xfrm>
          <a:prstGeom prst="rect">
            <a:avLst/>
          </a:prstGeom>
        </p:spPr>
      </p:pic>
    </p:spTree>
    <p:extLst>
      <p:ext uri="{BB962C8B-B14F-4D97-AF65-F5344CB8AC3E}">
        <p14:creationId xmlns:p14="http://schemas.microsoft.com/office/powerpoint/2010/main" val="95871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75108" r="-75108"/>
          <a:stretch>
            <a:fillRect/>
          </a:stretch>
        </p:blipFill>
        <p:spPr>
          <a:xfrm>
            <a:off x="-2145677" y="1719071"/>
            <a:ext cx="9555771" cy="5009124"/>
          </a:xfrm>
        </p:spPr>
      </p:pic>
      <p:sp>
        <p:nvSpPr>
          <p:cNvPr id="3" name="Title 2"/>
          <p:cNvSpPr>
            <a:spLocks noGrp="1"/>
          </p:cNvSpPr>
          <p:nvPr>
            <p:ph type="title"/>
          </p:nvPr>
        </p:nvSpPr>
        <p:spPr/>
        <p:txBody>
          <a:bodyPr>
            <a:normAutofit/>
          </a:bodyPr>
          <a:lstStyle/>
          <a:p>
            <a:pPr algn="ctr"/>
            <a:r>
              <a:rPr lang="en-US" dirty="0" err="1">
                <a:solidFill>
                  <a:srgbClr val="FF0000"/>
                </a:solidFill>
              </a:rPr>
              <a:t>Standartlar</a:t>
            </a:r>
            <a:r>
              <a:rPr lang="en-US" dirty="0">
                <a:solidFill>
                  <a:srgbClr val="FF0000"/>
                </a:solidFill>
              </a:rPr>
              <a:t> </a:t>
            </a:r>
            <a:r>
              <a:rPr lang="en-US" dirty="0" err="1">
                <a:solidFill>
                  <a:srgbClr val="FF0000"/>
                </a:solidFill>
              </a:rPr>
              <a:t>ve</a:t>
            </a:r>
            <a:r>
              <a:rPr lang="en-US" dirty="0">
                <a:solidFill>
                  <a:srgbClr val="FF0000"/>
                </a:solidFill>
              </a:rPr>
              <a:t> </a:t>
            </a:r>
            <a:r>
              <a:rPr lang="en-US" dirty="0" err="1">
                <a:solidFill>
                  <a:srgbClr val="FF0000"/>
                </a:solidFill>
              </a:rPr>
              <a:t>Standartları</a:t>
            </a:r>
            <a:r>
              <a:rPr lang="en-US" dirty="0">
                <a:solidFill>
                  <a:srgbClr val="FF0000"/>
                </a:solidFill>
              </a:rPr>
              <a:t> </a:t>
            </a:r>
            <a:r>
              <a:rPr lang="en-US" dirty="0" err="1">
                <a:solidFill>
                  <a:srgbClr val="FF0000"/>
                </a:solidFill>
              </a:rPr>
              <a:t>Karşılayan</a:t>
            </a:r>
            <a:r>
              <a:rPr lang="en-US" dirty="0">
                <a:solidFill>
                  <a:srgbClr val="FF0000"/>
                </a:solidFill>
              </a:rPr>
              <a:t> </a:t>
            </a:r>
            <a:r>
              <a:rPr lang="en-US" dirty="0" err="1">
                <a:solidFill>
                  <a:srgbClr val="FF0000"/>
                </a:solidFill>
              </a:rPr>
              <a:t>Belgeler</a:t>
            </a:r>
            <a:endParaRPr lang="en-US" dirty="0">
              <a:solidFill>
                <a:srgbClr val="FF0000"/>
              </a:solidFill>
            </a:endParaRPr>
          </a:p>
        </p:txBody>
      </p:sp>
      <p:pic>
        <p:nvPicPr>
          <p:cNvPr id="5" name="Picture 4"/>
          <p:cNvPicPr>
            <a:picLocks noChangeAspect="1"/>
          </p:cNvPicPr>
          <p:nvPr/>
        </p:nvPicPr>
        <p:blipFill>
          <a:blip r:embed="rId3"/>
          <a:stretch>
            <a:fillRect/>
          </a:stretch>
        </p:blipFill>
        <p:spPr>
          <a:xfrm>
            <a:off x="5069814" y="1719072"/>
            <a:ext cx="3620631" cy="5009124"/>
          </a:xfrm>
          <a:prstGeom prst="rect">
            <a:avLst/>
          </a:prstGeom>
        </p:spPr>
      </p:pic>
    </p:spTree>
    <p:extLst>
      <p:ext uri="{BB962C8B-B14F-4D97-AF65-F5344CB8AC3E}">
        <p14:creationId xmlns:p14="http://schemas.microsoft.com/office/powerpoint/2010/main" val="35587006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normAutofit/>
          </a:bodyPr>
          <a:lstStyle/>
          <a:p>
            <a:r>
              <a:rPr lang="tr-TR" dirty="0" smtClean="0"/>
              <a:t>	</a:t>
            </a:r>
            <a:endParaRPr lang="tr-TR" dirty="0"/>
          </a:p>
        </p:txBody>
      </p:sp>
      <p:sp>
        <p:nvSpPr>
          <p:cNvPr id="3" name="Alt Başlık 2"/>
          <p:cNvSpPr>
            <a:spLocks noGrp="1"/>
          </p:cNvSpPr>
          <p:nvPr>
            <p:ph type="subTitle" idx="1"/>
          </p:nvPr>
        </p:nvSpPr>
        <p:spPr>
          <a:xfrm>
            <a:off x="1143000" y="2482022"/>
            <a:ext cx="6858000" cy="1696736"/>
          </a:xfrm>
        </p:spPr>
        <p:txBody>
          <a:bodyPr>
            <a:noAutofit/>
          </a:bodyPr>
          <a:lstStyle/>
          <a:p>
            <a:r>
              <a:rPr lang="tr-TR" sz="2100" b="1" dirty="0">
                <a:solidFill>
                  <a:srgbClr val="C00000"/>
                </a:solidFill>
                <a:latin typeface="Comic Sans MS" panose="030F0702030302020204" pitchFamily="66" charset="0"/>
              </a:rPr>
              <a:t>HEM-TUYEK</a:t>
            </a:r>
            <a:r>
              <a:rPr lang="tr-TR" sz="2100" dirty="0">
                <a:latin typeface="Comic Sans MS" panose="030F0702030302020204" pitchFamily="66" charset="0"/>
              </a:rPr>
              <a:t> </a:t>
            </a:r>
            <a:r>
              <a:rPr lang="tr-TR" sz="2100" b="1" dirty="0">
                <a:latin typeface="Comic Sans MS" panose="030F0702030302020204" pitchFamily="66" charset="0"/>
              </a:rPr>
              <a:t>HEMATOLOJİ UZMANLIK EĞİTİMİ VEREN KURUMLARIN DIŞ DEĞERLENDİRME (AKREDİTASYON)</a:t>
            </a:r>
            <a:br>
              <a:rPr lang="tr-TR" sz="2100" b="1" dirty="0">
                <a:latin typeface="Comic Sans MS" panose="030F0702030302020204" pitchFamily="66" charset="0"/>
              </a:rPr>
            </a:br>
            <a:r>
              <a:rPr lang="tr-TR" sz="2100" b="1" dirty="0">
                <a:latin typeface="Comic Sans MS" panose="030F0702030302020204" pitchFamily="66" charset="0"/>
              </a:rPr>
              <a:t>SÜRECİ YÖNETİM </a:t>
            </a:r>
            <a:r>
              <a:rPr lang="tr-TR" sz="2100" b="1" dirty="0">
                <a:latin typeface="Comic Sans MS" panose="030F0702030302020204" pitchFamily="66" charset="0"/>
              </a:rPr>
              <a:t>İLKELERİ</a:t>
            </a:r>
          </a:p>
          <a:p>
            <a:r>
              <a:rPr lang="tr-TR" sz="2100" u="sng" dirty="0">
                <a:latin typeface="Comic Sans MS" panose="030F0702030302020204" pitchFamily="66" charset="0"/>
                <a:hlinkClick r:id="rId2"/>
              </a:rPr>
              <a:t>www.hemtuyek.org.tr</a:t>
            </a:r>
            <a:endParaRPr lang="tr-TR" sz="2100" u="sng" dirty="0">
              <a:latin typeface="Comic Sans MS" panose="030F0702030302020204" pitchFamily="66" charset="0"/>
            </a:endParaRPr>
          </a:p>
          <a:p>
            <a:r>
              <a:rPr lang="tr-TR" sz="2100" dirty="0">
                <a:latin typeface="Comic Sans MS" panose="030F0702030302020204" pitchFamily="66" charset="0"/>
              </a:rPr>
              <a:t>ŞUBAT 2023</a:t>
            </a:r>
            <a:endParaRPr lang="tr-TR" sz="2100" dirty="0">
              <a:latin typeface="Comic Sans MS" panose="030F0702030302020204" pitchFamily="66"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735" y="1315207"/>
            <a:ext cx="939350" cy="783000"/>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5771" y="1315207"/>
            <a:ext cx="918602" cy="783000"/>
          </a:xfrm>
          <a:prstGeom prst="rect">
            <a:avLst/>
          </a:prstGeom>
        </p:spPr>
      </p:pic>
      <p:sp>
        <p:nvSpPr>
          <p:cNvPr id="6" name="Slayt Numarası Yer Tutucusu 5"/>
          <p:cNvSpPr>
            <a:spLocks noGrp="1"/>
          </p:cNvSpPr>
          <p:nvPr>
            <p:ph type="sldNum" sz="quarter" idx="12"/>
          </p:nvPr>
        </p:nvSpPr>
        <p:spPr/>
        <p:txBody>
          <a:bodyPr/>
          <a:lstStyle/>
          <a:p>
            <a:fld id="{D4874BC0-1299-49A8-9C54-D1573FBC40F4}" type="slidenum">
              <a:rPr lang="tr-TR" smtClean="0"/>
              <a:t>31</a:t>
            </a:fld>
            <a:endParaRPr lang="tr-TR"/>
          </a:p>
        </p:txBody>
      </p:sp>
    </p:spTree>
    <p:extLst>
      <p:ext uri="{BB962C8B-B14F-4D97-AF65-F5344CB8AC3E}">
        <p14:creationId xmlns:p14="http://schemas.microsoft.com/office/powerpoint/2010/main" val="14310910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039363" y="925830"/>
            <a:ext cx="5057963" cy="5010912"/>
          </a:xfrm>
          <a:prstGeom prst="rect">
            <a:avLst/>
          </a:prstGeom>
        </p:spPr>
      </p:pic>
      <p:sp>
        <p:nvSpPr>
          <p:cNvPr id="4" name="İçerik Yer Tutucusu 3"/>
          <p:cNvSpPr>
            <a:spLocks noGrp="1"/>
          </p:cNvSpPr>
          <p:nvPr>
            <p:ph sz="half" idx="1"/>
          </p:nvPr>
        </p:nvSpPr>
        <p:spPr>
          <a:xfrm>
            <a:off x="153162" y="1595533"/>
            <a:ext cx="3886200" cy="3263504"/>
          </a:xfrm>
        </p:spPr>
        <p:txBody>
          <a:bodyPr>
            <a:normAutofit fontScale="85000" lnSpcReduction="20000"/>
          </a:bodyPr>
          <a:lstStyle/>
          <a:p>
            <a:pPr marL="385763" indent="-385763">
              <a:spcBef>
                <a:spcPts val="0"/>
              </a:spcBef>
              <a:buFont typeface="+mj-lt"/>
              <a:buAutoNum type="arabicParenR"/>
            </a:pPr>
            <a:r>
              <a:rPr lang="tr-TR" dirty="0" smtClean="0">
                <a:latin typeface="Comic Sans MS" panose="030F0702030302020204" pitchFamily="66" charset="0"/>
              </a:rPr>
              <a:t>Hematoloji eğitimi veren kurumların akreditasyon süreci, </a:t>
            </a:r>
            <a:r>
              <a:rPr lang="tr-TR" dirty="0" smtClean="0">
                <a:solidFill>
                  <a:srgbClr val="0070C0"/>
                </a:solidFill>
                <a:latin typeface="Comic Sans MS" panose="030F0702030302020204" pitchFamily="66" charset="0"/>
              </a:rPr>
              <a:t>Hematoloji Tıpta Uzmanlık Yeterlik Komisyonu (HEM-TUYEK)                  </a:t>
            </a:r>
            <a:r>
              <a:rPr lang="tr-TR" dirty="0" smtClean="0">
                <a:solidFill>
                  <a:srgbClr val="C00000"/>
                </a:solidFill>
                <a:latin typeface="Comic Sans MS" panose="030F0702030302020204" pitchFamily="66" charset="0"/>
              </a:rPr>
              <a:t>Program Değerlendirme Çalışma Grubu</a:t>
            </a:r>
            <a:r>
              <a:rPr lang="tr-TR" dirty="0" smtClean="0">
                <a:latin typeface="Comic Sans MS" panose="030F0702030302020204" pitchFamily="66" charset="0"/>
              </a:rPr>
              <a:t>nun her yılın başlangıcında açıkladığı takvime göre başlar.</a:t>
            </a:r>
            <a:endParaRPr lang="tr-TR" dirty="0">
              <a:latin typeface="Comic Sans MS" panose="030F0702030302020204" pitchFamily="66" charset="0"/>
            </a:endParaRPr>
          </a:p>
        </p:txBody>
      </p:sp>
      <p:sp>
        <p:nvSpPr>
          <p:cNvPr id="6" name="Metin kutusu 5"/>
          <p:cNvSpPr txBox="1"/>
          <p:nvPr/>
        </p:nvSpPr>
        <p:spPr>
          <a:xfrm flipH="1">
            <a:off x="153162" y="925830"/>
            <a:ext cx="4949191" cy="369332"/>
          </a:xfrm>
          <a:prstGeom prst="rect">
            <a:avLst/>
          </a:prstGeom>
          <a:noFill/>
        </p:spPr>
        <p:txBody>
          <a:bodyPr wrap="square" rtlCol="0">
            <a:spAutoFit/>
          </a:bodyPr>
          <a:lstStyle/>
          <a:p>
            <a:r>
              <a:rPr lang="tr-TR" u="sng" dirty="0">
                <a:latin typeface="Comic Sans MS" panose="030F0702030302020204" pitchFamily="66" charset="0"/>
              </a:rPr>
              <a:t>HEM-TUYEK AKREDİTASYON SÜRECİ</a:t>
            </a:r>
            <a:endParaRPr lang="tr-TR" u="sng" dirty="0">
              <a:latin typeface="Comic Sans MS" panose="030F0702030302020204" pitchFamily="66" charset="0"/>
            </a:endParaRPr>
          </a:p>
        </p:txBody>
      </p:sp>
      <p:sp>
        <p:nvSpPr>
          <p:cNvPr id="7" name="Slayt Numarası Yer Tutucusu 6"/>
          <p:cNvSpPr>
            <a:spLocks noGrp="1"/>
          </p:cNvSpPr>
          <p:nvPr>
            <p:ph type="sldNum" sz="quarter" idx="12"/>
          </p:nvPr>
        </p:nvSpPr>
        <p:spPr/>
        <p:txBody>
          <a:bodyPr/>
          <a:lstStyle/>
          <a:p>
            <a:fld id="{D4874BC0-1299-49A8-9C54-D1573FBC40F4}" type="slidenum">
              <a:rPr lang="tr-TR" smtClean="0"/>
              <a:t>32</a:t>
            </a:fld>
            <a:endParaRPr lang="tr-TR"/>
          </a:p>
        </p:txBody>
      </p:sp>
    </p:spTree>
    <p:extLst>
      <p:ext uri="{BB962C8B-B14F-4D97-AF65-F5344CB8AC3E}">
        <p14:creationId xmlns:p14="http://schemas.microsoft.com/office/powerpoint/2010/main" val="34025959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half" idx="1"/>
          </p:nvPr>
        </p:nvSpPr>
        <p:spPr>
          <a:xfrm>
            <a:off x="153162" y="1659541"/>
            <a:ext cx="3886200" cy="3263504"/>
          </a:xfrm>
        </p:spPr>
        <p:txBody>
          <a:bodyPr>
            <a:normAutofit fontScale="70000" lnSpcReduction="20000"/>
          </a:bodyPr>
          <a:lstStyle/>
          <a:p>
            <a:pPr marL="0" indent="0">
              <a:buNone/>
            </a:pPr>
            <a:r>
              <a:rPr lang="tr-TR" dirty="0" smtClean="0">
                <a:latin typeface="Comic Sans MS" panose="030F0702030302020204" pitchFamily="66" charset="0"/>
              </a:rPr>
              <a:t>2) Akreditasyon için başvuru yapmak isteyen kurum HEM-TUYEK web sayfasında (</a:t>
            </a:r>
            <a:r>
              <a:rPr lang="tr-TR" u="sng" dirty="0" smtClean="0">
                <a:latin typeface="Comic Sans MS" panose="030F0702030302020204" pitchFamily="66" charset="0"/>
                <a:hlinkClick r:id="rId2"/>
              </a:rPr>
              <a:t>www.hemtuyek.org.tr</a:t>
            </a:r>
            <a:r>
              <a:rPr lang="tr-TR" dirty="0" smtClean="0">
                <a:latin typeface="Comic Sans MS" panose="030F0702030302020204" pitchFamily="66" charset="0"/>
              </a:rPr>
              <a:t>) ilan edilen başvuru formlarını doldurduktan sonra kurum </a:t>
            </a:r>
            <a:r>
              <a:rPr lang="tr-TR" dirty="0" smtClean="0">
                <a:solidFill>
                  <a:srgbClr val="C00000"/>
                </a:solidFill>
                <a:latin typeface="Comic Sans MS" panose="030F0702030302020204" pitchFamily="66" charset="0"/>
              </a:rPr>
              <a:t>ÖZ DEĞERLENDİRME RAPORU</a:t>
            </a:r>
            <a:r>
              <a:rPr lang="tr-TR" dirty="0" smtClean="0">
                <a:latin typeface="Comic Sans MS" panose="030F0702030302020204" pitchFamily="66" charset="0"/>
              </a:rPr>
              <a:t>NU hazırlayarak HEM-TUYEK sekretaryasına göndermesi gerekir. Başvuru evrakları 1 basılı kopya ve 5 elektronik kopya olarak hazırlanmalıdır. </a:t>
            </a:r>
            <a:endParaRPr lang="tr-TR" dirty="0">
              <a:latin typeface="Comic Sans MS" panose="030F0702030302020204" pitchFamily="66" charset="0"/>
            </a:endParaRPr>
          </a:p>
        </p:txBody>
      </p:sp>
      <p:pic>
        <p:nvPicPr>
          <p:cNvPr id="9" name="İçerik Yer Tutucusu 8"/>
          <p:cNvPicPr>
            <a:picLocks noGrp="1" noChangeAspect="1"/>
          </p:cNvPicPr>
          <p:nvPr>
            <p:ph sz="half" idx="2"/>
          </p:nvPr>
        </p:nvPicPr>
        <p:blipFill>
          <a:blip r:embed="rId3"/>
          <a:stretch>
            <a:fillRect/>
          </a:stretch>
        </p:blipFill>
        <p:spPr>
          <a:xfrm>
            <a:off x="4302342" y="1195579"/>
            <a:ext cx="4709503" cy="4471415"/>
          </a:xfrm>
          <a:prstGeom prst="rect">
            <a:avLst/>
          </a:prstGeom>
        </p:spPr>
      </p:pic>
      <p:sp>
        <p:nvSpPr>
          <p:cNvPr id="11" name="Metin kutusu 10"/>
          <p:cNvSpPr txBox="1"/>
          <p:nvPr/>
        </p:nvSpPr>
        <p:spPr>
          <a:xfrm flipH="1">
            <a:off x="153162" y="948690"/>
            <a:ext cx="4949191" cy="369332"/>
          </a:xfrm>
          <a:prstGeom prst="rect">
            <a:avLst/>
          </a:prstGeom>
          <a:noFill/>
        </p:spPr>
        <p:txBody>
          <a:bodyPr wrap="square" rtlCol="0">
            <a:spAutoFit/>
          </a:bodyPr>
          <a:lstStyle/>
          <a:p>
            <a:r>
              <a:rPr lang="tr-TR" u="sng" dirty="0">
                <a:latin typeface="Comic Sans MS" panose="030F0702030302020204" pitchFamily="66" charset="0"/>
              </a:rPr>
              <a:t>HEM-TUYEK AKREDİTASYON SÜRECİ</a:t>
            </a:r>
            <a:endParaRPr lang="tr-TR" u="sng" dirty="0">
              <a:latin typeface="Comic Sans MS" panose="030F0702030302020204" pitchFamily="66" charset="0"/>
            </a:endParaRPr>
          </a:p>
        </p:txBody>
      </p:sp>
      <p:sp>
        <p:nvSpPr>
          <p:cNvPr id="12" name="Slayt Numarası Yer Tutucusu 11"/>
          <p:cNvSpPr>
            <a:spLocks noGrp="1"/>
          </p:cNvSpPr>
          <p:nvPr>
            <p:ph type="sldNum" sz="quarter" idx="12"/>
          </p:nvPr>
        </p:nvSpPr>
        <p:spPr/>
        <p:txBody>
          <a:bodyPr/>
          <a:lstStyle/>
          <a:p>
            <a:fld id="{D4874BC0-1299-49A8-9C54-D1573FBC40F4}" type="slidenum">
              <a:rPr lang="tr-TR" smtClean="0"/>
              <a:t>33</a:t>
            </a:fld>
            <a:endParaRPr lang="tr-TR"/>
          </a:p>
        </p:txBody>
      </p:sp>
    </p:spTree>
    <p:extLst>
      <p:ext uri="{BB962C8B-B14F-4D97-AF65-F5344CB8AC3E}">
        <p14:creationId xmlns:p14="http://schemas.microsoft.com/office/powerpoint/2010/main" val="3429427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53162" y="1403509"/>
            <a:ext cx="8487918" cy="4034885"/>
          </a:xfrm>
        </p:spPr>
        <p:txBody>
          <a:bodyPr>
            <a:noAutofit/>
          </a:bodyPr>
          <a:lstStyle/>
          <a:p>
            <a:pPr marL="0" indent="0">
              <a:lnSpc>
                <a:spcPct val="100000"/>
              </a:lnSpc>
              <a:buNone/>
            </a:pPr>
            <a:r>
              <a:rPr lang="tr-TR" sz="1800" dirty="0">
                <a:latin typeface="Comic Sans MS" panose="030F0702030302020204" pitchFamily="66" charset="0"/>
              </a:rPr>
              <a:t>3</a:t>
            </a:r>
            <a:r>
              <a:rPr lang="tr-TR" sz="1800" dirty="0">
                <a:latin typeface="Comic Sans MS" panose="030F0702030302020204" pitchFamily="66" charset="0"/>
              </a:rPr>
              <a:t>) Başvuru süresinin bitiminden sonraki ilk iki hafta içinde PDÇG toplanarak her başvuru için çalışma planı, görevlendirilecek üyeler ve ziyaret ekibine karar verir, onay için HEM-TUYEK Yürütme Kuruluna sunar. Kurumlarla ilgili çıkar çatışması olan üyeler başvuru değerlendirmesi ve kurum ziyaretlerinde görevlendirilmezler. </a:t>
            </a:r>
          </a:p>
          <a:p>
            <a:pPr marL="0" indent="0">
              <a:lnSpc>
                <a:spcPct val="100000"/>
              </a:lnSpc>
              <a:buNone/>
            </a:pPr>
            <a:endParaRPr lang="tr-TR" sz="1800" dirty="0">
              <a:latin typeface="Comic Sans MS" panose="030F0702030302020204" pitchFamily="66" charset="0"/>
            </a:endParaRPr>
          </a:p>
          <a:p>
            <a:pPr marL="0" indent="0">
              <a:lnSpc>
                <a:spcPct val="100000"/>
              </a:lnSpc>
              <a:buNone/>
            </a:pPr>
            <a:r>
              <a:rPr lang="tr-TR" sz="1800" dirty="0">
                <a:latin typeface="Comic Sans MS" panose="030F0702030302020204" pitchFamily="66" charset="0"/>
              </a:rPr>
              <a:t>4) PDÇG her başvuru için ilgili başvuru evrakları, öz değerlendirme raporları incelenir. </a:t>
            </a:r>
          </a:p>
          <a:p>
            <a:pPr marL="0" indent="0">
              <a:lnSpc>
                <a:spcPct val="100000"/>
              </a:lnSpc>
              <a:buNone/>
            </a:pPr>
            <a:r>
              <a:rPr lang="tr-TR" sz="1800" dirty="0">
                <a:latin typeface="Comic Sans MS" panose="030F0702030302020204" pitchFamily="66" charset="0"/>
              </a:rPr>
              <a:t>	4.a) Başvurusu reddedilen ilgili kuruma, neden ret kararı verildiği gerekçeleriyle birlikte şeffaf bir şekilde yazı ile iletilir. Başvurusu ret edilen kurum ret gerekçelerinin giderildiği kararını verirse bir sonraki başvuru döneminde tekrar başvurabilir. Başvuru sayısı sınırsızdır. </a:t>
            </a:r>
          </a:p>
          <a:p>
            <a:pPr marL="0" indent="0">
              <a:lnSpc>
                <a:spcPct val="100000"/>
              </a:lnSpc>
              <a:buNone/>
            </a:pPr>
            <a:r>
              <a:rPr lang="tr-TR" sz="1800" dirty="0">
                <a:latin typeface="Comic Sans MS" panose="030F0702030302020204" pitchFamily="66" charset="0"/>
              </a:rPr>
              <a:t>	4.b) Başvurusu kabul edilen kurumlara süreç ile ilgili yazılı bilgi verilir.  Varsa tamamlanması gereken belgeler ve ziyaret kararı gibi başlıklar ilgili kuruma bildirilir.  </a:t>
            </a:r>
          </a:p>
          <a:p>
            <a:pPr>
              <a:lnSpc>
                <a:spcPct val="100000"/>
              </a:lnSpc>
            </a:pPr>
            <a:endParaRPr lang="tr-TR" sz="1800" dirty="0"/>
          </a:p>
        </p:txBody>
      </p:sp>
      <p:sp>
        <p:nvSpPr>
          <p:cNvPr id="5" name="Metin kutusu 4"/>
          <p:cNvSpPr txBox="1"/>
          <p:nvPr/>
        </p:nvSpPr>
        <p:spPr>
          <a:xfrm flipH="1">
            <a:off x="153162" y="925830"/>
            <a:ext cx="4949191" cy="369332"/>
          </a:xfrm>
          <a:prstGeom prst="rect">
            <a:avLst/>
          </a:prstGeom>
          <a:noFill/>
        </p:spPr>
        <p:txBody>
          <a:bodyPr wrap="square" rtlCol="0">
            <a:spAutoFit/>
          </a:bodyPr>
          <a:lstStyle/>
          <a:p>
            <a:r>
              <a:rPr lang="tr-TR" u="sng" dirty="0">
                <a:latin typeface="Comic Sans MS" panose="030F0702030302020204" pitchFamily="66" charset="0"/>
              </a:rPr>
              <a:t>HEM-TUYEK AKREDİTASYON SÜRECİ</a:t>
            </a:r>
            <a:endParaRPr lang="tr-TR" u="sng" dirty="0">
              <a:latin typeface="Comic Sans MS" panose="030F0702030302020204" pitchFamily="66" charset="0"/>
            </a:endParaRPr>
          </a:p>
        </p:txBody>
      </p:sp>
      <p:sp>
        <p:nvSpPr>
          <p:cNvPr id="6" name="Slayt Numarası Yer Tutucusu 5"/>
          <p:cNvSpPr>
            <a:spLocks noGrp="1"/>
          </p:cNvSpPr>
          <p:nvPr>
            <p:ph type="sldNum" sz="quarter" idx="12"/>
          </p:nvPr>
        </p:nvSpPr>
        <p:spPr/>
        <p:txBody>
          <a:bodyPr/>
          <a:lstStyle/>
          <a:p>
            <a:fld id="{D4874BC0-1299-49A8-9C54-D1573FBC40F4}" type="slidenum">
              <a:rPr lang="tr-TR" smtClean="0"/>
              <a:t>34</a:t>
            </a:fld>
            <a:endParaRPr lang="tr-TR"/>
          </a:p>
        </p:txBody>
      </p:sp>
    </p:spTree>
    <p:extLst>
      <p:ext uri="{BB962C8B-B14F-4D97-AF65-F5344CB8AC3E}">
        <p14:creationId xmlns:p14="http://schemas.microsoft.com/office/powerpoint/2010/main" val="25097467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4914" y="1344882"/>
            <a:ext cx="7886700" cy="4416552"/>
          </a:xfrm>
        </p:spPr>
        <p:txBody>
          <a:bodyPr>
            <a:normAutofit fontScale="85000" lnSpcReduction="10000"/>
          </a:bodyPr>
          <a:lstStyle/>
          <a:p>
            <a:pPr marL="0" indent="0">
              <a:buNone/>
            </a:pPr>
            <a:r>
              <a:rPr lang="tr-TR" sz="1800" dirty="0">
                <a:solidFill>
                  <a:prstClr val="black"/>
                </a:solidFill>
                <a:latin typeface="Comic Sans MS" panose="030F0702030302020204" pitchFamily="66" charset="0"/>
                <a:ea typeface="+mj-ea"/>
                <a:cs typeface="+mj-cs"/>
              </a:rPr>
              <a:t>5) Başvuru dosyasının değerlendirilmesi sonucunda üç farklı karar alınır.</a:t>
            </a:r>
            <a:br>
              <a:rPr lang="tr-TR" sz="1800" dirty="0">
                <a:solidFill>
                  <a:prstClr val="black"/>
                </a:solidFill>
                <a:latin typeface="Comic Sans MS" panose="030F0702030302020204" pitchFamily="66" charset="0"/>
                <a:ea typeface="+mj-ea"/>
                <a:cs typeface="+mj-cs"/>
              </a:rPr>
            </a:br>
            <a:endParaRPr lang="tr-TR" sz="1800" dirty="0">
              <a:solidFill>
                <a:prstClr val="black"/>
              </a:solidFill>
              <a:latin typeface="Comic Sans MS" panose="030F0702030302020204" pitchFamily="66" charset="0"/>
              <a:ea typeface="+mj-ea"/>
              <a:cs typeface="+mj-cs"/>
            </a:endParaRPr>
          </a:p>
          <a:p>
            <a:pPr marL="0" indent="0">
              <a:buNone/>
            </a:pPr>
            <a:r>
              <a:rPr lang="tr-TR" sz="1800" dirty="0">
                <a:solidFill>
                  <a:prstClr val="black"/>
                </a:solidFill>
                <a:latin typeface="Comic Sans MS" panose="030F0702030302020204" pitchFamily="66" charset="0"/>
                <a:ea typeface="+mj-ea"/>
                <a:cs typeface="+mj-cs"/>
              </a:rPr>
              <a:t>5.a</a:t>
            </a:r>
            <a:r>
              <a:rPr lang="tr-TR" sz="1800" dirty="0">
                <a:solidFill>
                  <a:prstClr val="black"/>
                </a:solidFill>
                <a:latin typeface="Comic Sans MS" panose="030F0702030302020204" pitchFamily="66" charset="0"/>
                <a:ea typeface="+mj-ea"/>
                <a:cs typeface="+mj-cs"/>
              </a:rPr>
              <a:t>) Kurumun hazırlamış olduğu öz değerlendirme dosyası uygun bulunarak, kurum yerinde ziyaret edilir. </a:t>
            </a:r>
            <a:br>
              <a:rPr lang="tr-TR" sz="1800" dirty="0">
                <a:solidFill>
                  <a:prstClr val="black"/>
                </a:solidFill>
                <a:latin typeface="Comic Sans MS" panose="030F0702030302020204" pitchFamily="66" charset="0"/>
                <a:ea typeface="+mj-ea"/>
                <a:cs typeface="+mj-cs"/>
              </a:rPr>
            </a:br>
            <a:endParaRPr lang="tr-TR" sz="1800" dirty="0">
              <a:solidFill>
                <a:prstClr val="black"/>
              </a:solidFill>
              <a:latin typeface="Comic Sans MS" panose="030F0702030302020204" pitchFamily="66" charset="0"/>
              <a:ea typeface="+mj-ea"/>
              <a:cs typeface="+mj-cs"/>
            </a:endParaRPr>
          </a:p>
          <a:p>
            <a:pPr marL="0" indent="0">
              <a:buNone/>
            </a:pPr>
            <a:r>
              <a:rPr lang="tr-TR" sz="1800" dirty="0">
                <a:solidFill>
                  <a:prstClr val="black"/>
                </a:solidFill>
                <a:latin typeface="Comic Sans MS" panose="030F0702030302020204" pitchFamily="66" charset="0"/>
                <a:ea typeface="+mj-ea"/>
                <a:cs typeface="+mj-cs"/>
              </a:rPr>
              <a:t>5.b</a:t>
            </a:r>
            <a:r>
              <a:rPr lang="tr-TR" sz="1800" dirty="0">
                <a:solidFill>
                  <a:prstClr val="black"/>
                </a:solidFill>
                <a:latin typeface="Comic Sans MS" panose="030F0702030302020204" pitchFamily="66" charset="0"/>
                <a:ea typeface="+mj-ea"/>
                <a:cs typeface="+mj-cs"/>
              </a:rPr>
              <a:t>) Kurum öz değerlendirme raporunda eksiklikler ve/veya maddi hataların varlığında, belgelerin tamamlanma/düzeltilme şansı var ise, kurum bilgilendirilerek bir ay içinde eksik belgelerin tamamlanmasını/düzeltilmesini talep eder. Kurum, belgeleri tamamlamak için bir defalığına mahsus olmak üzere bir ay ek süre isteyebilir. Belgelerin tamamlandığı kanaatine varılırsa yerinde ziyaret kararı verilir. </a:t>
            </a:r>
            <a:br>
              <a:rPr lang="tr-TR" sz="1800" dirty="0">
                <a:solidFill>
                  <a:prstClr val="black"/>
                </a:solidFill>
                <a:latin typeface="Comic Sans MS" panose="030F0702030302020204" pitchFamily="66" charset="0"/>
                <a:ea typeface="+mj-ea"/>
                <a:cs typeface="+mj-cs"/>
              </a:rPr>
            </a:br>
            <a:endParaRPr lang="tr-TR" sz="1800" dirty="0">
              <a:solidFill>
                <a:prstClr val="black"/>
              </a:solidFill>
              <a:latin typeface="Comic Sans MS" panose="030F0702030302020204" pitchFamily="66" charset="0"/>
              <a:ea typeface="+mj-ea"/>
              <a:cs typeface="+mj-cs"/>
            </a:endParaRPr>
          </a:p>
          <a:p>
            <a:pPr marL="0" indent="0">
              <a:buNone/>
            </a:pPr>
            <a:r>
              <a:rPr lang="tr-TR" sz="1800" dirty="0">
                <a:solidFill>
                  <a:prstClr val="black"/>
                </a:solidFill>
                <a:latin typeface="Comic Sans MS" panose="030F0702030302020204" pitchFamily="66" charset="0"/>
                <a:ea typeface="+mj-ea"/>
                <a:cs typeface="+mj-cs"/>
              </a:rPr>
              <a:t>5.c</a:t>
            </a:r>
            <a:r>
              <a:rPr lang="tr-TR" sz="1800" dirty="0">
                <a:solidFill>
                  <a:prstClr val="black"/>
                </a:solidFill>
                <a:latin typeface="Comic Sans MS" panose="030F0702030302020204" pitchFamily="66" charset="0"/>
                <a:ea typeface="+mj-ea"/>
                <a:cs typeface="+mj-cs"/>
              </a:rPr>
              <a:t>) Kurum öz değerlendirme raporunda eksiklikler ve/veya maddi hataların varlığında, belgelerin tamamlanma/düzeltilme şansı yok ise, başvuru reddi yapılarak, ret gerekçeleri şeffaf bir şekilde açıklanarak yazı ile ilgili kuruma bildirilir. </a:t>
            </a:r>
            <a:endParaRPr lang="tr-TR" sz="1800" dirty="0">
              <a:solidFill>
                <a:prstClr val="black"/>
              </a:solidFill>
              <a:latin typeface="Comic Sans MS" panose="030F0702030302020204" pitchFamily="66" charset="0"/>
              <a:ea typeface="+mj-ea"/>
              <a:cs typeface="+mj-cs"/>
            </a:endParaRPr>
          </a:p>
          <a:p>
            <a:pPr marL="0" indent="0">
              <a:buNone/>
            </a:pPr>
            <a:r>
              <a:rPr lang="tr-TR" sz="1800" dirty="0">
                <a:solidFill>
                  <a:prstClr val="black"/>
                </a:solidFill>
                <a:latin typeface="Comic Sans MS" panose="030F0702030302020204" pitchFamily="66" charset="0"/>
                <a:ea typeface="+mj-ea"/>
                <a:cs typeface="+mj-cs"/>
              </a:rPr>
              <a:t>Kurum </a:t>
            </a:r>
            <a:r>
              <a:rPr lang="tr-TR" sz="1800" dirty="0">
                <a:solidFill>
                  <a:prstClr val="black"/>
                </a:solidFill>
                <a:latin typeface="Comic Sans MS" panose="030F0702030302020204" pitchFamily="66" charset="0"/>
                <a:ea typeface="+mj-ea"/>
                <a:cs typeface="+mj-cs"/>
              </a:rPr>
              <a:t>hazırlanmış olan ret raporuna isterse, 15 gün içinde yazılı olarak itiraz edebilir. İtiraz yazısı önce ziyaret ekibi sonrasında PDÇG ve HEM-TUYEK Yürütme Kurulu tarafından incelenir ve karara bağlanır. İtiraz kabul edilirse yeni bir ziyaret takvimi hazırlanır ve kuruma bildirilir. İtiraz tekrar ret edilirse, kurum bir sonraki dönem için yeniden başvuru yapabilir. </a:t>
            </a:r>
            <a:r>
              <a:rPr lang="tr-TR" sz="1050" dirty="0">
                <a:solidFill>
                  <a:prstClr val="black"/>
                </a:solidFill>
                <a:ea typeface="+mj-ea"/>
                <a:cs typeface="+mj-cs"/>
              </a:rPr>
              <a:t/>
            </a:r>
            <a:br>
              <a:rPr lang="tr-TR" sz="1050" dirty="0">
                <a:solidFill>
                  <a:prstClr val="black"/>
                </a:solidFill>
                <a:ea typeface="+mj-ea"/>
                <a:cs typeface="+mj-cs"/>
              </a:rPr>
            </a:br>
            <a:endParaRPr lang="tr-TR" dirty="0"/>
          </a:p>
        </p:txBody>
      </p:sp>
      <p:sp>
        <p:nvSpPr>
          <p:cNvPr id="5" name="Metin kutusu 4"/>
          <p:cNvSpPr txBox="1"/>
          <p:nvPr/>
        </p:nvSpPr>
        <p:spPr>
          <a:xfrm flipH="1">
            <a:off x="454914" y="861711"/>
            <a:ext cx="4949191" cy="369332"/>
          </a:xfrm>
          <a:prstGeom prst="rect">
            <a:avLst/>
          </a:prstGeom>
          <a:noFill/>
        </p:spPr>
        <p:txBody>
          <a:bodyPr wrap="square" rtlCol="0">
            <a:spAutoFit/>
          </a:bodyPr>
          <a:lstStyle/>
          <a:p>
            <a:r>
              <a:rPr lang="tr-TR" u="sng" dirty="0">
                <a:latin typeface="Comic Sans MS" panose="030F0702030302020204" pitchFamily="66" charset="0"/>
              </a:rPr>
              <a:t>HEM-TUYEK AKREDİTASYON SÜRECİ</a:t>
            </a:r>
            <a:endParaRPr lang="tr-TR" u="sng" dirty="0">
              <a:latin typeface="Comic Sans MS" panose="030F0702030302020204" pitchFamily="66" charset="0"/>
            </a:endParaRPr>
          </a:p>
        </p:txBody>
      </p:sp>
      <p:sp>
        <p:nvSpPr>
          <p:cNvPr id="6" name="Slayt Numarası Yer Tutucusu 5"/>
          <p:cNvSpPr>
            <a:spLocks noGrp="1"/>
          </p:cNvSpPr>
          <p:nvPr>
            <p:ph type="sldNum" sz="quarter" idx="12"/>
          </p:nvPr>
        </p:nvSpPr>
        <p:spPr/>
        <p:txBody>
          <a:bodyPr/>
          <a:lstStyle/>
          <a:p>
            <a:fld id="{D4874BC0-1299-49A8-9C54-D1573FBC40F4}" type="slidenum">
              <a:rPr lang="tr-TR" smtClean="0"/>
              <a:t>35</a:t>
            </a:fld>
            <a:endParaRPr lang="tr-TR"/>
          </a:p>
        </p:txBody>
      </p:sp>
    </p:spTree>
    <p:extLst>
      <p:ext uri="{BB962C8B-B14F-4D97-AF65-F5344CB8AC3E}">
        <p14:creationId xmlns:p14="http://schemas.microsoft.com/office/powerpoint/2010/main" val="35468933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18338" y="1650397"/>
            <a:ext cx="7886700" cy="3806285"/>
          </a:xfrm>
        </p:spPr>
        <p:txBody>
          <a:bodyPr>
            <a:normAutofit fontScale="92500" lnSpcReduction="20000"/>
          </a:bodyPr>
          <a:lstStyle/>
          <a:p>
            <a:pPr marL="0" indent="0">
              <a:lnSpc>
                <a:spcPct val="110000"/>
              </a:lnSpc>
              <a:buNone/>
            </a:pPr>
            <a:r>
              <a:rPr lang="tr-TR" sz="1950" dirty="0">
                <a:latin typeface="Comic Sans MS" panose="030F0702030302020204" pitchFamily="66" charset="0"/>
              </a:rPr>
              <a:t>6) Ziyaret kararı alınan her kurum için olası iki ziyaret tarihi saptanarak kuruma bilgi verilir. İlgili kurum bir hafta içinde iki tarihten birini HEM-TUYEK sekretaryasına bildirir. Olası ziyaret tarihi ile birlikte ziyaret ekibinde yer alacak üyelerin isimleri, çalıştıkları kurumlar ve iletişim bilgileri de bildirilir. Üyelerle ilgili çıkar çatışması saptayan kurum, üyelere itiraz edebilir. Üye itirazları yazılı olarak bildirilir ve PDÇG itirazları değerlendirerek haklılık payı varlığında yeni üye seçimi yapar ve kuruma bildirir. </a:t>
            </a:r>
          </a:p>
          <a:p>
            <a:pPr marL="0" indent="0">
              <a:lnSpc>
                <a:spcPct val="110000"/>
              </a:lnSpc>
              <a:buNone/>
            </a:pPr>
            <a:endParaRPr lang="tr-TR" sz="1950" dirty="0">
              <a:latin typeface="Comic Sans MS" panose="030F0702030302020204" pitchFamily="66" charset="0"/>
            </a:endParaRPr>
          </a:p>
          <a:p>
            <a:pPr marL="0" indent="0">
              <a:lnSpc>
                <a:spcPct val="110000"/>
              </a:lnSpc>
              <a:buNone/>
            </a:pPr>
            <a:r>
              <a:rPr lang="tr-TR" sz="1950" dirty="0">
                <a:latin typeface="Comic Sans MS" panose="030F0702030302020204" pitchFamily="66" charset="0"/>
              </a:rPr>
              <a:t>7</a:t>
            </a:r>
            <a:r>
              <a:rPr lang="tr-TR" sz="1950" dirty="0">
                <a:latin typeface="Comic Sans MS" panose="030F0702030302020204" pitchFamily="66" charset="0"/>
              </a:rPr>
              <a:t>) Ziyaret programı aksi olmadığı sürece bir </a:t>
            </a:r>
            <a:r>
              <a:rPr lang="tr-TR" sz="1950" dirty="0">
                <a:latin typeface="Comic Sans MS" panose="030F0702030302020204" pitchFamily="66" charset="0"/>
              </a:rPr>
              <a:t>günde tamamlanacak şekilde </a:t>
            </a:r>
            <a:r>
              <a:rPr lang="tr-TR" sz="1950" dirty="0">
                <a:latin typeface="Comic Sans MS" panose="030F0702030302020204" pitchFamily="66" charset="0"/>
              </a:rPr>
              <a:t>planlanır. Ziyaret günü programı ilgili kurum ile </a:t>
            </a:r>
            <a:r>
              <a:rPr lang="tr-TR" sz="1950" dirty="0">
                <a:latin typeface="Comic Sans MS" panose="030F0702030302020204" pitchFamily="66" charset="0"/>
              </a:rPr>
              <a:t>paylaşılır. Ziyaret </a:t>
            </a:r>
            <a:r>
              <a:rPr lang="tr-TR" sz="1950" dirty="0">
                <a:latin typeface="Comic Sans MS" panose="030F0702030302020204" pitchFamily="66" charset="0"/>
              </a:rPr>
              <a:t>ekibi ile kurum yetkilisi arasındaki bağlantı ekip başkanı ve HEM-TUYEK sekretaryası tarafından gerçekleştirilir. </a:t>
            </a:r>
          </a:p>
          <a:p>
            <a:endParaRPr lang="tr-TR" dirty="0"/>
          </a:p>
        </p:txBody>
      </p:sp>
      <p:sp>
        <p:nvSpPr>
          <p:cNvPr id="7" name="Metin kutusu 6"/>
          <p:cNvSpPr txBox="1"/>
          <p:nvPr/>
        </p:nvSpPr>
        <p:spPr>
          <a:xfrm flipH="1">
            <a:off x="418338" y="944118"/>
            <a:ext cx="4949191" cy="369332"/>
          </a:xfrm>
          <a:prstGeom prst="rect">
            <a:avLst/>
          </a:prstGeom>
          <a:noFill/>
        </p:spPr>
        <p:txBody>
          <a:bodyPr wrap="square" rtlCol="0">
            <a:spAutoFit/>
          </a:bodyPr>
          <a:lstStyle/>
          <a:p>
            <a:r>
              <a:rPr lang="tr-TR" u="sng" dirty="0">
                <a:latin typeface="Comic Sans MS" panose="030F0702030302020204" pitchFamily="66" charset="0"/>
              </a:rPr>
              <a:t>HEM-TUYEK AKREDİTASYON SÜRECİ</a:t>
            </a:r>
            <a:endParaRPr lang="tr-TR" u="sng" dirty="0">
              <a:latin typeface="Comic Sans MS" panose="030F0702030302020204" pitchFamily="66" charset="0"/>
            </a:endParaRPr>
          </a:p>
        </p:txBody>
      </p:sp>
      <p:sp>
        <p:nvSpPr>
          <p:cNvPr id="5" name="Slayt Numarası Yer Tutucusu 4"/>
          <p:cNvSpPr>
            <a:spLocks noGrp="1"/>
          </p:cNvSpPr>
          <p:nvPr>
            <p:ph type="sldNum" sz="quarter" idx="12"/>
          </p:nvPr>
        </p:nvSpPr>
        <p:spPr/>
        <p:txBody>
          <a:bodyPr/>
          <a:lstStyle/>
          <a:p>
            <a:fld id="{D4874BC0-1299-49A8-9C54-D1573FBC40F4}" type="slidenum">
              <a:rPr lang="tr-TR" smtClean="0"/>
              <a:t>36</a:t>
            </a:fld>
            <a:endParaRPr lang="tr-TR"/>
          </a:p>
        </p:txBody>
      </p:sp>
    </p:spTree>
    <p:extLst>
      <p:ext uri="{BB962C8B-B14F-4D97-AF65-F5344CB8AC3E}">
        <p14:creationId xmlns:p14="http://schemas.microsoft.com/office/powerpoint/2010/main" val="2256579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73593" y="939021"/>
            <a:ext cx="4124087" cy="2901031"/>
          </a:xfrm>
          <a:prstGeom prst="rect">
            <a:avLst/>
          </a:prstGeom>
        </p:spPr>
      </p:pic>
      <p:pic>
        <p:nvPicPr>
          <p:cNvPr id="3" name="Resim 2"/>
          <p:cNvPicPr>
            <a:picLocks noChangeAspect="1"/>
          </p:cNvPicPr>
          <p:nvPr/>
        </p:nvPicPr>
        <p:blipFill>
          <a:blip r:embed="rId3"/>
          <a:stretch>
            <a:fillRect/>
          </a:stretch>
        </p:blipFill>
        <p:spPr>
          <a:xfrm>
            <a:off x="4064508" y="2542032"/>
            <a:ext cx="4609262" cy="3545586"/>
          </a:xfrm>
          <a:prstGeom prst="rect">
            <a:avLst/>
          </a:prstGeom>
        </p:spPr>
      </p:pic>
      <p:sp>
        <p:nvSpPr>
          <p:cNvPr id="6" name="Slayt Numarası Yer Tutucusu 5"/>
          <p:cNvSpPr>
            <a:spLocks noGrp="1"/>
          </p:cNvSpPr>
          <p:nvPr>
            <p:ph type="sldNum" sz="quarter" idx="12"/>
          </p:nvPr>
        </p:nvSpPr>
        <p:spPr/>
        <p:txBody>
          <a:bodyPr/>
          <a:lstStyle/>
          <a:p>
            <a:fld id="{D4874BC0-1299-49A8-9C54-D1573FBC40F4}" type="slidenum">
              <a:rPr lang="tr-TR" smtClean="0"/>
              <a:t>37</a:t>
            </a:fld>
            <a:endParaRPr lang="tr-TR"/>
          </a:p>
        </p:txBody>
      </p:sp>
    </p:spTree>
    <p:extLst>
      <p:ext uri="{BB962C8B-B14F-4D97-AF65-F5344CB8AC3E}">
        <p14:creationId xmlns:p14="http://schemas.microsoft.com/office/powerpoint/2010/main" val="37293425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81178" y="1407700"/>
            <a:ext cx="8405622" cy="4593050"/>
          </a:xfrm>
        </p:spPr>
        <p:txBody>
          <a:bodyPr>
            <a:normAutofit fontScale="47500" lnSpcReduction="20000"/>
          </a:bodyPr>
          <a:lstStyle/>
          <a:p>
            <a:pPr marL="136922" indent="-136922" algn="just">
              <a:lnSpc>
                <a:spcPct val="120000"/>
              </a:lnSpc>
              <a:buNone/>
            </a:pPr>
            <a:r>
              <a:rPr lang="tr-TR" sz="3000" dirty="0">
                <a:latin typeface="Comic Sans MS" panose="030F0702030302020204" pitchFamily="66" charset="0"/>
              </a:rPr>
              <a:t>	8</a:t>
            </a:r>
            <a:r>
              <a:rPr lang="tr-TR" sz="3000" dirty="0">
                <a:latin typeface="Comic Sans MS" panose="030F0702030302020204" pitchFamily="66" charset="0"/>
              </a:rPr>
              <a:t>) Her başvuru için ayrı bir “Değerlendirme ve ziyaret” ekibi oluşturulur. </a:t>
            </a:r>
            <a:r>
              <a:rPr lang="tr-TR" sz="3000" dirty="0">
                <a:latin typeface="Comic Sans MS" panose="030F0702030302020204" pitchFamily="66" charset="0"/>
              </a:rPr>
              <a:t>  Ancak</a:t>
            </a:r>
            <a:r>
              <a:rPr lang="tr-TR" sz="3000" dirty="0">
                <a:latin typeface="Comic Sans MS" panose="030F0702030302020204" pitchFamily="66" charset="0"/>
              </a:rPr>
              <a:t>, PDÇG kararına göre bir ekip en fazla 3 başvuru için dosyası değerlendirebilir. </a:t>
            </a:r>
            <a:br>
              <a:rPr lang="tr-TR" sz="3000" dirty="0">
                <a:latin typeface="Comic Sans MS" panose="030F0702030302020204" pitchFamily="66" charset="0"/>
              </a:rPr>
            </a:br>
            <a:r>
              <a:rPr lang="tr-TR" sz="3000" dirty="0">
                <a:solidFill>
                  <a:srgbClr val="000000"/>
                </a:solidFill>
                <a:latin typeface="Comic Sans MS" panose="030F0702030302020204" pitchFamily="66" charset="0"/>
                <a:ea typeface="Calibri" panose="020F0502020204030204" pitchFamily="34" charset="0"/>
                <a:cs typeface="Calibri" panose="020F0502020204030204" pitchFamily="34" charset="0"/>
              </a:rPr>
              <a:t>       </a:t>
            </a:r>
          </a:p>
          <a:p>
            <a:pPr marL="0" indent="0" algn="just">
              <a:lnSpc>
                <a:spcPct val="120000"/>
              </a:lnSpc>
              <a:buNone/>
            </a:pPr>
            <a:r>
              <a:rPr lang="tr-TR" sz="3000" dirty="0">
                <a:solidFill>
                  <a:srgbClr val="000000"/>
                </a:solidFill>
                <a:latin typeface="Comic Sans MS" panose="030F0702030302020204" pitchFamily="66" charset="0"/>
                <a:ea typeface="Calibri" panose="020F0502020204030204" pitchFamily="34" charset="0"/>
                <a:cs typeface="Calibri" panose="020F0502020204030204" pitchFamily="34" charset="0"/>
              </a:rPr>
              <a:t>  9) </a:t>
            </a:r>
            <a:r>
              <a:rPr lang="tr-TR" sz="3000" dirty="0">
                <a:solidFill>
                  <a:srgbClr val="C00000"/>
                </a:solidFill>
                <a:latin typeface="Comic Sans MS" panose="030F0702030302020204" pitchFamily="66" charset="0"/>
                <a:ea typeface="Calibri" panose="020F0502020204030204" pitchFamily="34" charset="0"/>
                <a:cs typeface="Calibri" panose="020F0502020204030204" pitchFamily="34" charset="0"/>
              </a:rPr>
              <a:t>Ziyaret sonrasında üç farklı karar verilebilir. </a:t>
            </a:r>
          </a:p>
          <a:p>
            <a:pPr indent="0" algn="just">
              <a:lnSpc>
                <a:spcPct val="120000"/>
              </a:lnSpc>
              <a:buNone/>
            </a:pPr>
            <a:r>
              <a:rPr lang="tr-TR" sz="3000" dirty="0">
                <a:solidFill>
                  <a:srgbClr val="000000"/>
                </a:solidFill>
                <a:latin typeface="Comic Sans MS" panose="030F0702030302020204" pitchFamily="66" charset="0"/>
                <a:ea typeface="Calibri" panose="020F0502020204030204" pitchFamily="34" charset="0"/>
                <a:cs typeface="Calibri" panose="020F0502020204030204" pitchFamily="34" charset="0"/>
              </a:rPr>
              <a:t>9.a</a:t>
            </a:r>
            <a:r>
              <a:rPr lang="tr-TR" sz="3000" dirty="0">
                <a:solidFill>
                  <a:srgbClr val="000000"/>
                </a:solidFill>
                <a:latin typeface="Comic Sans MS" panose="030F0702030302020204" pitchFamily="66" charset="0"/>
                <a:ea typeface="Calibri" panose="020F0502020204030204" pitchFamily="34" charset="0"/>
                <a:cs typeface="Calibri" panose="020F0502020204030204" pitchFamily="34" charset="0"/>
              </a:rPr>
              <a:t>) </a:t>
            </a:r>
            <a:r>
              <a:rPr lang="tr-TR" sz="3000" i="1" dirty="0">
                <a:solidFill>
                  <a:srgbClr val="C00000"/>
                </a:solidFill>
                <a:latin typeface="Comic Sans MS" panose="030F0702030302020204" pitchFamily="66" charset="0"/>
                <a:ea typeface="Calibri" panose="020F0502020204030204" pitchFamily="34" charset="0"/>
                <a:cs typeface="Calibri" panose="020F0502020204030204" pitchFamily="34" charset="0"/>
              </a:rPr>
              <a:t>Akreditasyon</a:t>
            </a:r>
            <a:r>
              <a:rPr lang="tr-TR" sz="3000" i="1" dirty="0">
                <a:solidFill>
                  <a:srgbClr val="000000"/>
                </a:solidFill>
                <a:latin typeface="Comic Sans MS" panose="030F0702030302020204" pitchFamily="66" charset="0"/>
                <a:ea typeface="Calibri" panose="020F0502020204030204" pitchFamily="34" charset="0"/>
                <a:cs typeface="Calibri" panose="020F0502020204030204" pitchFamily="34" charset="0"/>
              </a:rPr>
              <a:t>:</a:t>
            </a:r>
            <a:r>
              <a:rPr lang="tr-TR" sz="3000" dirty="0">
                <a:solidFill>
                  <a:srgbClr val="000000"/>
                </a:solidFill>
                <a:latin typeface="Comic Sans MS" panose="030F0702030302020204" pitchFamily="66" charset="0"/>
                <a:ea typeface="Calibri" panose="020F0502020204030204" pitchFamily="34" charset="0"/>
                <a:cs typeface="Calibri" panose="020F0502020204030204" pitchFamily="34" charset="0"/>
              </a:rPr>
              <a:t> Akreditasyon uygunluğu ziyaret ekibinin oylaması ile karara bağlanır. Akreditasyon uygunluğu salt çoğunluk ile sağlanır. Ziyaret sonrası ziyaret ekibi PDÇG’ </a:t>
            </a:r>
            <a:r>
              <a:rPr lang="tr-TR" sz="3000" dirty="0" err="1">
                <a:solidFill>
                  <a:srgbClr val="000000"/>
                </a:solidFill>
                <a:latin typeface="Comic Sans MS" panose="030F0702030302020204" pitchFamily="66" charset="0"/>
                <a:ea typeface="Calibri" panose="020F0502020204030204" pitchFamily="34" charset="0"/>
                <a:cs typeface="Calibri" panose="020F0502020204030204" pitchFamily="34" charset="0"/>
              </a:rPr>
              <a:t>na</a:t>
            </a:r>
            <a:r>
              <a:rPr lang="tr-TR" sz="3000" dirty="0">
                <a:solidFill>
                  <a:srgbClr val="000000"/>
                </a:solidFill>
                <a:latin typeface="Comic Sans MS" panose="030F0702030302020204" pitchFamily="66" charset="0"/>
                <a:ea typeface="Calibri" panose="020F0502020204030204" pitchFamily="34" charset="0"/>
                <a:cs typeface="Calibri" panose="020F0502020204030204" pitchFamily="34" charset="0"/>
              </a:rPr>
              <a:t> akreditasyon uygunluğunu gerekçeli bir rapor ile bildirir. PDÇG da değerlendirme sonucunda HEM-TUYEK Yürütme Kuruluna uygunluk bilgisini verir. </a:t>
            </a:r>
            <a:endParaRPr lang="tr-TR" sz="3000" dirty="0">
              <a:solidFill>
                <a:srgbClr val="000000"/>
              </a:solidFill>
              <a:latin typeface="Comic Sans MS" panose="030F0702030302020204" pitchFamily="66" charset="0"/>
              <a:ea typeface="Calibri" panose="020F0502020204030204" pitchFamily="34" charset="0"/>
              <a:cs typeface="Calibri" panose="020F0502020204030204" pitchFamily="34" charset="0"/>
            </a:endParaRPr>
          </a:p>
          <a:p>
            <a:pPr indent="0" algn="just">
              <a:lnSpc>
                <a:spcPct val="120000"/>
              </a:lnSpc>
              <a:buNone/>
            </a:pPr>
            <a:r>
              <a:rPr lang="tr-TR" sz="3000" dirty="0">
                <a:solidFill>
                  <a:srgbClr val="000000"/>
                </a:solidFill>
                <a:latin typeface="Comic Sans MS" panose="030F0702030302020204" pitchFamily="66" charset="0"/>
                <a:ea typeface="Calibri" panose="020F0502020204030204" pitchFamily="34" charset="0"/>
                <a:cs typeface="Calibri" panose="020F0502020204030204" pitchFamily="34" charset="0"/>
              </a:rPr>
              <a:t>HEM-TUYEK </a:t>
            </a:r>
            <a:r>
              <a:rPr lang="tr-TR" sz="3000" dirty="0">
                <a:solidFill>
                  <a:srgbClr val="000000"/>
                </a:solidFill>
                <a:latin typeface="Comic Sans MS" panose="030F0702030302020204" pitchFamily="66" charset="0"/>
                <a:ea typeface="Calibri" panose="020F0502020204030204" pitchFamily="34" charset="0"/>
                <a:cs typeface="Calibri" panose="020F0502020204030204" pitchFamily="34" charset="0"/>
              </a:rPr>
              <a:t>Yürütme Kurulu onayı sonrası ilgili kurum </a:t>
            </a:r>
            <a:r>
              <a:rPr lang="tr-TR" sz="3000" b="1" dirty="0">
                <a:solidFill>
                  <a:srgbClr val="C00000"/>
                </a:solidFill>
                <a:latin typeface="Comic Sans MS" panose="030F0702030302020204" pitchFamily="66" charset="0"/>
                <a:ea typeface="Calibri" panose="020F0502020204030204" pitchFamily="34" charset="0"/>
                <a:cs typeface="Calibri" panose="020F0502020204030204" pitchFamily="34" charset="0"/>
              </a:rPr>
              <a:t>6 yıllık (iki eğitim programı süresi)</a:t>
            </a:r>
            <a:r>
              <a:rPr lang="tr-TR" sz="3000" dirty="0">
                <a:solidFill>
                  <a:srgbClr val="000000"/>
                </a:solidFill>
                <a:latin typeface="Comic Sans MS" panose="030F0702030302020204" pitchFamily="66" charset="0"/>
                <a:ea typeface="Calibri" panose="020F0502020204030204" pitchFamily="34" charset="0"/>
                <a:cs typeface="Calibri" panose="020F0502020204030204" pitchFamily="34" charset="0"/>
              </a:rPr>
              <a:t> süre ile akredite edilir. İlk Ulusal kongrede belge verilme töreni yapılarak belgeler ilgililere teslim edilir. İlgili kurum üçüncü yılın sonunda “Ara Değerlendirme Raporu” hazırlayarak, HEM-TUYEK sekretaryasına iletmelidir. “Ara Değerlendirme Raporu” hazırlık süreçleri ile ilgili form ve kılavuzlar </a:t>
            </a:r>
            <a:r>
              <a:rPr lang="tr-TR" sz="3000" u="sng" dirty="0">
                <a:solidFill>
                  <a:srgbClr val="000000"/>
                </a:solidFill>
                <a:latin typeface="Comic Sans MS" panose="030F0702030302020204" pitchFamily="66" charset="0"/>
                <a:ea typeface="Calibri" panose="020F0502020204030204" pitchFamily="34" charset="0"/>
                <a:cs typeface="Calibri" panose="020F0502020204030204" pitchFamily="34" charset="0"/>
                <a:hlinkClick r:id="rId2"/>
              </a:rPr>
              <a:t>www.hemtuyek.org.tr</a:t>
            </a:r>
            <a:r>
              <a:rPr lang="tr-TR" sz="3000" dirty="0">
                <a:solidFill>
                  <a:srgbClr val="000000"/>
                </a:solidFill>
                <a:latin typeface="Comic Sans MS" panose="030F0702030302020204" pitchFamily="66" charset="0"/>
                <a:ea typeface="Calibri" panose="020F0502020204030204" pitchFamily="34" charset="0"/>
                <a:cs typeface="Calibri" panose="020F0502020204030204" pitchFamily="34" charset="0"/>
              </a:rPr>
              <a:t> adresinde ilan edilecektir. </a:t>
            </a:r>
          </a:p>
          <a:p>
            <a:pPr indent="0" algn="just">
              <a:buNone/>
            </a:pPr>
            <a:endParaRPr lang="tr-TR" sz="2550" dirty="0">
              <a:solidFill>
                <a:srgbClr val="000000"/>
              </a:solidFill>
              <a:latin typeface="Comic Sans MS" panose="030F0702030302020204" pitchFamily="66" charset="0"/>
              <a:ea typeface="Calibri" panose="020F0502020204030204" pitchFamily="34" charset="0"/>
              <a:cs typeface="Calibri" panose="020F0502020204030204" pitchFamily="34" charset="0"/>
            </a:endParaRPr>
          </a:p>
        </p:txBody>
      </p:sp>
      <p:sp>
        <p:nvSpPr>
          <p:cNvPr id="5" name="Metin kutusu 4"/>
          <p:cNvSpPr txBox="1"/>
          <p:nvPr/>
        </p:nvSpPr>
        <p:spPr>
          <a:xfrm flipH="1">
            <a:off x="582930" y="959057"/>
            <a:ext cx="4949191" cy="369332"/>
          </a:xfrm>
          <a:prstGeom prst="rect">
            <a:avLst/>
          </a:prstGeom>
          <a:noFill/>
        </p:spPr>
        <p:txBody>
          <a:bodyPr wrap="square" rtlCol="0">
            <a:spAutoFit/>
          </a:bodyPr>
          <a:lstStyle/>
          <a:p>
            <a:r>
              <a:rPr lang="tr-TR" u="sng" dirty="0">
                <a:latin typeface="Comic Sans MS" panose="030F0702030302020204" pitchFamily="66" charset="0"/>
              </a:rPr>
              <a:t>HEM-TUYEK AKREDİTASYON SÜRECİ</a:t>
            </a:r>
            <a:endParaRPr lang="tr-TR" u="sng" dirty="0">
              <a:latin typeface="Comic Sans MS" panose="030F0702030302020204" pitchFamily="66" charset="0"/>
            </a:endParaRPr>
          </a:p>
        </p:txBody>
      </p:sp>
      <p:sp>
        <p:nvSpPr>
          <p:cNvPr id="4" name="Slayt Numarası Yer Tutucusu 3"/>
          <p:cNvSpPr>
            <a:spLocks noGrp="1"/>
          </p:cNvSpPr>
          <p:nvPr>
            <p:ph type="sldNum" sz="quarter" idx="12"/>
          </p:nvPr>
        </p:nvSpPr>
        <p:spPr/>
        <p:txBody>
          <a:bodyPr/>
          <a:lstStyle/>
          <a:p>
            <a:fld id="{D4874BC0-1299-49A8-9C54-D1573FBC40F4}" type="slidenum">
              <a:rPr lang="tr-TR" smtClean="0"/>
              <a:t>38</a:t>
            </a:fld>
            <a:endParaRPr lang="tr-TR"/>
          </a:p>
        </p:txBody>
      </p:sp>
    </p:spTree>
    <p:extLst>
      <p:ext uri="{BB962C8B-B14F-4D97-AF65-F5344CB8AC3E}">
        <p14:creationId xmlns:p14="http://schemas.microsoft.com/office/powerpoint/2010/main" val="25873664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18338" y="1860709"/>
            <a:ext cx="7886700" cy="3263504"/>
          </a:xfrm>
        </p:spPr>
        <p:txBody>
          <a:bodyPr>
            <a:normAutofit fontScale="62500" lnSpcReduction="20000"/>
          </a:bodyPr>
          <a:lstStyle/>
          <a:p>
            <a:pPr indent="0" algn="just">
              <a:lnSpc>
                <a:spcPct val="110000"/>
              </a:lnSpc>
              <a:buNone/>
            </a:pPr>
            <a:r>
              <a:rPr lang="tr-TR" dirty="0">
                <a:solidFill>
                  <a:srgbClr val="000000"/>
                </a:solidFill>
                <a:latin typeface="Comic Sans MS" panose="030F0702030302020204" pitchFamily="66" charset="0"/>
                <a:ea typeface="Calibri" panose="020F0502020204030204" pitchFamily="34" charset="0"/>
                <a:cs typeface="Calibri" panose="020F0502020204030204" pitchFamily="34" charset="0"/>
              </a:rPr>
              <a:t>9.b) </a:t>
            </a:r>
            <a:r>
              <a:rPr lang="tr-TR" i="1" dirty="0">
                <a:solidFill>
                  <a:srgbClr val="C00000"/>
                </a:solidFill>
                <a:latin typeface="Comic Sans MS" panose="030F0702030302020204" pitchFamily="66" charset="0"/>
                <a:ea typeface="Calibri" panose="020F0502020204030204" pitchFamily="34" charset="0"/>
                <a:cs typeface="Calibri" panose="020F0502020204030204" pitchFamily="34" charset="0"/>
              </a:rPr>
              <a:t>Koşullu Akreditasyon</a:t>
            </a:r>
            <a:r>
              <a:rPr lang="tr-TR" i="1" dirty="0">
                <a:solidFill>
                  <a:srgbClr val="000000"/>
                </a:solidFill>
                <a:latin typeface="Comic Sans MS" panose="030F0702030302020204" pitchFamily="66" charset="0"/>
                <a:ea typeface="Calibri" panose="020F0502020204030204" pitchFamily="34" charset="0"/>
                <a:cs typeface="Calibri" panose="020F0502020204030204" pitchFamily="34" charset="0"/>
              </a:rPr>
              <a:t>:</a:t>
            </a:r>
            <a:r>
              <a:rPr lang="tr-TR" dirty="0">
                <a:solidFill>
                  <a:srgbClr val="000000"/>
                </a:solidFill>
                <a:latin typeface="Comic Sans MS" panose="030F0702030302020204" pitchFamily="66" charset="0"/>
                <a:ea typeface="Calibri" panose="020F0502020204030204" pitchFamily="34" charset="0"/>
                <a:cs typeface="Calibri" panose="020F0502020204030204" pitchFamily="34" charset="0"/>
              </a:rPr>
              <a:t> Geliştirilmesi gereken yönlerin veya başlatılmış projelerin eksikliklerinin kısa sürede giderilebileceği düşüncesi varlığında HEM-TUYEK Yürütme Kurulu kararı ile “Koşullu Akreditasyon” kararı verilebilir. Sonuç raporunda koşullu akreditasyon kararını süresi açıkça belirtilir. </a:t>
            </a:r>
          </a:p>
          <a:p>
            <a:pPr indent="0" algn="just">
              <a:lnSpc>
                <a:spcPct val="110000"/>
              </a:lnSpc>
              <a:buNone/>
            </a:pPr>
            <a:endParaRPr lang="tr-TR" dirty="0">
              <a:solidFill>
                <a:srgbClr val="000000"/>
              </a:solidFill>
              <a:latin typeface="Comic Sans MS" panose="030F0702030302020204" pitchFamily="66" charset="0"/>
              <a:ea typeface="Calibri" panose="020F0502020204030204" pitchFamily="34" charset="0"/>
              <a:cs typeface="Calibri" panose="020F0502020204030204" pitchFamily="34" charset="0"/>
            </a:endParaRPr>
          </a:p>
          <a:p>
            <a:pPr indent="0" algn="just">
              <a:lnSpc>
                <a:spcPct val="110000"/>
              </a:lnSpc>
              <a:buNone/>
            </a:pPr>
            <a:r>
              <a:rPr lang="tr-TR" dirty="0">
                <a:solidFill>
                  <a:srgbClr val="000000"/>
                </a:solidFill>
                <a:latin typeface="Comic Sans MS" panose="030F0702030302020204" pitchFamily="66" charset="0"/>
                <a:ea typeface="Calibri" panose="020F0502020204030204" pitchFamily="34" charset="0"/>
                <a:cs typeface="Calibri" panose="020F0502020204030204" pitchFamily="34" charset="0"/>
              </a:rPr>
              <a:t>9.c) </a:t>
            </a:r>
            <a:r>
              <a:rPr lang="tr-TR" i="1" dirty="0">
                <a:solidFill>
                  <a:srgbClr val="C00000"/>
                </a:solidFill>
                <a:latin typeface="Comic Sans MS" panose="030F0702030302020204" pitchFamily="66" charset="0"/>
                <a:ea typeface="Calibri" panose="020F0502020204030204" pitchFamily="34" charset="0"/>
                <a:cs typeface="Calibri" panose="020F0502020204030204" pitchFamily="34" charset="0"/>
              </a:rPr>
              <a:t>Akreditasyon Reddi</a:t>
            </a:r>
            <a:r>
              <a:rPr lang="tr-TR" i="1" dirty="0">
                <a:solidFill>
                  <a:srgbClr val="000000"/>
                </a:solidFill>
                <a:latin typeface="Comic Sans MS" panose="030F0702030302020204" pitchFamily="66" charset="0"/>
                <a:ea typeface="Calibri" panose="020F0502020204030204" pitchFamily="34" charset="0"/>
                <a:cs typeface="Calibri" panose="020F0502020204030204" pitchFamily="34" charset="0"/>
              </a:rPr>
              <a:t>:</a:t>
            </a:r>
            <a:r>
              <a:rPr lang="tr-TR" dirty="0">
                <a:solidFill>
                  <a:srgbClr val="000000"/>
                </a:solidFill>
                <a:latin typeface="Comic Sans MS" panose="030F0702030302020204" pitchFamily="66" charset="0"/>
                <a:ea typeface="Calibri" panose="020F0502020204030204" pitchFamily="34" charset="0"/>
                <a:cs typeface="Calibri" panose="020F0502020204030204" pitchFamily="34" charset="0"/>
              </a:rPr>
              <a:t> Ziyaret sonrası elde edilen verilerin öz değerlendirme raporu ile çelişmesi durumunda akreditasyon reddi kararı verilebilir. HEM-TUYEK Yürütme Kurulu kararı ile akreditasyon reddi sonuçlandırılır. </a:t>
            </a:r>
          </a:p>
          <a:p>
            <a:endParaRPr lang="tr-TR" dirty="0" smtClean="0"/>
          </a:p>
          <a:p>
            <a:endParaRPr lang="tr-TR" sz="1800" dirty="0"/>
          </a:p>
        </p:txBody>
      </p:sp>
      <p:sp>
        <p:nvSpPr>
          <p:cNvPr id="4" name="Metin kutusu 3"/>
          <p:cNvSpPr txBox="1"/>
          <p:nvPr/>
        </p:nvSpPr>
        <p:spPr>
          <a:xfrm flipH="1">
            <a:off x="564642" y="944118"/>
            <a:ext cx="4949191" cy="369332"/>
          </a:xfrm>
          <a:prstGeom prst="rect">
            <a:avLst/>
          </a:prstGeom>
          <a:noFill/>
        </p:spPr>
        <p:txBody>
          <a:bodyPr wrap="square" rtlCol="0">
            <a:spAutoFit/>
          </a:bodyPr>
          <a:lstStyle/>
          <a:p>
            <a:r>
              <a:rPr lang="tr-TR" u="sng" dirty="0">
                <a:latin typeface="Comic Sans MS" panose="030F0702030302020204" pitchFamily="66" charset="0"/>
              </a:rPr>
              <a:t>HEM-TUYEK AKREDİTASYON SÜRECİ</a:t>
            </a:r>
            <a:endParaRPr lang="tr-TR" u="sng" dirty="0">
              <a:latin typeface="Comic Sans MS" panose="030F0702030302020204" pitchFamily="66" charset="0"/>
            </a:endParaRPr>
          </a:p>
        </p:txBody>
      </p:sp>
      <p:sp>
        <p:nvSpPr>
          <p:cNvPr id="5" name="Slayt Numarası Yer Tutucusu 4"/>
          <p:cNvSpPr>
            <a:spLocks noGrp="1"/>
          </p:cNvSpPr>
          <p:nvPr>
            <p:ph type="sldNum" sz="quarter" idx="12"/>
          </p:nvPr>
        </p:nvSpPr>
        <p:spPr/>
        <p:txBody>
          <a:bodyPr/>
          <a:lstStyle/>
          <a:p>
            <a:fld id="{D4874BC0-1299-49A8-9C54-D1573FBC40F4}" type="slidenum">
              <a:rPr lang="tr-TR" smtClean="0"/>
              <a:t>39</a:t>
            </a:fld>
            <a:endParaRPr lang="tr-TR"/>
          </a:p>
        </p:txBody>
      </p:sp>
    </p:spTree>
    <p:extLst>
      <p:ext uri="{BB962C8B-B14F-4D97-AF65-F5344CB8AC3E}">
        <p14:creationId xmlns:p14="http://schemas.microsoft.com/office/powerpoint/2010/main" val="2292961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C1002F09-7269-C049-BED0-3EFEBA45DEED}"/>
              </a:ext>
            </a:extLst>
          </p:cNvPr>
          <p:cNvSpPr>
            <a:spLocks noGrp="1"/>
          </p:cNvSpPr>
          <p:nvPr>
            <p:ph type="subTitle" idx="1"/>
          </p:nvPr>
        </p:nvSpPr>
        <p:spPr>
          <a:xfrm>
            <a:off x="1374169" y="3553589"/>
            <a:ext cx="6858000" cy="1241822"/>
          </a:xfrm>
        </p:spPr>
        <p:txBody>
          <a:bodyPr>
            <a:normAutofit/>
          </a:bodyPr>
          <a:lstStyle/>
          <a:p>
            <a:r>
              <a:rPr lang="tr-TR" b="1" dirty="0"/>
              <a:t>07 Mart 2022</a:t>
            </a:r>
          </a:p>
          <a:p>
            <a:r>
              <a:rPr lang="tr-TR" b="1" dirty="0"/>
              <a:t>Çevrimiçi Toplantı</a:t>
            </a:r>
          </a:p>
        </p:txBody>
      </p:sp>
      <p:pic>
        <p:nvPicPr>
          <p:cNvPr id="2" name="Resim 1">
            <a:extLst>
              <a:ext uri="{FF2B5EF4-FFF2-40B4-BE49-F238E27FC236}">
                <a16:creationId xmlns:a16="http://schemas.microsoft.com/office/drawing/2014/main" xmlns="" id="{51932246-16F6-EB41-9FDD-F6FFB0ACC0D8}"/>
              </a:ext>
            </a:extLst>
          </p:cNvPr>
          <p:cNvPicPr>
            <a:picLocks noChangeAspect="1"/>
          </p:cNvPicPr>
          <p:nvPr/>
        </p:nvPicPr>
        <p:blipFill>
          <a:blip r:embed="rId2"/>
          <a:stretch>
            <a:fillRect/>
          </a:stretch>
        </p:blipFill>
        <p:spPr>
          <a:xfrm>
            <a:off x="1916127" y="362760"/>
            <a:ext cx="5443270" cy="1075995"/>
          </a:xfrm>
          <a:prstGeom prst="rect">
            <a:avLst/>
          </a:prstGeom>
        </p:spPr>
      </p:pic>
      <p:sp>
        <p:nvSpPr>
          <p:cNvPr id="5" name="Title 1">
            <a:extLst>
              <a:ext uri="{FF2B5EF4-FFF2-40B4-BE49-F238E27FC236}">
                <a16:creationId xmlns:a16="http://schemas.microsoft.com/office/drawing/2014/main" xmlns="" id="{F7818146-E16B-5B44-8E34-E5EC32A8A901}"/>
              </a:ext>
            </a:extLst>
          </p:cNvPr>
          <p:cNvSpPr txBox="1">
            <a:spLocks/>
          </p:cNvSpPr>
          <p:nvPr/>
        </p:nvSpPr>
        <p:spPr>
          <a:xfrm>
            <a:off x="859819" y="1775556"/>
            <a:ext cx="7886700" cy="1441232"/>
          </a:xfrm>
          <a:prstGeom prst="rect">
            <a:avLst/>
          </a:prstGeom>
          <a:solidFill>
            <a:srgbClr val="FF0000"/>
          </a:solidFill>
          <a:ln>
            <a:solidFill>
              <a:schemeClr val="bg1"/>
            </a:solidFill>
          </a:ln>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900"/>
              </a:spcBef>
              <a:spcAft>
                <a:spcPts val="900"/>
              </a:spcAft>
            </a:pPr>
            <a:r>
              <a:rPr lang="tr-TR" sz="4500" dirty="0">
                <a:ln>
                  <a:solidFill>
                    <a:schemeClr val="bg1"/>
                  </a:solidFill>
                </a:ln>
                <a:solidFill>
                  <a:schemeClr val="bg1"/>
                </a:solidFill>
              </a:rPr>
              <a:t>1. Hematoloji Eğitim Meclisi Toplantısı</a:t>
            </a:r>
          </a:p>
        </p:txBody>
      </p:sp>
      <p:sp>
        <p:nvSpPr>
          <p:cNvPr id="3" name="Rectangle 2">
            <a:extLst>
              <a:ext uri="{FF2B5EF4-FFF2-40B4-BE49-F238E27FC236}">
                <a16:creationId xmlns:a16="http://schemas.microsoft.com/office/drawing/2014/main" xmlns="" id="{3CAFAE9A-08CF-1343-96AB-85E329AEF787}"/>
              </a:ext>
            </a:extLst>
          </p:cNvPr>
          <p:cNvSpPr/>
          <p:nvPr/>
        </p:nvSpPr>
        <p:spPr>
          <a:xfrm>
            <a:off x="1553380" y="4756431"/>
            <a:ext cx="6499578" cy="751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Kurucu Yürütme Kurulu Üyeleri onayı </a:t>
            </a:r>
          </a:p>
        </p:txBody>
      </p:sp>
      <p:sp>
        <p:nvSpPr>
          <p:cNvPr id="6" name="Rectangle 5">
            <a:extLst>
              <a:ext uri="{FF2B5EF4-FFF2-40B4-BE49-F238E27FC236}">
                <a16:creationId xmlns:a16="http://schemas.microsoft.com/office/drawing/2014/main" xmlns="" id="{DE39FB1C-B21F-D548-92ED-DA0F6D9CD853}"/>
              </a:ext>
            </a:extLst>
          </p:cNvPr>
          <p:cNvSpPr/>
          <p:nvPr/>
        </p:nvSpPr>
        <p:spPr>
          <a:xfrm>
            <a:off x="1553380" y="5710497"/>
            <a:ext cx="6499578" cy="751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HEM-TUYEK Yönergesi</a:t>
            </a:r>
          </a:p>
        </p:txBody>
      </p:sp>
    </p:spTree>
    <p:extLst>
      <p:ext uri="{BB962C8B-B14F-4D97-AF65-F5344CB8AC3E}">
        <p14:creationId xmlns:p14="http://schemas.microsoft.com/office/powerpoint/2010/main" val="309660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3202" y="1613821"/>
            <a:ext cx="7886700" cy="4162901"/>
          </a:xfrm>
        </p:spPr>
        <p:txBody>
          <a:bodyPr>
            <a:normAutofit fontScale="70000" lnSpcReduction="20000"/>
          </a:bodyPr>
          <a:lstStyle/>
          <a:p>
            <a:pPr marL="0" indent="0">
              <a:lnSpc>
                <a:spcPct val="110000"/>
              </a:lnSpc>
              <a:buNone/>
            </a:pPr>
            <a:r>
              <a:rPr lang="tr-TR" sz="2325" dirty="0">
                <a:latin typeface="Comic Sans MS" panose="030F0702030302020204" pitchFamily="66" charset="0"/>
              </a:rPr>
              <a:t>10) Akreditasyon süreci sonlanıncaya kadar kurumlardan herhangi bir ücret talep edilmez. Ziyaret ekibinin giderlerinin tümü Türk Hematoloji Derneği tarafından karşılanacaktır. </a:t>
            </a:r>
            <a:r>
              <a:rPr lang="tr-TR" sz="2325" dirty="0" err="1">
                <a:latin typeface="Comic Sans MS" panose="030F0702030302020204" pitchFamily="66" charset="0"/>
              </a:rPr>
              <a:t>THD’nin</a:t>
            </a:r>
            <a:r>
              <a:rPr lang="tr-TR" sz="2325" dirty="0">
                <a:latin typeface="Comic Sans MS" panose="030F0702030302020204" pitchFamily="66" charset="0"/>
              </a:rPr>
              <a:t> bütçesinin uygun olmadığı durumlarda giderler ilgili kurumdan talep edilir. Ziyaret Başvuru formlarının ve öz değerlendirme raporlarının hazırlanması, çoğaltılması ve posta giderleri ilgili kurum tarafından karşılanır. </a:t>
            </a:r>
            <a:br>
              <a:rPr lang="tr-TR" sz="2325" dirty="0">
                <a:latin typeface="Comic Sans MS" panose="030F0702030302020204" pitchFamily="66" charset="0"/>
              </a:rPr>
            </a:br>
            <a:endParaRPr lang="tr-TR" sz="2325" dirty="0">
              <a:latin typeface="Comic Sans MS" panose="030F0702030302020204" pitchFamily="66" charset="0"/>
            </a:endParaRPr>
          </a:p>
          <a:p>
            <a:pPr marL="0" indent="0">
              <a:lnSpc>
                <a:spcPct val="110000"/>
              </a:lnSpc>
              <a:buNone/>
            </a:pPr>
            <a:r>
              <a:rPr lang="tr-TR" sz="2325" dirty="0">
                <a:latin typeface="Comic Sans MS" panose="030F0702030302020204" pitchFamily="66" charset="0"/>
              </a:rPr>
              <a:t>11</a:t>
            </a:r>
            <a:r>
              <a:rPr lang="tr-TR" sz="2325" dirty="0">
                <a:latin typeface="Comic Sans MS" panose="030F0702030302020204" pitchFamily="66" charset="0"/>
              </a:rPr>
              <a:t>) Akreditasyon süresi biten eğitim kurumları isterlerse re-akredite olmak için başvurabilirler. Başvuru süreçleri yeni başvuru süreci olarak değerlendirilmeli, tüm işlemler bu </a:t>
            </a:r>
            <a:r>
              <a:rPr lang="tr-TR" sz="2325" dirty="0">
                <a:latin typeface="Comic Sans MS" panose="030F0702030302020204" pitchFamily="66" charset="0"/>
              </a:rPr>
              <a:t>belgedeki </a:t>
            </a:r>
            <a:r>
              <a:rPr lang="tr-TR" sz="2325" dirty="0">
                <a:latin typeface="Comic Sans MS" panose="030F0702030302020204" pitchFamily="66" charset="0"/>
              </a:rPr>
              <a:t>bilgilere göre yürütülmelidir. </a:t>
            </a:r>
            <a:br>
              <a:rPr lang="tr-TR" sz="2325" dirty="0">
                <a:latin typeface="Comic Sans MS" panose="030F0702030302020204" pitchFamily="66" charset="0"/>
              </a:rPr>
            </a:br>
            <a:endParaRPr lang="tr-TR" sz="2325" dirty="0">
              <a:latin typeface="Comic Sans MS" panose="030F0702030302020204" pitchFamily="66" charset="0"/>
            </a:endParaRPr>
          </a:p>
          <a:p>
            <a:pPr marL="0" indent="0">
              <a:lnSpc>
                <a:spcPct val="110000"/>
              </a:lnSpc>
              <a:buNone/>
            </a:pPr>
            <a:r>
              <a:rPr lang="tr-TR" sz="2325" dirty="0">
                <a:latin typeface="Comic Sans MS" panose="030F0702030302020204" pitchFamily="66" charset="0"/>
              </a:rPr>
              <a:t>12</a:t>
            </a:r>
            <a:r>
              <a:rPr lang="tr-TR" sz="2325" dirty="0">
                <a:latin typeface="Comic Sans MS" panose="030F0702030302020204" pitchFamily="66" charset="0"/>
              </a:rPr>
              <a:t>) Ziyaret edilen kurumların listesi, ziyaret ekipleri, ziyaret sonu raporlar ve HEM-TUYEK Yürütme Kurulu kararları TTB-UDEK’ e HEM-TUYEK sekretaryası tarafından bildirilir. </a:t>
            </a:r>
            <a:r>
              <a:rPr lang="tr-TR" dirty="0"/>
              <a:t/>
            </a:r>
            <a:br>
              <a:rPr lang="tr-TR" dirty="0"/>
            </a:br>
            <a:endParaRPr lang="tr-TR" dirty="0"/>
          </a:p>
        </p:txBody>
      </p:sp>
      <p:sp>
        <p:nvSpPr>
          <p:cNvPr id="4" name="Metin kutusu 3"/>
          <p:cNvSpPr txBox="1"/>
          <p:nvPr/>
        </p:nvSpPr>
        <p:spPr>
          <a:xfrm flipH="1">
            <a:off x="473202" y="944118"/>
            <a:ext cx="4949191" cy="369332"/>
          </a:xfrm>
          <a:prstGeom prst="rect">
            <a:avLst/>
          </a:prstGeom>
          <a:noFill/>
        </p:spPr>
        <p:txBody>
          <a:bodyPr wrap="square" rtlCol="0">
            <a:spAutoFit/>
          </a:bodyPr>
          <a:lstStyle/>
          <a:p>
            <a:r>
              <a:rPr lang="tr-TR" u="sng" dirty="0">
                <a:latin typeface="Comic Sans MS" panose="030F0702030302020204" pitchFamily="66" charset="0"/>
              </a:rPr>
              <a:t>HEM-TUYEK AKREDİTASYON SÜRECİ</a:t>
            </a:r>
            <a:endParaRPr lang="tr-TR" u="sng" dirty="0">
              <a:latin typeface="Comic Sans MS" panose="030F0702030302020204" pitchFamily="66" charset="0"/>
            </a:endParaRPr>
          </a:p>
        </p:txBody>
      </p:sp>
      <p:sp>
        <p:nvSpPr>
          <p:cNvPr id="5" name="Slayt Numarası Yer Tutucusu 4"/>
          <p:cNvSpPr>
            <a:spLocks noGrp="1"/>
          </p:cNvSpPr>
          <p:nvPr>
            <p:ph type="sldNum" sz="quarter" idx="12"/>
          </p:nvPr>
        </p:nvSpPr>
        <p:spPr/>
        <p:txBody>
          <a:bodyPr/>
          <a:lstStyle/>
          <a:p>
            <a:fld id="{D4874BC0-1299-49A8-9C54-D1573FBC40F4}" type="slidenum">
              <a:rPr lang="tr-TR" smtClean="0"/>
              <a:t>40</a:t>
            </a:fld>
            <a:endParaRPr lang="tr-TR"/>
          </a:p>
        </p:txBody>
      </p:sp>
    </p:spTree>
    <p:extLst>
      <p:ext uri="{BB962C8B-B14F-4D97-AF65-F5344CB8AC3E}">
        <p14:creationId xmlns:p14="http://schemas.microsoft.com/office/powerpoint/2010/main" val="4220557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3376"/>
            <a:ext cx="7772400" cy="1470025"/>
          </a:xfrm>
        </p:spPr>
        <p:txBody>
          <a:bodyPr>
            <a:normAutofit/>
          </a:bodyPr>
          <a:lstStyle/>
          <a:p>
            <a:r>
              <a:rPr lang="tr-TR" sz="2800" b="1" dirty="0" smtClean="0"/>
              <a:t>HEM-TUYEK </a:t>
            </a:r>
            <a:br>
              <a:rPr lang="tr-TR" sz="2800" b="1" dirty="0" smtClean="0"/>
            </a:br>
            <a:r>
              <a:rPr lang="tr-TR" sz="2800" b="1" dirty="0" smtClean="0"/>
              <a:t>ULUSAL STANDARTLARIN TANITIMI</a:t>
            </a:r>
            <a:br>
              <a:rPr lang="tr-TR" sz="2800" b="1" dirty="0" smtClean="0"/>
            </a:br>
            <a:r>
              <a:rPr lang="tr-TR" sz="2800" b="1" dirty="0" smtClean="0"/>
              <a:t>ÖZDEĞERLENDİRME RAPOR HAZIRLIKLARI</a:t>
            </a:r>
            <a:endParaRPr lang="en-US" sz="2800" dirty="0"/>
          </a:p>
        </p:txBody>
      </p:sp>
      <p:sp>
        <p:nvSpPr>
          <p:cNvPr id="3" name="Subtitle 2"/>
          <p:cNvSpPr>
            <a:spLocks noGrp="1"/>
          </p:cNvSpPr>
          <p:nvPr>
            <p:ph type="subTitle" idx="1"/>
          </p:nvPr>
        </p:nvSpPr>
        <p:spPr/>
        <p:txBody>
          <a:bodyPr>
            <a:normAutofit/>
          </a:bodyPr>
          <a:lstStyle/>
          <a:p>
            <a:r>
              <a:rPr lang="en-US" sz="1800" dirty="0" err="1" smtClean="0">
                <a:solidFill>
                  <a:srgbClr val="321E00"/>
                </a:solidFill>
              </a:rPr>
              <a:t>Prof.Dr.Zübeyde</a:t>
            </a:r>
            <a:r>
              <a:rPr lang="en-US" sz="1800" dirty="0" smtClean="0">
                <a:solidFill>
                  <a:srgbClr val="321E00"/>
                </a:solidFill>
              </a:rPr>
              <a:t> Nur Özkurt</a:t>
            </a:r>
          </a:p>
          <a:p>
            <a:r>
              <a:rPr lang="en-US" sz="1800" dirty="0" smtClean="0">
                <a:solidFill>
                  <a:srgbClr val="321E00"/>
                </a:solidFill>
              </a:rPr>
              <a:t> HEM-TUYEK </a:t>
            </a:r>
          </a:p>
          <a:p>
            <a:r>
              <a:rPr lang="en-US" sz="1800" dirty="0" smtClean="0">
                <a:solidFill>
                  <a:srgbClr val="321E00"/>
                </a:solidFill>
              </a:rPr>
              <a:t>Program </a:t>
            </a:r>
            <a:r>
              <a:rPr lang="en-US" sz="1800" dirty="0" err="1" smtClean="0">
                <a:solidFill>
                  <a:srgbClr val="321E00"/>
                </a:solidFill>
              </a:rPr>
              <a:t>Değerlendirme</a:t>
            </a:r>
            <a:r>
              <a:rPr lang="en-US" sz="1800" dirty="0" smtClean="0">
                <a:solidFill>
                  <a:srgbClr val="321E00"/>
                </a:solidFill>
              </a:rPr>
              <a:t> </a:t>
            </a:r>
            <a:r>
              <a:rPr lang="en-US" sz="1800" dirty="0" err="1" smtClean="0">
                <a:solidFill>
                  <a:srgbClr val="321E00"/>
                </a:solidFill>
              </a:rPr>
              <a:t>Çalışma</a:t>
            </a:r>
            <a:r>
              <a:rPr lang="en-US" sz="1800" dirty="0" smtClean="0">
                <a:solidFill>
                  <a:srgbClr val="321E00"/>
                </a:solidFill>
              </a:rPr>
              <a:t> </a:t>
            </a:r>
            <a:r>
              <a:rPr lang="en-US" sz="1800" dirty="0" err="1" smtClean="0">
                <a:solidFill>
                  <a:srgbClr val="321E00"/>
                </a:solidFill>
              </a:rPr>
              <a:t>Grubu</a:t>
            </a:r>
            <a:r>
              <a:rPr lang="en-US" sz="1800" dirty="0" smtClean="0">
                <a:solidFill>
                  <a:srgbClr val="321E00"/>
                </a:solidFill>
              </a:rPr>
              <a:t> </a:t>
            </a:r>
            <a:r>
              <a:rPr lang="en-US" sz="1800" dirty="0" err="1" smtClean="0">
                <a:solidFill>
                  <a:srgbClr val="321E00"/>
                </a:solidFill>
              </a:rPr>
              <a:t>Üyesi</a:t>
            </a:r>
            <a:endParaRPr lang="en-US" sz="1800" dirty="0" smtClean="0">
              <a:solidFill>
                <a:srgbClr val="321E00"/>
              </a:solidFill>
            </a:endParaRPr>
          </a:p>
          <a:p>
            <a:endParaRPr lang="en-US" sz="1800" dirty="0">
              <a:solidFill>
                <a:srgbClr val="321E00"/>
              </a:solidFill>
            </a:endParaRPr>
          </a:p>
        </p:txBody>
      </p:sp>
      <p:sp>
        <p:nvSpPr>
          <p:cNvPr id="4" name="TextBox 3"/>
          <p:cNvSpPr txBox="1"/>
          <p:nvPr/>
        </p:nvSpPr>
        <p:spPr>
          <a:xfrm>
            <a:off x="3991124" y="5666714"/>
            <a:ext cx="1241333" cy="369332"/>
          </a:xfrm>
          <a:prstGeom prst="rect">
            <a:avLst/>
          </a:prstGeom>
          <a:noFill/>
        </p:spPr>
        <p:txBody>
          <a:bodyPr wrap="none" rtlCol="0">
            <a:spAutoFit/>
          </a:bodyPr>
          <a:lstStyle/>
          <a:p>
            <a:r>
              <a:rPr lang="en-US" dirty="0" err="1" smtClean="0"/>
              <a:t>Şubat</a:t>
            </a:r>
            <a:r>
              <a:rPr lang="en-US" dirty="0" smtClean="0"/>
              <a:t> 2023</a:t>
            </a:r>
            <a:endParaRPr lang="en-US" dirty="0"/>
          </a:p>
        </p:txBody>
      </p:sp>
      <p:pic>
        <p:nvPicPr>
          <p:cNvPr id="6" name="Google Shape;93;p1"/>
          <p:cNvPicPr preferRelativeResize="0"/>
          <p:nvPr/>
        </p:nvPicPr>
        <p:blipFill rotWithShape="1">
          <a:blip r:embed="rId2">
            <a:alphaModFix/>
          </a:blip>
          <a:srcRect/>
          <a:stretch/>
        </p:blipFill>
        <p:spPr>
          <a:xfrm>
            <a:off x="7075173" y="114939"/>
            <a:ext cx="2020967" cy="1708438"/>
          </a:xfrm>
          <a:prstGeom prst="rect">
            <a:avLst/>
          </a:prstGeom>
          <a:noFill/>
          <a:ln>
            <a:noFill/>
          </a:ln>
        </p:spPr>
      </p:pic>
      <p:pic>
        <p:nvPicPr>
          <p:cNvPr id="7" name="Google Shape;89;p1"/>
          <p:cNvPicPr preferRelativeResize="0"/>
          <p:nvPr/>
        </p:nvPicPr>
        <p:blipFill rotWithShape="1">
          <a:blip r:embed="rId3">
            <a:alphaModFix/>
          </a:blip>
          <a:srcRect/>
          <a:stretch/>
        </p:blipFill>
        <p:spPr>
          <a:xfrm>
            <a:off x="111640" y="114939"/>
            <a:ext cx="1562957" cy="1518001"/>
          </a:xfrm>
          <a:prstGeom prst="rect">
            <a:avLst/>
          </a:prstGeom>
          <a:noFill/>
          <a:ln>
            <a:noFill/>
          </a:ln>
        </p:spPr>
      </p:pic>
    </p:spTree>
    <p:extLst>
      <p:ext uri="{BB962C8B-B14F-4D97-AF65-F5344CB8AC3E}">
        <p14:creationId xmlns:p14="http://schemas.microsoft.com/office/powerpoint/2010/main" val="17535759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46138"/>
            <a:ext cx="8229600" cy="1143000"/>
          </a:xfrm>
          <a:ln w="38100" cmpd="sng">
            <a:solidFill>
              <a:srgbClr val="FF0000">
                <a:alpha val="67000"/>
              </a:srgbClr>
            </a:solidFill>
          </a:ln>
        </p:spPr>
        <p:txBody>
          <a:bodyPr>
            <a:normAutofit/>
          </a:bodyPr>
          <a:lstStyle/>
          <a:p>
            <a:r>
              <a:rPr lang="en-US" cap="all" spc="200" dirty="0">
                <a:solidFill>
                  <a:prstClr val="white"/>
                </a:solidFill>
                <a:hlinkClick r:id="rId2"/>
              </a:rPr>
              <a:t>http://hemtuyek.org</a:t>
            </a:r>
            <a:endParaRPr lang="en-US" dirty="0"/>
          </a:p>
        </p:txBody>
      </p:sp>
      <p:pic>
        <p:nvPicPr>
          <p:cNvPr id="4" name="İçerik Yer Tutucusu 3"/>
          <p:cNvPicPr>
            <a:picLocks noGrp="1" noChangeAspect="1"/>
          </p:cNvPicPr>
          <p:nvPr>
            <p:ph idx="1"/>
          </p:nvPr>
        </p:nvPicPr>
        <p:blipFill>
          <a:blip r:embed="rId3"/>
          <a:srcRect l="6551" r="6551"/>
          <a:stretch>
            <a:fillRect/>
          </a:stretch>
        </p:blipFill>
        <p:spPr>
          <a:xfrm>
            <a:off x="381000" y="2486025"/>
            <a:ext cx="8407400" cy="3822700"/>
          </a:xfrm>
          <a:prstGeom prst="rect">
            <a:avLst/>
          </a:prstGeom>
        </p:spPr>
      </p:pic>
    </p:spTree>
    <p:extLst>
      <p:ext uri="{BB962C8B-B14F-4D97-AF65-F5344CB8AC3E}">
        <p14:creationId xmlns:p14="http://schemas.microsoft.com/office/powerpoint/2010/main" val="22697326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Nesne 5">
            <a:extLst>
              <a:ext uri="{FF2B5EF4-FFF2-40B4-BE49-F238E27FC236}">
                <a16:creationId xmlns:a16="http://schemas.microsoft.com/office/drawing/2014/main" xmlns="" id="{64A564FC-C246-803C-673A-70462C32AF3D}"/>
              </a:ext>
            </a:extLst>
          </p:cNvPr>
          <p:cNvGraphicFramePr>
            <a:graphicFrameLocks noGrp="1" noChangeAspect="1"/>
          </p:cNvGraphicFramePr>
          <p:nvPr>
            <p:ph idx="1"/>
            <p:extLst/>
          </p:nvPr>
        </p:nvGraphicFramePr>
        <p:xfrm>
          <a:off x="4323681" y="2937668"/>
          <a:ext cx="4438579" cy="2882297"/>
        </p:xfrm>
        <a:graphic>
          <a:graphicData uri="http://schemas.openxmlformats.org/presentationml/2006/ole">
            <mc:AlternateContent xmlns:mc="http://schemas.openxmlformats.org/markup-compatibility/2006">
              <mc:Choice xmlns:v="urn:schemas-microsoft-com:vml" Requires="v">
                <p:oleObj spid="_x0000_s1028" name="Bitmap Image" r:id="rId3" imgW="3549600" imgH="2305080" progId="PBrush">
                  <p:embed/>
                </p:oleObj>
              </mc:Choice>
              <mc:Fallback>
                <p:oleObj name="Bitmap Image" r:id="rId3" imgW="3549600" imgH="2305080" progId="PBrush">
                  <p:embed/>
                  <p:pic>
                    <p:nvPicPr>
                      <p:cNvPr id="0" name=""/>
                      <p:cNvPicPr/>
                      <p:nvPr/>
                    </p:nvPicPr>
                    <p:blipFill>
                      <a:blip r:embed="rId4"/>
                      <a:stretch>
                        <a:fillRect/>
                      </a:stretch>
                    </p:blipFill>
                    <p:spPr>
                      <a:xfrm>
                        <a:off x="4323681" y="2937668"/>
                        <a:ext cx="4438579" cy="2882297"/>
                      </a:xfrm>
                      <a:prstGeom prst="rect">
                        <a:avLst/>
                      </a:prstGeom>
                    </p:spPr>
                  </p:pic>
                </p:oleObj>
              </mc:Fallback>
            </mc:AlternateContent>
          </a:graphicData>
        </a:graphic>
      </p:graphicFrame>
      <p:sp>
        <p:nvSpPr>
          <p:cNvPr id="3" name="Title 2"/>
          <p:cNvSpPr>
            <a:spLocks noGrp="1"/>
          </p:cNvSpPr>
          <p:nvPr>
            <p:ph type="title"/>
          </p:nvPr>
        </p:nvSpPr>
        <p:spPr>
          <a:xfrm>
            <a:off x="381000" y="298697"/>
            <a:ext cx="8381260" cy="1054394"/>
          </a:xfrm>
          <a:ln w="38100" cmpd="sng">
            <a:solidFill>
              <a:srgbClr val="FF0000">
                <a:alpha val="49000"/>
              </a:srgbClr>
            </a:solidFill>
          </a:ln>
        </p:spPr>
        <p:txBody>
          <a:bodyPr/>
          <a:lstStyle/>
          <a:p>
            <a:r>
              <a:rPr lang="tr-TR" sz="2800" b="1" dirty="0" smtClean="0"/>
              <a:t>Hematoloji Tıpta Uzmanlık Ulusal Standartları</a:t>
            </a:r>
            <a:endParaRPr lang="en-US" sz="2800" b="1" dirty="0"/>
          </a:p>
        </p:txBody>
      </p:sp>
      <p:graphicFrame>
        <p:nvGraphicFramePr>
          <p:cNvPr id="6" name="Nesne 5">
            <a:extLst>
              <a:ext uri="{FF2B5EF4-FFF2-40B4-BE49-F238E27FC236}">
                <a16:creationId xmlns:a16="http://schemas.microsoft.com/office/drawing/2014/main" xmlns="" id="{5B1B643A-E704-1FDE-24FC-A11738C4A02D}"/>
              </a:ext>
            </a:extLst>
          </p:cNvPr>
          <p:cNvGraphicFramePr>
            <a:graphicFrameLocks noChangeAspect="1"/>
          </p:cNvGraphicFramePr>
          <p:nvPr>
            <p:extLst/>
          </p:nvPr>
        </p:nvGraphicFramePr>
        <p:xfrm>
          <a:off x="380999" y="1627505"/>
          <a:ext cx="3587750" cy="5111750"/>
        </p:xfrm>
        <a:graphic>
          <a:graphicData uri="http://schemas.openxmlformats.org/presentationml/2006/ole">
            <mc:AlternateContent xmlns:mc="http://schemas.openxmlformats.org/markup-compatibility/2006">
              <mc:Choice xmlns:v="urn:schemas-microsoft-com:vml" Requires="v">
                <p:oleObj spid="_x0000_s1029" name="Bitmap Image" r:id="rId5" imgW="3587760" imgH="5111640" progId="PBrush">
                  <p:embed/>
                </p:oleObj>
              </mc:Choice>
              <mc:Fallback>
                <p:oleObj name="Bitmap Image" r:id="rId5" imgW="3587760" imgH="5111640" progId="PBrush">
                  <p:embed/>
                  <p:pic>
                    <p:nvPicPr>
                      <p:cNvPr id="0" name=""/>
                      <p:cNvPicPr/>
                      <p:nvPr/>
                    </p:nvPicPr>
                    <p:blipFill>
                      <a:blip r:embed="rId6"/>
                      <a:stretch>
                        <a:fillRect/>
                      </a:stretch>
                    </p:blipFill>
                    <p:spPr>
                      <a:xfrm>
                        <a:off x="380999" y="1627505"/>
                        <a:ext cx="3587750" cy="5111750"/>
                      </a:xfrm>
                      <a:prstGeom prst="rect">
                        <a:avLst/>
                      </a:prstGeom>
                      <a:ln w="57150">
                        <a:solidFill>
                          <a:srgbClr val="002060"/>
                        </a:solidFill>
                      </a:ln>
                    </p:spPr>
                  </p:pic>
                </p:oleObj>
              </mc:Fallback>
            </mc:AlternateContent>
          </a:graphicData>
        </a:graphic>
      </p:graphicFrame>
      <p:sp>
        <p:nvSpPr>
          <p:cNvPr id="8" name="Title 2"/>
          <p:cNvSpPr txBox="1">
            <a:spLocks/>
          </p:cNvSpPr>
          <p:nvPr/>
        </p:nvSpPr>
        <p:spPr>
          <a:xfrm>
            <a:off x="4201596" y="1874544"/>
            <a:ext cx="4560664" cy="7924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sz="2000" dirty="0" smtClean="0">
                <a:solidFill>
                  <a:srgbClr val="000000"/>
                </a:solidFill>
              </a:rPr>
              <a:t>8 ANA BAŞLIKTA </a:t>
            </a:r>
            <a:br>
              <a:rPr lang="en-US" sz="2000" dirty="0" smtClean="0">
                <a:solidFill>
                  <a:srgbClr val="000000"/>
                </a:solidFill>
              </a:rPr>
            </a:br>
            <a:r>
              <a:rPr lang="en-US" sz="2000" dirty="0" smtClean="0">
                <a:solidFill>
                  <a:srgbClr val="000000"/>
                </a:solidFill>
              </a:rPr>
              <a:t>40 TEMEL STANDART </a:t>
            </a:r>
            <a:r>
              <a:rPr lang="en-US" sz="2000" dirty="0" err="1" smtClean="0">
                <a:solidFill>
                  <a:srgbClr val="000000"/>
                </a:solidFill>
              </a:rPr>
              <a:t>ve</a:t>
            </a:r>
            <a:r>
              <a:rPr lang="en-US" sz="2000" dirty="0" smtClean="0">
                <a:solidFill>
                  <a:srgbClr val="000000"/>
                </a:solidFill>
              </a:rPr>
              <a:t> </a:t>
            </a:r>
          </a:p>
          <a:p>
            <a:r>
              <a:rPr lang="en-US" sz="2000" dirty="0" smtClean="0">
                <a:solidFill>
                  <a:srgbClr val="000000"/>
                </a:solidFill>
              </a:rPr>
              <a:t>8 GELİŞİM STANDARDI</a:t>
            </a:r>
            <a:endParaRPr lang="en-US" sz="2000" dirty="0">
              <a:solidFill>
                <a:srgbClr val="000000"/>
              </a:solidFill>
            </a:endParaRPr>
          </a:p>
        </p:txBody>
      </p:sp>
    </p:spTree>
    <p:extLst>
      <p:ext uri="{BB962C8B-B14F-4D97-AF65-F5344CB8AC3E}">
        <p14:creationId xmlns:p14="http://schemas.microsoft.com/office/powerpoint/2010/main" val="12938469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2486499"/>
            <a:ext cx="8407893" cy="3821749"/>
          </a:xfrm>
          <a:ln w="38100" cmpd="sng">
            <a:solidFill>
              <a:srgbClr val="FF0000">
                <a:alpha val="73000"/>
              </a:srgbClr>
            </a:solidFill>
          </a:ln>
        </p:spPr>
        <p:txBody>
          <a:bodyPr>
            <a:normAutofit fontScale="40000" lnSpcReduction="20000"/>
          </a:bodyPr>
          <a:lstStyle/>
          <a:p>
            <a:pPr>
              <a:lnSpc>
                <a:spcPct val="150000"/>
              </a:lnSpc>
            </a:pPr>
            <a:r>
              <a:rPr lang="en-US" dirty="0" err="1" smtClean="0">
                <a:solidFill>
                  <a:srgbClr val="000000"/>
                </a:solidFill>
                <a:latin typeface="Times New Roman" panose="02020603050405020304" pitchFamily="18" charset="0"/>
                <a:cs typeface="Times New Roman" panose="02020603050405020304" pitchFamily="18" charset="0"/>
              </a:rPr>
              <a:t>Eğitim</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Kurumu</a:t>
            </a:r>
            <a:r>
              <a:rPr lang="en-US" dirty="0" smtClean="0">
                <a:solidFill>
                  <a:srgbClr val="000000"/>
                </a:solidFill>
                <a:latin typeface="Times New Roman" panose="02020603050405020304" pitchFamily="18" charset="0"/>
                <a:cs typeface="Times New Roman" panose="02020603050405020304" pitchFamily="18" charset="0"/>
              </a:rPr>
              <a:t> </a:t>
            </a:r>
            <a:r>
              <a:rPr lang="en-US" b="1" dirty="0" err="1" smtClean="0">
                <a:solidFill>
                  <a:srgbClr val="000000"/>
                </a:solidFill>
                <a:latin typeface="Times New Roman" panose="02020603050405020304" pitchFamily="18" charset="0"/>
                <a:cs typeface="Times New Roman" panose="02020603050405020304" pitchFamily="18" charset="0"/>
              </a:rPr>
              <a:t>Akademik</a:t>
            </a:r>
            <a:r>
              <a:rPr lang="en-US" b="1" dirty="0" smtClean="0">
                <a:solidFill>
                  <a:srgbClr val="000000"/>
                </a:solidFill>
                <a:latin typeface="Times New Roman" panose="02020603050405020304" pitchFamily="18" charset="0"/>
                <a:cs typeface="Times New Roman" panose="02020603050405020304" pitchFamily="18" charset="0"/>
              </a:rPr>
              <a:t> </a:t>
            </a:r>
            <a:r>
              <a:rPr lang="en-US" b="1" dirty="0" err="1" smtClean="0">
                <a:solidFill>
                  <a:srgbClr val="000000"/>
                </a:solidFill>
                <a:latin typeface="Times New Roman" panose="02020603050405020304" pitchFamily="18" charset="0"/>
                <a:cs typeface="Times New Roman" panose="02020603050405020304" pitchFamily="18" charset="0"/>
              </a:rPr>
              <a:t>Kurulu</a:t>
            </a:r>
            <a:r>
              <a:rPr lang="en-US" b="1" dirty="0" smtClean="0">
                <a:solidFill>
                  <a:srgbClr val="000000"/>
                </a:solidFill>
                <a:latin typeface="Times New Roman" panose="02020603050405020304" pitchFamily="18" charset="0"/>
                <a:cs typeface="Times New Roman" panose="02020603050405020304" pitchFamily="18" charset="0"/>
              </a:rPr>
              <a:t> </a:t>
            </a:r>
            <a:r>
              <a:rPr lang="en-US" b="1" dirty="0" err="1" smtClean="0">
                <a:solidFill>
                  <a:srgbClr val="000000"/>
                </a:solidFill>
                <a:latin typeface="Times New Roman" panose="02020603050405020304" pitchFamily="18" charset="0"/>
                <a:cs typeface="Times New Roman" panose="02020603050405020304" pitchFamily="18" charset="0"/>
              </a:rPr>
              <a:t>veya</a:t>
            </a:r>
            <a:r>
              <a:rPr lang="en-US" b="1" dirty="0" smtClean="0">
                <a:solidFill>
                  <a:srgbClr val="000000"/>
                </a:solidFill>
                <a:latin typeface="Times New Roman" panose="02020603050405020304" pitchFamily="18" charset="0"/>
                <a:cs typeface="Times New Roman" panose="02020603050405020304" pitchFamily="18" charset="0"/>
              </a:rPr>
              <a:t> </a:t>
            </a:r>
            <a:r>
              <a:rPr lang="en-US" b="1" dirty="0" err="1" smtClean="0">
                <a:solidFill>
                  <a:srgbClr val="000000"/>
                </a:solidFill>
                <a:latin typeface="Times New Roman" panose="02020603050405020304" pitchFamily="18" charset="0"/>
                <a:cs typeface="Times New Roman" panose="02020603050405020304" pitchFamily="18" charset="0"/>
              </a:rPr>
              <a:t>Eğitim-İdari</a:t>
            </a:r>
            <a:r>
              <a:rPr lang="en-US" b="1" dirty="0" smtClean="0">
                <a:solidFill>
                  <a:srgbClr val="000000"/>
                </a:solidFill>
                <a:latin typeface="Times New Roman" panose="02020603050405020304" pitchFamily="18" charset="0"/>
                <a:cs typeface="Times New Roman" panose="02020603050405020304" pitchFamily="18" charset="0"/>
              </a:rPr>
              <a:t> </a:t>
            </a:r>
            <a:r>
              <a:rPr lang="en-US" b="1" dirty="0" err="1" smtClean="0">
                <a:solidFill>
                  <a:srgbClr val="000000"/>
                </a:solidFill>
                <a:latin typeface="Times New Roman" panose="02020603050405020304" pitchFamily="18" charset="0"/>
                <a:cs typeface="Times New Roman" panose="02020603050405020304" pitchFamily="18" charset="0"/>
              </a:rPr>
              <a:t>Kurul</a:t>
            </a:r>
            <a:r>
              <a:rPr lang="en-US" b="1" dirty="0" smtClean="0">
                <a:solidFill>
                  <a:srgbClr val="000000"/>
                </a:solidFill>
                <a:latin typeface="Times New Roman" panose="02020603050405020304" pitchFamily="18" charset="0"/>
                <a:cs typeface="Times New Roman" panose="02020603050405020304" pitchFamily="18" charset="0"/>
              </a:rPr>
              <a:t> </a:t>
            </a:r>
            <a:r>
              <a:rPr lang="en-US" b="1" dirty="0" err="1" smtClean="0">
                <a:solidFill>
                  <a:srgbClr val="000000"/>
                </a:solidFill>
                <a:latin typeface="Times New Roman" panose="02020603050405020304" pitchFamily="18" charset="0"/>
                <a:cs typeface="Times New Roman" panose="02020603050405020304" pitchFamily="18" charset="0"/>
              </a:rPr>
              <a:t>akreditasyon</a:t>
            </a:r>
            <a:r>
              <a:rPr lang="en-US" b="1" dirty="0" smtClean="0">
                <a:solidFill>
                  <a:srgbClr val="000000"/>
                </a:solidFill>
                <a:latin typeface="Times New Roman" panose="02020603050405020304" pitchFamily="18" charset="0"/>
                <a:cs typeface="Times New Roman" panose="02020603050405020304" pitchFamily="18" charset="0"/>
              </a:rPr>
              <a:t> </a:t>
            </a:r>
            <a:r>
              <a:rPr lang="en-US" b="1" dirty="0" err="1" smtClean="0">
                <a:solidFill>
                  <a:srgbClr val="000000"/>
                </a:solidFill>
                <a:latin typeface="Times New Roman" panose="02020603050405020304" pitchFamily="18" charset="0"/>
                <a:cs typeface="Times New Roman" panose="02020603050405020304" pitchFamily="18" charset="0"/>
              </a:rPr>
              <a:t>kararı</a:t>
            </a:r>
            <a:endParaRPr lang="en-US" b="1" dirty="0" smtClean="0">
              <a:solidFill>
                <a:srgbClr val="000000"/>
              </a:solidFill>
              <a:latin typeface="Times New Roman" panose="02020603050405020304" pitchFamily="18" charset="0"/>
              <a:cs typeface="Times New Roman" panose="02020603050405020304" pitchFamily="18" charset="0"/>
            </a:endParaRPr>
          </a:p>
          <a:p>
            <a:pPr>
              <a:lnSpc>
                <a:spcPct val="150000"/>
              </a:lnSpc>
            </a:pPr>
            <a:r>
              <a:rPr lang="en-US" dirty="0" err="1" smtClean="0">
                <a:solidFill>
                  <a:srgbClr val="000000"/>
                </a:solidFill>
                <a:latin typeface="Times New Roman" panose="02020603050405020304" pitchFamily="18" charset="0"/>
                <a:cs typeface="Times New Roman" panose="02020603050405020304" pitchFamily="18" charset="0"/>
              </a:rPr>
              <a:t>Eğitim</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Kurumu</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Yönetimi</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tarafından</a:t>
            </a:r>
            <a:r>
              <a:rPr lang="en-US" dirty="0" smtClean="0">
                <a:solidFill>
                  <a:srgbClr val="000000"/>
                </a:solidFill>
                <a:latin typeface="Times New Roman" panose="02020603050405020304" pitchFamily="18" charset="0"/>
                <a:cs typeface="Times New Roman" panose="02020603050405020304" pitchFamily="18" charset="0"/>
              </a:rPr>
              <a:t> </a:t>
            </a:r>
            <a:r>
              <a:rPr lang="en-US" b="1" dirty="0" err="1" smtClean="0">
                <a:solidFill>
                  <a:srgbClr val="000000"/>
                </a:solidFill>
                <a:latin typeface="Times New Roman" panose="02020603050405020304" pitchFamily="18" charset="0"/>
                <a:cs typeface="Times New Roman" panose="02020603050405020304" pitchFamily="18" charset="0"/>
              </a:rPr>
              <a:t>yetkilendirilme</a:t>
            </a:r>
            <a:endParaRPr lang="en-US" b="1" dirty="0" smtClean="0">
              <a:solidFill>
                <a:srgbClr val="000000"/>
              </a:solidFill>
              <a:latin typeface="Times New Roman" panose="02020603050405020304" pitchFamily="18" charset="0"/>
              <a:cs typeface="Times New Roman" panose="02020603050405020304" pitchFamily="18" charset="0"/>
            </a:endParaRPr>
          </a:p>
          <a:p>
            <a:pPr>
              <a:lnSpc>
                <a:spcPct val="150000"/>
              </a:lnSpc>
            </a:pPr>
            <a:r>
              <a:rPr lang="en-US" dirty="0" err="1" smtClean="0">
                <a:solidFill>
                  <a:srgbClr val="000000"/>
                </a:solidFill>
                <a:latin typeface="Times New Roman" panose="02020603050405020304" pitchFamily="18" charset="0"/>
                <a:cs typeface="Times New Roman" panose="02020603050405020304" pitchFamily="18" charset="0"/>
              </a:rPr>
              <a:t>Akreditasyon</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başvurusu</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hazırlıklarını</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yapmak</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ve</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süreci</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koordine</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etmek</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üzere</a:t>
            </a:r>
            <a:r>
              <a:rPr lang="en-US" dirty="0" smtClean="0">
                <a:solidFill>
                  <a:srgbClr val="000000"/>
                </a:solidFill>
                <a:latin typeface="Times New Roman" panose="02020603050405020304" pitchFamily="18" charset="0"/>
                <a:cs typeface="Times New Roman" panose="02020603050405020304" pitchFamily="18" charset="0"/>
              </a:rPr>
              <a:t> “</a:t>
            </a:r>
            <a:r>
              <a:rPr lang="en-US" b="1" dirty="0" err="1" smtClean="0">
                <a:solidFill>
                  <a:srgbClr val="000000"/>
                </a:solidFill>
                <a:latin typeface="Times New Roman" panose="02020603050405020304" pitchFamily="18" charset="0"/>
                <a:cs typeface="Times New Roman" panose="02020603050405020304" pitchFamily="18" charset="0"/>
              </a:rPr>
              <a:t>Akreditasyon</a:t>
            </a:r>
            <a:r>
              <a:rPr lang="en-US" b="1" dirty="0" smtClean="0">
                <a:solidFill>
                  <a:srgbClr val="000000"/>
                </a:solidFill>
                <a:latin typeface="Times New Roman" panose="02020603050405020304" pitchFamily="18" charset="0"/>
                <a:cs typeface="Times New Roman" panose="02020603050405020304" pitchFamily="18" charset="0"/>
              </a:rPr>
              <a:t> </a:t>
            </a:r>
            <a:r>
              <a:rPr lang="en-US" b="1" dirty="0" err="1" smtClean="0">
                <a:solidFill>
                  <a:srgbClr val="000000"/>
                </a:solidFill>
                <a:latin typeface="Times New Roman" panose="02020603050405020304" pitchFamily="18" charset="0"/>
                <a:cs typeface="Times New Roman" panose="02020603050405020304" pitchFamily="18" charset="0"/>
              </a:rPr>
              <a:t>Koordinasyon</a:t>
            </a:r>
            <a:r>
              <a:rPr lang="en-US" b="1" dirty="0" smtClean="0">
                <a:solidFill>
                  <a:srgbClr val="000000"/>
                </a:solidFill>
                <a:latin typeface="Times New Roman" panose="02020603050405020304" pitchFamily="18" charset="0"/>
                <a:cs typeface="Times New Roman" panose="02020603050405020304" pitchFamily="18" charset="0"/>
              </a:rPr>
              <a:t> </a:t>
            </a:r>
            <a:r>
              <a:rPr lang="en-US" b="1" dirty="0" err="1" smtClean="0">
                <a:solidFill>
                  <a:srgbClr val="000000"/>
                </a:solidFill>
                <a:latin typeface="Times New Roman" panose="02020603050405020304" pitchFamily="18" charset="0"/>
                <a:cs typeface="Times New Roman" panose="02020603050405020304" pitchFamily="18" charset="0"/>
              </a:rPr>
              <a:t>Ekibi</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nin</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kurulması</a:t>
            </a:r>
            <a:endParaRPr lang="en-US" dirty="0" smtClean="0">
              <a:solidFill>
                <a:srgbClr val="000000"/>
              </a:solidFill>
              <a:latin typeface="Times New Roman" panose="02020603050405020304" pitchFamily="18" charset="0"/>
              <a:cs typeface="Times New Roman" panose="02020603050405020304" pitchFamily="18" charset="0"/>
            </a:endParaRPr>
          </a:p>
          <a:p>
            <a:pPr>
              <a:lnSpc>
                <a:spcPct val="150000"/>
              </a:lnSpc>
            </a:pPr>
            <a:r>
              <a:rPr lang="en-US" dirty="0" err="1" smtClean="0">
                <a:solidFill>
                  <a:srgbClr val="000000"/>
                </a:solidFill>
              </a:rPr>
              <a:t>Aktreditasyon</a:t>
            </a:r>
            <a:r>
              <a:rPr lang="en-US" dirty="0" smtClean="0">
                <a:solidFill>
                  <a:srgbClr val="000000"/>
                </a:solidFill>
              </a:rPr>
              <a:t> </a:t>
            </a:r>
            <a:r>
              <a:rPr lang="en-US" dirty="0" err="1" smtClean="0">
                <a:solidFill>
                  <a:srgbClr val="000000"/>
                </a:solidFill>
              </a:rPr>
              <a:t>sürecinde</a:t>
            </a:r>
            <a:r>
              <a:rPr lang="en-US" dirty="0" smtClean="0">
                <a:solidFill>
                  <a:srgbClr val="000000"/>
                </a:solidFill>
              </a:rPr>
              <a:t> </a:t>
            </a:r>
            <a:r>
              <a:rPr lang="en-US" b="1" dirty="0" smtClean="0">
                <a:solidFill>
                  <a:srgbClr val="000000"/>
                </a:solidFill>
              </a:rPr>
              <a:t>HEM-TUYEK </a:t>
            </a:r>
            <a:r>
              <a:rPr lang="en-US" b="1" dirty="0" err="1" smtClean="0">
                <a:solidFill>
                  <a:srgbClr val="000000"/>
                </a:solidFill>
              </a:rPr>
              <a:t>ile</a:t>
            </a:r>
            <a:r>
              <a:rPr lang="en-US" b="1" dirty="0" smtClean="0">
                <a:solidFill>
                  <a:srgbClr val="000000"/>
                </a:solidFill>
              </a:rPr>
              <a:t> </a:t>
            </a:r>
            <a:r>
              <a:rPr lang="en-US" b="1" dirty="0" err="1" smtClean="0">
                <a:solidFill>
                  <a:srgbClr val="000000"/>
                </a:solidFill>
              </a:rPr>
              <a:t>iletişimin</a:t>
            </a:r>
            <a:r>
              <a:rPr lang="en-US" b="1" dirty="0" smtClean="0">
                <a:solidFill>
                  <a:srgbClr val="000000"/>
                </a:solidFill>
              </a:rPr>
              <a:t> </a:t>
            </a:r>
            <a:r>
              <a:rPr lang="en-US" b="1" dirty="0" err="1" smtClean="0">
                <a:solidFill>
                  <a:srgbClr val="000000"/>
                </a:solidFill>
              </a:rPr>
              <a:t>sağlanmasında</a:t>
            </a:r>
            <a:r>
              <a:rPr lang="en-US" b="1" dirty="0" smtClean="0">
                <a:solidFill>
                  <a:srgbClr val="000000"/>
                </a:solidFill>
              </a:rPr>
              <a:t> </a:t>
            </a:r>
            <a:r>
              <a:rPr lang="en-US" b="1" dirty="0" err="1" smtClean="0">
                <a:solidFill>
                  <a:srgbClr val="000000"/>
                </a:solidFill>
              </a:rPr>
              <a:t>yetkili</a:t>
            </a:r>
            <a:r>
              <a:rPr lang="en-US" b="1" dirty="0" smtClean="0">
                <a:solidFill>
                  <a:srgbClr val="000000"/>
                </a:solidFill>
              </a:rPr>
              <a:t> </a:t>
            </a:r>
            <a:r>
              <a:rPr lang="en-US" b="1" dirty="0" err="1" smtClean="0">
                <a:solidFill>
                  <a:srgbClr val="000000"/>
                </a:solidFill>
              </a:rPr>
              <a:t>isimlerin</a:t>
            </a:r>
            <a:r>
              <a:rPr lang="en-US" b="1" dirty="0" smtClean="0">
                <a:solidFill>
                  <a:srgbClr val="000000"/>
                </a:solidFill>
              </a:rPr>
              <a:t> </a:t>
            </a:r>
            <a:r>
              <a:rPr lang="en-US" b="1" dirty="0" err="1" smtClean="0">
                <a:solidFill>
                  <a:srgbClr val="000000"/>
                </a:solidFill>
              </a:rPr>
              <a:t>belirlenmesi</a:t>
            </a:r>
            <a:endParaRPr lang="en-US" b="1" dirty="0" smtClean="0">
              <a:solidFill>
                <a:srgbClr val="000000"/>
              </a:solidFill>
              <a:latin typeface="Times New Roman" panose="02020603050405020304" pitchFamily="18" charset="0"/>
              <a:cs typeface="Times New Roman" panose="02020603050405020304" pitchFamily="18" charset="0"/>
            </a:endParaRPr>
          </a:p>
          <a:p>
            <a:pPr>
              <a:lnSpc>
                <a:spcPct val="150000"/>
              </a:lnSpc>
            </a:pPr>
            <a:r>
              <a:rPr lang="en-US" b="1" dirty="0" smtClean="0">
                <a:solidFill>
                  <a:srgbClr val="000000"/>
                </a:solidFill>
                <a:latin typeface="Times New Roman" panose="02020603050405020304" pitchFamily="18" charset="0"/>
                <a:cs typeface="Times New Roman" panose="02020603050405020304" pitchFamily="18" charset="0"/>
              </a:rPr>
              <a:t>HEM-</a:t>
            </a:r>
            <a:r>
              <a:rPr lang="en-US" b="1" dirty="0" err="1" smtClean="0">
                <a:solidFill>
                  <a:srgbClr val="000000"/>
                </a:solidFill>
                <a:latin typeface="Times New Roman" panose="02020603050405020304" pitchFamily="18" charset="0"/>
                <a:cs typeface="Times New Roman" panose="02020603050405020304" pitchFamily="18" charset="0"/>
              </a:rPr>
              <a:t>TUYEK’e</a:t>
            </a:r>
            <a:r>
              <a:rPr lang="en-US" b="1" dirty="0" smtClean="0">
                <a:solidFill>
                  <a:srgbClr val="000000"/>
                </a:solidFill>
                <a:latin typeface="Times New Roman" panose="02020603050405020304" pitchFamily="18" charset="0"/>
                <a:cs typeface="Times New Roman" panose="02020603050405020304" pitchFamily="18" charset="0"/>
              </a:rPr>
              <a:t> </a:t>
            </a:r>
            <a:r>
              <a:rPr lang="en-US" b="1" dirty="0" err="1" smtClean="0">
                <a:solidFill>
                  <a:srgbClr val="000000"/>
                </a:solidFill>
                <a:latin typeface="Times New Roman" panose="02020603050405020304" pitchFamily="18" charset="0"/>
                <a:cs typeface="Times New Roman" panose="02020603050405020304" pitchFamily="18" charset="0"/>
              </a:rPr>
              <a:t>başvuru</a:t>
            </a:r>
            <a:r>
              <a:rPr lang="tr-TR" b="1" dirty="0" smtClean="0">
                <a:solidFill>
                  <a:srgbClr val="000000"/>
                </a:solidFill>
                <a:latin typeface="Times New Roman" panose="02020603050405020304" pitchFamily="18" charset="0"/>
                <a:cs typeface="Times New Roman" panose="02020603050405020304" pitchFamily="18" charset="0"/>
              </a:rPr>
              <a:t> </a:t>
            </a:r>
            <a:r>
              <a:rPr lang="tr-TR" dirty="0" smtClean="0">
                <a:solidFill>
                  <a:srgbClr val="000000"/>
                </a:solidFill>
                <a:latin typeface="Times New Roman" panose="02020603050405020304" pitchFamily="18" charset="0"/>
                <a:cs typeface="Times New Roman" panose="02020603050405020304" pitchFamily="18" charset="0"/>
              </a:rPr>
              <a:t>ve</a:t>
            </a:r>
            <a:endParaRPr lang="en-US" dirty="0" smtClean="0">
              <a:solidFill>
                <a:srgbClr val="000000"/>
              </a:solidFill>
              <a:latin typeface="Times New Roman" panose="02020603050405020304" pitchFamily="18" charset="0"/>
              <a:cs typeface="Times New Roman" panose="02020603050405020304" pitchFamily="18" charset="0"/>
            </a:endParaRPr>
          </a:p>
          <a:p>
            <a:pPr>
              <a:lnSpc>
                <a:spcPct val="150000"/>
              </a:lnSpc>
            </a:pPr>
            <a:r>
              <a:rPr lang="en-US" dirty="0" err="1" smtClean="0">
                <a:solidFill>
                  <a:srgbClr val="000000"/>
                </a:solidFill>
                <a:latin typeface="Times New Roman" panose="02020603050405020304" pitchFamily="18" charset="0"/>
                <a:cs typeface="Times New Roman" panose="02020603050405020304" pitchFamily="18" charset="0"/>
              </a:rPr>
              <a:t>Eğitim</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Kurumunun</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özdeğerlendirme</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raporu</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ve</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dosya</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hazırlığı</a:t>
            </a:r>
            <a:endParaRPr lang="en-US" dirty="0" smtClean="0">
              <a:solidFill>
                <a:srgbClr val="000000"/>
              </a:solidFill>
              <a:latin typeface="Times New Roman" panose="02020603050405020304" pitchFamily="18" charset="0"/>
              <a:cs typeface="Times New Roman" panose="02020603050405020304" pitchFamily="18" charset="0"/>
            </a:endParaRPr>
          </a:p>
          <a:p>
            <a:pPr>
              <a:lnSpc>
                <a:spcPct val="150000"/>
              </a:lnSpc>
            </a:pPr>
            <a:r>
              <a:rPr lang="en-US" dirty="0" smtClean="0">
                <a:solidFill>
                  <a:srgbClr val="000000"/>
                </a:solidFill>
                <a:latin typeface="Times New Roman" panose="02020603050405020304" pitchFamily="18" charset="0"/>
                <a:cs typeface="Times New Roman" panose="02020603050405020304" pitchFamily="18" charset="0"/>
              </a:rPr>
              <a:t>HEM-TUYEK </a:t>
            </a:r>
            <a:r>
              <a:rPr lang="en-US" dirty="0" err="1" smtClean="0">
                <a:solidFill>
                  <a:srgbClr val="000000"/>
                </a:solidFill>
                <a:latin typeface="Times New Roman" panose="02020603050405020304" pitchFamily="18" charset="0"/>
                <a:cs typeface="Times New Roman" panose="02020603050405020304" pitchFamily="18" charset="0"/>
              </a:rPr>
              <a:t>dosya</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değerlendirmesi</a:t>
            </a:r>
            <a:endParaRPr lang="en-US" dirty="0" smtClean="0">
              <a:solidFill>
                <a:srgbClr val="000000"/>
              </a:solidFill>
              <a:latin typeface="Times New Roman" panose="02020603050405020304" pitchFamily="18" charset="0"/>
              <a:cs typeface="Times New Roman" panose="02020603050405020304" pitchFamily="18" charset="0"/>
            </a:endParaRPr>
          </a:p>
          <a:p>
            <a:pPr>
              <a:lnSpc>
                <a:spcPct val="150000"/>
              </a:lnSpc>
            </a:pPr>
            <a:r>
              <a:rPr lang="en-US" dirty="0" smtClean="0">
                <a:solidFill>
                  <a:srgbClr val="000000"/>
                </a:solidFill>
                <a:latin typeface="Times New Roman" panose="02020603050405020304" pitchFamily="18" charset="0"/>
                <a:cs typeface="Times New Roman" panose="02020603050405020304" pitchFamily="18" charset="0"/>
              </a:rPr>
              <a:t>HEM-TUYEK </a:t>
            </a:r>
            <a:r>
              <a:rPr lang="en-US" dirty="0" err="1" smtClean="0">
                <a:solidFill>
                  <a:srgbClr val="000000"/>
                </a:solidFill>
                <a:latin typeface="Times New Roman" panose="02020603050405020304" pitchFamily="18" charset="0"/>
                <a:cs typeface="Times New Roman" panose="02020603050405020304" pitchFamily="18" charset="0"/>
              </a:rPr>
              <a:t>yerinde</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ziyaret</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ve</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değerlendirme</a:t>
            </a:r>
            <a:endParaRPr lang="en-US" dirty="0" smtClean="0">
              <a:solidFill>
                <a:srgbClr val="000000"/>
              </a:solidFill>
              <a:latin typeface="Times New Roman" panose="02020603050405020304" pitchFamily="18" charset="0"/>
              <a:cs typeface="Times New Roman" panose="02020603050405020304" pitchFamily="18" charset="0"/>
            </a:endParaRPr>
          </a:p>
          <a:p>
            <a:pPr>
              <a:lnSpc>
                <a:spcPct val="150000"/>
              </a:lnSpc>
            </a:pPr>
            <a:r>
              <a:rPr lang="en-US" dirty="0" err="1" smtClean="0">
                <a:solidFill>
                  <a:srgbClr val="000000"/>
                </a:solidFill>
                <a:latin typeface="Times New Roman" panose="02020603050405020304" pitchFamily="18" charset="0"/>
                <a:cs typeface="Times New Roman" panose="02020603050405020304" pitchFamily="18" charset="0"/>
              </a:rPr>
              <a:t>Sonuç</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raporu</a:t>
            </a:r>
            <a:endParaRPr lang="en-US" dirty="0" smtClean="0">
              <a:solidFill>
                <a:srgbClr val="000000"/>
              </a:solidFill>
              <a:latin typeface="Times New Roman" panose="02020603050405020304" pitchFamily="18" charset="0"/>
              <a:cs typeface="Times New Roman" panose="02020603050405020304" pitchFamily="18" charset="0"/>
            </a:endParaRPr>
          </a:p>
          <a:p>
            <a:pPr>
              <a:lnSpc>
                <a:spcPct val="150000"/>
              </a:lnSpc>
            </a:pPr>
            <a:r>
              <a:rPr lang="en-US" dirty="0" err="1" smtClean="0">
                <a:solidFill>
                  <a:srgbClr val="000000"/>
                </a:solidFill>
                <a:latin typeface="Times New Roman" panose="02020603050405020304" pitchFamily="18" charset="0"/>
                <a:cs typeface="Times New Roman" panose="02020603050405020304" pitchFamily="18" charset="0"/>
              </a:rPr>
              <a:t>Akreditasyon</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belgesinin</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takdimi</a:t>
            </a:r>
            <a:endParaRPr lang="en-US" dirty="0" smtClean="0">
              <a:solidFill>
                <a:srgbClr val="000000"/>
              </a:solidFill>
              <a:latin typeface="Times New Roman" panose="02020603050405020304" pitchFamily="18" charset="0"/>
              <a:cs typeface="Times New Roman" panose="02020603050405020304" pitchFamily="18" charset="0"/>
            </a:endParaRPr>
          </a:p>
          <a:p>
            <a:pPr marL="502920" indent="-457200">
              <a:buFont typeface="Wingdings" charset="2"/>
              <a:buChar char="ü"/>
            </a:pPr>
            <a:endParaRPr lang="en-US" dirty="0">
              <a:solidFill>
                <a:srgbClr val="000000"/>
              </a:solidFill>
            </a:endParaRPr>
          </a:p>
        </p:txBody>
      </p:sp>
      <p:sp>
        <p:nvSpPr>
          <p:cNvPr id="3" name="Title 2"/>
          <p:cNvSpPr>
            <a:spLocks noGrp="1"/>
          </p:cNvSpPr>
          <p:nvPr>
            <p:ph type="title"/>
          </p:nvPr>
        </p:nvSpPr>
        <p:spPr>
          <a:xfrm>
            <a:off x="457200" y="846138"/>
            <a:ext cx="8229600" cy="1143000"/>
          </a:xfrm>
          <a:ln w="38100" cmpd="sng">
            <a:solidFill>
              <a:srgbClr val="FF0000">
                <a:alpha val="67000"/>
              </a:srgbClr>
            </a:solidFill>
          </a:ln>
        </p:spPr>
        <p:txBody>
          <a:bodyPr>
            <a:normAutofit/>
          </a:bodyPr>
          <a:lstStyle/>
          <a:p>
            <a:r>
              <a:rPr lang="en-US" sz="3200" dirty="0" smtClean="0"/>
              <a:t>AKREDİTASYON SÜRECİ</a:t>
            </a:r>
            <a:endParaRPr lang="en-US" sz="3200" dirty="0"/>
          </a:p>
        </p:txBody>
      </p:sp>
    </p:spTree>
    <p:extLst>
      <p:ext uri="{BB962C8B-B14F-4D97-AF65-F5344CB8AC3E}">
        <p14:creationId xmlns:p14="http://schemas.microsoft.com/office/powerpoint/2010/main" val="4011559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2486499"/>
            <a:ext cx="8407893" cy="3821749"/>
          </a:xfrm>
          <a:ln w="38100" cmpd="sng">
            <a:solidFill>
              <a:srgbClr val="FF0000">
                <a:alpha val="73000"/>
              </a:srgbClr>
            </a:solidFill>
          </a:ln>
        </p:spPr>
        <p:txBody>
          <a:bodyPr/>
          <a:lstStyle/>
          <a:p>
            <a:pPr marL="502920" indent="-457200">
              <a:buFont typeface="Wingdings" charset="2"/>
              <a:buChar char="ü"/>
            </a:pPr>
            <a:r>
              <a:rPr lang="en-US" dirty="0" smtClean="0">
                <a:solidFill>
                  <a:srgbClr val="000000"/>
                </a:solidFill>
              </a:rPr>
              <a:t>TUKMOS </a:t>
            </a:r>
            <a:r>
              <a:rPr lang="en-US" dirty="0" err="1" smtClean="0">
                <a:solidFill>
                  <a:srgbClr val="000000"/>
                </a:solidFill>
              </a:rPr>
              <a:t>Hematoloji</a:t>
            </a:r>
            <a:endParaRPr lang="en-US" dirty="0">
              <a:solidFill>
                <a:srgbClr val="000000"/>
              </a:solidFill>
            </a:endParaRPr>
          </a:p>
          <a:p>
            <a:pPr marL="502920" indent="-457200">
              <a:buFont typeface="Wingdings" charset="2"/>
              <a:buChar char="ü"/>
            </a:pPr>
            <a:r>
              <a:rPr lang="en-US" dirty="0" smtClean="0">
                <a:solidFill>
                  <a:srgbClr val="000000"/>
                </a:solidFill>
              </a:rPr>
              <a:t>HEM-TUYEK </a:t>
            </a:r>
            <a:r>
              <a:rPr lang="en-US" dirty="0" err="1" smtClean="0">
                <a:solidFill>
                  <a:srgbClr val="000000"/>
                </a:solidFill>
              </a:rPr>
              <a:t>Ulusal</a:t>
            </a:r>
            <a:r>
              <a:rPr lang="en-US" dirty="0" smtClean="0">
                <a:solidFill>
                  <a:srgbClr val="000000"/>
                </a:solidFill>
              </a:rPr>
              <a:t> </a:t>
            </a:r>
            <a:r>
              <a:rPr lang="en-US" dirty="0" err="1" smtClean="0">
                <a:solidFill>
                  <a:srgbClr val="000000"/>
                </a:solidFill>
              </a:rPr>
              <a:t>standartları</a:t>
            </a:r>
            <a:endParaRPr lang="en-US" dirty="0">
              <a:solidFill>
                <a:srgbClr val="000000"/>
              </a:solidFill>
            </a:endParaRPr>
          </a:p>
          <a:p>
            <a:pPr marL="502920" indent="-457200">
              <a:buFont typeface="Wingdings" charset="2"/>
              <a:buChar char="ü"/>
            </a:pPr>
            <a:r>
              <a:rPr lang="en-US" dirty="0" smtClean="0">
                <a:solidFill>
                  <a:srgbClr val="000000"/>
                </a:solidFill>
              </a:rPr>
              <a:t>HEM-TUYEK </a:t>
            </a:r>
            <a:r>
              <a:rPr lang="en-US" dirty="0" err="1" smtClean="0">
                <a:solidFill>
                  <a:srgbClr val="000000"/>
                </a:solidFill>
              </a:rPr>
              <a:t>Özdeğerlendirme</a:t>
            </a:r>
            <a:r>
              <a:rPr lang="en-US" dirty="0" smtClean="0">
                <a:solidFill>
                  <a:srgbClr val="000000"/>
                </a:solidFill>
              </a:rPr>
              <a:t> </a:t>
            </a:r>
            <a:r>
              <a:rPr lang="en-US" dirty="0" err="1" smtClean="0">
                <a:solidFill>
                  <a:srgbClr val="000000"/>
                </a:solidFill>
              </a:rPr>
              <a:t>raporu</a:t>
            </a:r>
            <a:r>
              <a:rPr lang="en-US" dirty="0" smtClean="0">
                <a:solidFill>
                  <a:srgbClr val="000000"/>
                </a:solidFill>
              </a:rPr>
              <a:t> </a:t>
            </a:r>
            <a:r>
              <a:rPr lang="en-US" dirty="0" err="1" smtClean="0">
                <a:solidFill>
                  <a:srgbClr val="000000"/>
                </a:solidFill>
              </a:rPr>
              <a:t>hazırlama</a:t>
            </a:r>
            <a:r>
              <a:rPr lang="en-US" dirty="0" smtClean="0">
                <a:solidFill>
                  <a:srgbClr val="000000"/>
                </a:solidFill>
              </a:rPr>
              <a:t> </a:t>
            </a:r>
            <a:r>
              <a:rPr lang="en-US" dirty="0" err="1" smtClean="0">
                <a:solidFill>
                  <a:srgbClr val="000000"/>
                </a:solidFill>
              </a:rPr>
              <a:t>önerileri</a:t>
            </a:r>
            <a:endParaRPr lang="tr-TR" dirty="0" smtClean="0">
              <a:solidFill>
                <a:srgbClr val="000000"/>
              </a:solidFill>
            </a:endParaRPr>
          </a:p>
          <a:p>
            <a:pPr marL="502920" indent="-457200">
              <a:buFont typeface="Wingdings" charset="2"/>
              <a:buChar char="ü"/>
            </a:pPr>
            <a:r>
              <a:rPr lang="tr-TR" dirty="0" smtClean="0">
                <a:solidFill>
                  <a:srgbClr val="000000"/>
                </a:solidFill>
              </a:rPr>
              <a:t>Değerlendirme Formları belge başlıkları</a:t>
            </a:r>
            <a:endParaRPr lang="en-US" dirty="0">
              <a:solidFill>
                <a:srgbClr val="000000"/>
              </a:solidFill>
            </a:endParaRPr>
          </a:p>
        </p:txBody>
      </p:sp>
      <p:sp>
        <p:nvSpPr>
          <p:cNvPr id="3" name="Title 2"/>
          <p:cNvSpPr>
            <a:spLocks noGrp="1"/>
          </p:cNvSpPr>
          <p:nvPr>
            <p:ph type="title"/>
          </p:nvPr>
        </p:nvSpPr>
        <p:spPr>
          <a:xfrm>
            <a:off x="457200" y="846138"/>
            <a:ext cx="8229600" cy="1143000"/>
          </a:xfrm>
          <a:ln w="38100" cmpd="sng">
            <a:solidFill>
              <a:srgbClr val="FF0000">
                <a:alpha val="67000"/>
              </a:srgbClr>
            </a:solidFill>
          </a:ln>
        </p:spPr>
        <p:txBody>
          <a:bodyPr>
            <a:normAutofit/>
          </a:bodyPr>
          <a:lstStyle/>
          <a:p>
            <a:r>
              <a:rPr lang="en-US" dirty="0" smtClean="0"/>
              <a:t>DOSYA HAZIRLIĞI- BELGELENDİRME</a:t>
            </a:r>
            <a:endParaRPr lang="en-US" dirty="0"/>
          </a:p>
        </p:txBody>
      </p:sp>
    </p:spTree>
    <p:extLst>
      <p:ext uri="{BB962C8B-B14F-4D97-AF65-F5344CB8AC3E}">
        <p14:creationId xmlns:p14="http://schemas.microsoft.com/office/powerpoint/2010/main" val="10157644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846138"/>
            <a:ext cx="8229600" cy="1143000"/>
          </a:xfrm>
          <a:ln w="38100" cmpd="sng">
            <a:solidFill>
              <a:srgbClr val="FF0000">
                <a:alpha val="67000"/>
              </a:srgbClr>
            </a:solidFill>
          </a:ln>
        </p:spPr>
        <p:txBody>
          <a:bodyPr>
            <a:normAutofit/>
          </a:bodyPr>
          <a:lstStyle/>
          <a:p>
            <a:r>
              <a:rPr lang="en-US" dirty="0" smtClean="0"/>
              <a:t>TUKMOS</a:t>
            </a:r>
            <a:endParaRPr lang="en-US" dirty="0"/>
          </a:p>
        </p:txBody>
      </p:sp>
      <p:sp>
        <p:nvSpPr>
          <p:cNvPr id="4" name="Content Placeholder 1"/>
          <p:cNvSpPr>
            <a:spLocks noGrp="1"/>
          </p:cNvSpPr>
          <p:nvPr>
            <p:ph idx="1"/>
          </p:nvPr>
        </p:nvSpPr>
        <p:spPr>
          <a:xfrm>
            <a:off x="457200" y="2205167"/>
            <a:ext cx="3603699" cy="4103558"/>
          </a:xfrm>
          <a:ln>
            <a:solidFill>
              <a:schemeClr val="tx2">
                <a:alpha val="66000"/>
              </a:schemeClr>
            </a:solidFill>
          </a:ln>
        </p:spPr>
        <p:txBody>
          <a:bodyPr>
            <a:normAutofit fontScale="70000" lnSpcReduction="20000"/>
          </a:bodyPr>
          <a:lstStyle/>
          <a:p>
            <a:pPr marL="45720" indent="0" algn="ctr">
              <a:buNone/>
            </a:pPr>
            <a:endParaRPr lang="tr-TR" b="1" i="1" dirty="0" smtClean="0">
              <a:solidFill>
                <a:srgbClr val="000000"/>
              </a:solidFill>
            </a:endParaRPr>
          </a:p>
          <a:p>
            <a:pPr marL="45720" indent="0" algn="ctr">
              <a:buNone/>
            </a:pPr>
            <a:r>
              <a:rPr lang="tr-TR" b="1" i="1" dirty="0" smtClean="0">
                <a:solidFill>
                  <a:srgbClr val="000000"/>
                </a:solidFill>
              </a:rPr>
              <a:t>TUKMOS</a:t>
            </a:r>
            <a:endParaRPr lang="tr-TR" dirty="0">
              <a:solidFill>
                <a:srgbClr val="000000"/>
              </a:solidFill>
            </a:endParaRPr>
          </a:p>
          <a:p>
            <a:pPr marL="45720" indent="0" algn="ctr">
              <a:buNone/>
            </a:pPr>
            <a:endParaRPr lang="tr-TR" i="1" dirty="0" smtClean="0">
              <a:solidFill>
                <a:srgbClr val="000000"/>
              </a:solidFill>
            </a:endParaRPr>
          </a:p>
          <a:p>
            <a:pPr marL="45720" indent="0" algn="ctr">
              <a:buNone/>
            </a:pPr>
            <a:r>
              <a:rPr lang="tr-TR" i="1" dirty="0" smtClean="0">
                <a:solidFill>
                  <a:srgbClr val="000000"/>
                </a:solidFill>
              </a:rPr>
              <a:t>TIPTA </a:t>
            </a:r>
            <a:r>
              <a:rPr lang="tr-TR" i="1" dirty="0">
                <a:solidFill>
                  <a:srgbClr val="000000"/>
                </a:solidFill>
              </a:rPr>
              <a:t>UZMANLIK KURULU                                                             MÜFREDAT OLUŞTURMA VE STANDART BELİRLEME SİSTEMİ</a:t>
            </a:r>
            <a:endParaRPr lang="tr-TR" dirty="0">
              <a:solidFill>
                <a:srgbClr val="000000"/>
              </a:solidFill>
            </a:endParaRPr>
          </a:p>
          <a:p>
            <a:pPr marL="45720" indent="0" algn="ctr">
              <a:buNone/>
            </a:pPr>
            <a:endParaRPr lang="tr-TR" dirty="0" smtClean="0">
              <a:solidFill>
                <a:srgbClr val="000000"/>
              </a:solidFill>
            </a:endParaRPr>
          </a:p>
          <a:p>
            <a:pPr marL="45720" indent="0" algn="ctr">
              <a:buNone/>
            </a:pPr>
            <a:r>
              <a:rPr lang="tr-TR" dirty="0" smtClean="0">
                <a:solidFill>
                  <a:srgbClr val="000000"/>
                </a:solidFill>
              </a:rPr>
              <a:t>HEMATOLOJİ</a:t>
            </a:r>
            <a:endParaRPr lang="tr-TR" dirty="0">
              <a:solidFill>
                <a:srgbClr val="000000"/>
              </a:solidFill>
            </a:endParaRPr>
          </a:p>
          <a:p>
            <a:pPr marL="45720" indent="0" algn="ctr">
              <a:buNone/>
            </a:pPr>
            <a:endParaRPr lang="tr-TR" i="1" dirty="0" smtClean="0">
              <a:solidFill>
                <a:srgbClr val="000000"/>
              </a:solidFill>
            </a:endParaRPr>
          </a:p>
          <a:p>
            <a:pPr marL="45720" indent="0" algn="ctr">
              <a:buNone/>
            </a:pPr>
            <a:r>
              <a:rPr lang="tr-TR" i="1" dirty="0" smtClean="0">
                <a:solidFill>
                  <a:srgbClr val="000000"/>
                </a:solidFill>
              </a:rPr>
              <a:t>Uzmanlık </a:t>
            </a:r>
            <a:r>
              <a:rPr lang="tr-TR" i="1" dirty="0">
                <a:solidFill>
                  <a:srgbClr val="000000"/>
                </a:solidFill>
              </a:rPr>
              <a:t>Eğitimi Çekirdek Müfredatı</a:t>
            </a:r>
            <a:endParaRPr lang="tr-TR" dirty="0">
              <a:solidFill>
                <a:srgbClr val="000000"/>
              </a:solidFill>
            </a:endParaRPr>
          </a:p>
          <a:p>
            <a:pPr marL="45720" indent="0" algn="ctr">
              <a:buNone/>
            </a:pPr>
            <a:endParaRPr lang="tr-TR" b="1" dirty="0" smtClean="0">
              <a:solidFill>
                <a:srgbClr val="000000"/>
              </a:solidFill>
            </a:endParaRPr>
          </a:p>
          <a:p>
            <a:pPr marL="45720" indent="0" algn="ctr">
              <a:buNone/>
            </a:pPr>
            <a:r>
              <a:rPr lang="tr-TR" b="1" dirty="0" smtClean="0">
                <a:solidFill>
                  <a:srgbClr val="000000"/>
                </a:solidFill>
              </a:rPr>
              <a:t>12.10.2017</a:t>
            </a:r>
            <a:endParaRPr lang="tr-TR" dirty="0">
              <a:solidFill>
                <a:srgbClr val="000000"/>
              </a:solidFill>
            </a:endParaRPr>
          </a:p>
          <a:p>
            <a:pPr marL="45720" indent="0" algn="ctr">
              <a:buNone/>
            </a:pPr>
            <a:endParaRPr lang="tr-TR" dirty="0">
              <a:solidFill>
                <a:srgbClr val="000000"/>
              </a:solidFill>
            </a:endParaRPr>
          </a:p>
          <a:p>
            <a:pPr marL="45720" indent="0" algn="ctr">
              <a:buNone/>
            </a:pPr>
            <a:endParaRPr lang="en-US" dirty="0">
              <a:solidFill>
                <a:srgbClr val="000000"/>
              </a:solidFill>
            </a:endParaRPr>
          </a:p>
        </p:txBody>
      </p:sp>
      <p:sp>
        <p:nvSpPr>
          <p:cNvPr id="5" name="Content Placeholder 1"/>
          <p:cNvSpPr txBox="1">
            <a:spLocks/>
          </p:cNvSpPr>
          <p:nvPr/>
        </p:nvSpPr>
        <p:spPr>
          <a:xfrm>
            <a:off x="4591187" y="2205167"/>
            <a:ext cx="3909219" cy="4103558"/>
          </a:xfrm>
          <a:prstGeom prst="rect">
            <a:avLst/>
          </a:prstGeom>
          <a:ln>
            <a:solidFill>
              <a:schemeClr val="tx2">
                <a:alpha val="66000"/>
              </a:schemeClr>
            </a:solidFill>
          </a:ln>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endParaRPr lang="tr-TR" dirty="0" smtClean="0">
              <a:solidFill>
                <a:srgbClr val="000000"/>
              </a:solidFill>
            </a:endParaRPr>
          </a:p>
          <a:p>
            <a:pPr marL="45720" indent="0" algn="ctr">
              <a:buFont typeface="Wingdings 2" pitchFamily="18" charset="2"/>
              <a:buNone/>
            </a:pPr>
            <a:endParaRPr lang="en-US" dirty="0">
              <a:solidFill>
                <a:srgbClr val="000000"/>
              </a:solidFill>
            </a:endParaRPr>
          </a:p>
        </p:txBody>
      </p:sp>
      <p:sp>
        <p:nvSpPr>
          <p:cNvPr id="2" name="TextBox 1"/>
          <p:cNvSpPr txBox="1"/>
          <p:nvPr/>
        </p:nvSpPr>
        <p:spPr>
          <a:xfrm>
            <a:off x="4730738" y="2442432"/>
            <a:ext cx="3769669" cy="3693319"/>
          </a:xfrm>
          <a:prstGeom prst="rect">
            <a:avLst/>
          </a:prstGeom>
          <a:noFill/>
        </p:spPr>
        <p:txBody>
          <a:bodyPr wrap="none" rtlCol="0">
            <a:spAutoFit/>
          </a:bodyPr>
          <a:lstStyle/>
          <a:p>
            <a:pPr>
              <a:lnSpc>
                <a:spcPct val="150000"/>
              </a:lnSpc>
            </a:pPr>
            <a:r>
              <a:rPr lang="en-US" b="1" dirty="0" smtClean="0">
                <a:solidFill>
                  <a:srgbClr val="000000"/>
                </a:solidFill>
              </a:rPr>
              <a:t>KAPSAM</a:t>
            </a:r>
          </a:p>
          <a:p>
            <a:pPr>
              <a:lnSpc>
                <a:spcPct val="150000"/>
              </a:lnSpc>
            </a:pPr>
            <a:r>
              <a:rPr lang="en-US" dirty="0" smtClean="0">
                <a:solidFill>
                  <a:srgbClr val="000000"/>
                </a:solidFill>
              </a:rPr>
              <a:t>MÜFREDAT TANITIMI</a:t>
            </a:r>
          </a:p>
          <a:p>
            <a:pPr>
              <a:lnSpc>
                <a:spcPct val="150000"/>
              </a:lnSpc>
            </a:pPr>
            <a:r>
              <a:rPr lang="en-US" dirty="0" smtClean="0">
                <a:solidFill>
                  <a:srgbClr val="000000"/>
                </a:solidFill>
              </a:rPr>
              <a:t>TEMEL YETKİNLİKLER</a:t>
            </a:r>
          </a:p>
          <a:p>
            <a:pPr>
              <a:lnSpc>
                <a:spcPct val="150000"/>
              </a:lnSpc>
            </a:pPr>
            <a:r>
              <a:rPr lang="en-US" dirty="0" smtClean="0">
                <a:solidFill>
                  <a:srgbClr val="000000"/>
                </a:solidFill>
              </a:rPr>
              <a:t>ÖĞRENME VE ÖĞRETME YÖNTEMLERİ</a:t>
            </a:r>
          </a:p>
          <a:p>
            <a:pPr>
              <a:lnSpc>
                <a:spcPct val="150000"/>
              </a:lnSpc>
            </a:pPr>
            <a:r>
              <a:rPr lang="en-US" dirty="0" smtClean="0">
                <a:solidFill>
                  <a:srgbClr val="000000"/>
                </a:solidFill>
              </a:rPr>
              <a:t>EĞİTİM STANDARTLARI</a:t>
            </a:r>
          </a:p>
          <a:p>
            <a:pPr>
              <a:lnSpc>
                <a:spcPct val="150000"/>
              </a:lnSpc>
            </a:pPr>
            <a:r>
              <a:rPr lang="en-US" dirty="0" smtClean="0">
                <a:solidFill>
                  <a:srgbClr val="000000"/>
                </a:solidFill>
              </a:rPr>
              <a:t>ÖLÇME DEĞERLENDİRME</a:t>
            </a:r>
          </a:p>
          <a:p>
            <a:pPr>
              <a:lnSpc>
                <a:spcPct val="150000"/>
              </a:lnSpc>
            </a:pPr>
            <a:r>
              <a:rPr lang="en-US" dirty="0" smtClean="0">
                <a:solidFill>
                  <a:srgbClr val="000000"/>
                </a:solidFill>
              </a:rPr>
              <a:t>KAYNAKÇA</a:t>
            </a:r>
          </a:p>
          <a:p>
            <a:pPr>
              <a:lnSpc>
                <a:spcPct val="150000"/>
              </a:lnSpc>
            </a:pPr>
            <a:r>
              <a:rPr lang="en-US" dirty="0" smtClean="0">
                <a:solidFill>
                  <a:srgbClr val="000000"/>
                </a:solidFill>
              </a:rPr>
              <a:t>ÖNERİLER</a:t>
            </a:r>
          </a:p>
          <a:p>
            <a:endParaRPr lang="en-US" dirty="0"/>
          </a:p>
        </p:txBody>
      </p:sp>
    </p:spTree>
    <p:extLst>
      <p:ext uri="{BB962C8B-B14F-4D97-AF65-F5344CB8AC3E}">
        <p14:creationId xmlns:p14="http://schemas.microsoft.com/office/powerpoint/2010/main" val="39786073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2216"/>
            <a:ext cx="8229600" cy="1143000"/>
          </a:xfrm>
          <a:ln w="38100" cmpd="sng">
            <a:solidFill>
              <a:srgbClr val="FF0000">
                <a:alpha val="67000"/>
              </a:srgbClr>
            </a:solidFill>
          </a:ln>
        </p:spPr>
        <p:txBody>
          <a:bodyPr>
            <a:normAutofit/>
          </a:bodyPr>
          <a:lstStyle/>
          <a:p>
            <a:r>
              <a:rPr lang="en-US" sz="3200" dirty="0" smtClean="0"/>
              <a:t>HEM-TUYEK ULUSAL STANDARTLAR VE STANDARTLARI KARŞILAYAN BELGELER</a:t>
            </a:r>
            <a:endParaRPr lang="en-US" sz="3200" dirty="0"/>
          </a:p>
        </p:txBody>
      </p:sp>
      <p:pic>
        <p:nvPicPr>
          <p:cNvPr id="4" name="Google Shape;259;p21"/>
          <p:cNvPicPr preferRelativeResize="0">
            <a:picLocks noGrp="1"/>
          </p:cNvPicPr>
          <p:nvPr>
            <p:ph idx="1"/>
          </p:nvPr>
        </p:nvPicPr>
        <p:blipFill rotWithShape="1">
          <a:blip r:embed="rId2">
            <a:alphaModFix/>
          </a:blip>
          <a:srcRect l="-94236" r="-94236"/>
          <a:stretch/>
        </p:blipFill>
        <p:spPr>
          <a:xfrm>
            <a:off x="-2568762" y="1545907"/>
            <a:ext cx="10044149" cy="5432784"/>
          </a:xfrm>
          <a:prstGeom prst="rect">
            <a:avLst/>
          </a:prstGeom>
          <a:noFill/>
          <a:ln>
            <a:noFill/>
          </a:ln>
        </p:spPr>
      </p:pic>
      <p:pic>
        <p:nvPicPr>
          <p:cNvPr id="5" name="Google Shape;261;p21"/>
          <p:cNvPicPr preferRelativeResize="0"/>
          <p:nvPr/>
        </p:nvPicPr>
        <p:blipFill rotWithShape="1">
          <a:blip r:embed="rId3">
            <a:alphaModFix/>
          </a:blip>
          <a:srcRect/>
          <a:stretch/>
        </p:blipFill>
        <p:spPr>
          <a:xfrm>
            <a:off x="4535858" y="1545907"/>
            <a:ext cx="3620631" cy="5009124"/>
          </a:xfrm>
          <a:prstGeom prst="rect">
            <a:avLst/>
          </a:prstGeom>
          <a:noFill/>
          <a:ln>
            <a:noFill/>
          </a:ln>
        </p:spPr>
      </p:pic>
    </p:spTree>
    <p:extLst>
      <p:ext uri="{BB962C8B-B14F-4D97-AF65-F5344CB8AC3E}">
        <p14:creationId xmlns:p14="http://schemas.microsoft.com/office/powerpoint/2010/main" val="7204523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ln w="38100" cmpd="sng">
            <a:solidFill>
              <a:srgbClr val="FF0000">
                <a:alpha val="80000"/>
              </a:srgbClr>
            </a:solidFill>
          </a:ln>
        </p:spPr>
        <p:txBody>
          <a:bodyPr>
            <a:normAutofit/>
          </a:bodyPr>
          <a:lstStyle/>
          <a:p>
            <a:r>
              <a:rPr lang="en-US" sz="3200" dirty="0"/>
              <a:t>ÖZDEĞERLENDİRME RAPORUNUN </a:t>
            </a:r>
            <a:r>
              <a:rPr lang="en-US" sz="3200" dirty="0" smtClean="0"/>
              <a:t>HAZIRLANMASI</a:t>
            </a:r>
            <a:endParaRPr lang="en-US" sz="3200" dirty="0"/>
          </a:p>
        </p:txBody>
      </p:sp>
      <p:graphicFrame>
        <p:nvGraphicFramePr>
          <p:cNvPr id="7" name="Nesne 6">
            <a:extLst>
              <a:ext uri="{FF2B5EF4-FFF2-40B4-BE49-F238E27FC236}">
                <a16:creationId xmlns:a16="http://schemas.microsoft.com/office/drawing/2014/main" xmlns="" id="{26D715D3-7787-C6C7-2F1B-D520A960BF97}"/>
              </a:ext>
            </a:extLst>
          </p:cNvPr>
          <p:cNvGraphicFramePr>
            <a:graphicFrameLocks noChangeAspect="1"/>
          </p:cNvGraphicFramePr>
          <p:nvPr>
            <p:extLst/>
          </p:nvPr>
        </p:nvGraphicFramePr>
        <p:xfrm>
          <a:off x="4721225" y="4176713"/>
          <a:ext cx="33338" cy="33337"/>
        </p:xfrm>
        <a:graphic>
          <a:graphicData uri="http://schemas.openxmlformats.org/presentationml/2006/ole">
            <mc:AlternateContent xmlns:mc="http://schemas.openxmlformats.org/markup-compatibility/2006">
              <mc:Choice xmlns:v="urn:schemas-microsoft-com:vml" Requires="v">
                <p:oleObj spid="_x0000_s2052" name="Bitmap Image" r:id="rId4" imgW="25400" imgH="25400" progId="PBrush">
                  <p:embed/>
                </p:oleObj>
              </mc:Choice>
              <mc:Fallback>
                <p:oleObj name="Bitmap Image" r:id="rId4" imgW="25400" imgH="25400" progId="PBrush">
                  <p:embed/>
                  <p:pic>
                    <p:nvPicPr>
                      <p:cNvPr id="0" name=""/>
                      <p:cNvPicPr/>
                      <p:nvPr/>
                    </p:nvPicPr>
                    <p:blipFill>
                      <a:blip r:embed="rId5"/>
                      <a:stretch>
                        <a:fillRect/>
                      </a:stretch>
                    </p:blipFill>
                    <p:spPr>
                      <a:xfrm>
                        <a:off x="4721225" y="4176713"/>
                        <a:ext cx="33338" cy="33337"/>
                      </a:xfrm>
                      <a:prstGeom prst="rect">
                        <a:avLst/>
                      </a:prstGeom>
                    </p:spPr>
                  </p:pic>
                </p:oleObj>
              </mc:Fallback>
            </mc:AlternateContent>
          </a:graphicData>
        </a:graphic>
      </p:graphicFrame>
      <p:graphicFrame>
        <p:nvGraphicFramePr>
          <p:cNvPr id="5" name="Nesne 6">
            <a:extLst>
              <a:ext uri="{FF2B5EF4-FFF2-40B4-BE49-F238E27FC236}">
                <a16:creationId xmlns:a16="http://schemas.microsoft.com/office/drawing/2014/main" xmlns="" id="{26D715D3-7787-C6C7-2F1B-D520A960BF97}"/>
              </a:ext>
            </a:extLst>
          </p:cNvPr>
          <p:cNvGraphicFramePr>
            <a:graphicFrameLocks noGrp="1" noChangeAspect="1"/>
          </p:cNvGraphicFramePr>
          <p:nvPr>
            <p:ph idx="1"/>
            <p:extLst/>
          </p:nvPr>
        </p:nvGraphicFramePr>
        <p:xfrm>
          <a:off x="1014696" y="1815306"/>
          <a:ext cx="7218741" cy="4990448"/>
        </p:xfrm>
        <a:graphic>
          <a:graphicData uri="http://schemas.openxmlformats.org/presentationml/2006/ole">
            <mc:AlternateContent xmlns:mc="http://schemas.openxmlformats.org/markup-compatibility/2006">
              <mc:Choice xmlns:v="urn:schemas-microsoft-com:vml" Requires="v">
                <p:oleObj spid="_x0000_s2053" name="Bitmap Image" r:id="rId6" imgW="5924520" imgH="4095720" progId="PBrush">
                  <p:embed/>
                </p:oleObj>
              </mc:Choice>
              <mc:Fallback>
                <p:oleObj name="Bitmap Image" r:id="rId6" imgW="5924520" imgH="4095720" progId="PBrush">
                  <p:embed/>
                  <p:pic>
                    <p:nvPicPr>
                      <p:cNvPr id="0" name=""/>
                      <p:cNvPicPr/>
                      <p:nvPr/>
                    </p:nvPicPr>
                    <p:blipFill>
                      <a:blip r:embed="rId7"/>
                      <a:stretch>
                        <a:fillRect/>
                      </a:stretch>
                    </p:blipFill>
                    <p:spPr>
                      <a:xfrm>
                        <a:off x="1014696" y="1815306"/>
                        <a:ext cx="7218741" cy="4990448"/>
                      </a:xfrm>
                      <a:prstGeom prst="rect">
                        <a:avLst/>
                      </a:prstGeom>
                    </p:spPr>
                  </p:pic>
                </p:oleObj>
              </mc:Fallback>
            </mc:AlternateContent>
          </a:graphicData>
        </a:graphic>
      </p:graphicFrame>
    </p:spTree>
    <p:extLst>
      <p:ext uri="{BB962C8B-B14F-4D97-AF65-F5344CB8AC3E}">
        <p14:creationId xmlns:p14="http://schemas.microsoft.com/office/powerpoint/2010/main" val="13793846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722210"/>
          </a:xfrm>
          <a:ln w="38100" cmpd="sng">
            <a:solidFill>
              <a:srgbClr val="FF0000">
                <a:alpha val="96000"/>
              </a:srgbClr>
            </a:solidFill>
          </a:ln>
        </p:spPr>
        <p:txBody>
          <a:bodyPr>
            <a:normAutofit/>
          </a:bodyPr>
          <a:lstStyle/>
          <a:p>
            <a:pPr algn="just">
              <a:lnSpc>
                <a:spcPct val="150000"/>
              </a:lnSpc>
              <a:buFont typeface="Wingdings" charset="2"/>
              <a:buChar char="u"/>
            </a:pPr>
            <a:r>
              <a:rPr lang="en-US" sz="2000" dirty="0" err="1" smtClean="0">
                <a:solidFill>
                  <a:srgbClr val="000000"/>
                </a:solidFill>
                <a:latin typeface="+mj-lt"/>
              </a:rPr>
              <a:t>Eğitim</a:t>
            </a:r>
            <a:r>
              <a:rPr lang="en-US" sz="2000" dirty="0" smtClean="0">
                <a:solidFill>
                  <a:srgbClr val="000000"/>
                </a:solidFill>
                <a:latin typeface="+mj-lt"/>
              </a:rPr>
              <a:t> </a:t>
            </a:r>
            <a:r>
              <a:rPr lang="en-US" sz="2000" dirty="0" err="1" smtClean="0">
                <a:solidFill>
                  <a:srgbClr val="000000"/>
                </a:solidFill>
                <a:latin typeface="+mj-lt"/>
              </a:rPr>
              <a:t>kurumunun</a:t>
            </a:r>
            <a:r>
              <a:rPr lang="en-US" sz="2000" dirty="0" smtClean="0">
                <a:solidFill>
                  <a:srgbClr val="000000"/>
                </a:solidFill>
                <a:latin typeface="+mj-lt"/>
              </a:rPr>
              <a:t> HEM-TUYEK </a:t>
            </a:r>
            <a:r>
              <a:rPr lang="en-US" sz="2000" dirty="0" err="1" smtClean="0">
                <a:solidFill>
                  <a:srgbClr val="000000"/>
                </a:solidFill>
                <a:latin typeface="+mj-lt"/>
              </a:rPr>
              <a:t>Standartlarını</a:t>
            </a:r>
            <a:r>
              <a:rPr lang="en-US" sz="2000" dirty="0" smtClean="0">
                <a:solidFill>
                  <a:srgbClr val="000000"/>
                </a:solidFill>
                <a:latin typeface="+mj-lt"/>
              </a:rPr>
              <a:t> </a:t>
            </a:r>
            <a:r>
              <a:rPr lang="en-US" sz="2000" dirty="0" err="1" smtClean="0">
                <a:solidFill>
                  <a:srgbClr val="000000"/>
                </a:solidFill>
                <a:latin typeface="+mj-lt"/>
              </a:rPr>
              <a:t>karşıladığını</a:t>
            </a:r>
            <a:r>
              <a:rPr lang="en-US" sz="2000" dirty="0" smtClean="0">
                <a:solidFill>
                  <a:srgbClr val="000000"/>
                </a:solidFill>
                <a:latin typeface="+mj-lt"/>
              </a:rPr>
              <a:t> </a:t>
            </a:r>
            <a:r>
              <a:rPr lang="en-US" sz="2000" dirty="0" err="1" smtClean="0">
                <a:solidFill>
                  <a:srgbClr val="000000"/>
                </a:solidFill>
                <a:latin typeface="+mj-lt"/>
              </a:rPr>
              <a:t>gösteren</a:t>
            </a:r>
            <a:r>
              <a:rPr lang="en-US" sz="2000" dirty="0" smtClean="0">
                <a:solidFill>
                  <a:srgbClr val="000000"/>
                </a:solidFill>
                <a:latin typeface="+mj-lt"/>
              </a:rPr>
              <a:t> </a:t>
            </a:r>
            <a:r>
              <a:rPr lang="en-US" sz="2000" dirty="0" err="1" smtClean="0">
                <a:solidFill>
                  <a:srgbClr val="000000"/>
                </a:solidFill>
                <a:latin typeface="+mj-lt"/>
              </a:rPr>
              <a:t>açıklamaları</a:t>
            </a:r>
            <a:r>
              <a:rPr lang="en-US" sz="2000" dirty="0" smtClean="0">
                <a:solidFill>
                  <a:srgbClr val="000000"/>
                </a:solidFill>
                <a:latin typeface="+mj-lt"/>
              </a:rPr>
              <a:t> </a:t>
            </a:r>
            <a:r>
              <a:rPr lang="en-US" sz="2000" dirty="0" err="1" smtClean="0">
                <a:solidFill>
                  <a:srgbClr val="000000"/>
                </a:solidFill>
                <a:latin typeface="+mj-lt"/>
              </a:rPr>
              <a:t>ve</a:t>
            </a:r>
            <a:r>
              <a:rPr lang="en-US" sz="2000" dirty="0" smtClean="0">
                <a:solidFill>
                  <a:srgbClr val="000000"/>
                </a:solidFill>
                <a:latin typeface="+mj-lt"/>
              </a:rPr>
              <a:t> </a:t>
            </a:r>
            <a:r>
              <a:rPr lang="en-US" sz="2000" dirty="0" err="1" smtClean="0">
                <a:solidFill>
                  <a:srgbClr val="000000"/>
                </a:solidFill>
                <a:latin typeface="+mj-lt"/>
              </a:rPr>
              <a:t>belgeri</a:t>
            </a:r>
            <a:r>
              <a:rPr lang="en-US" sz="2000" dirty="0" smtClean="0">
                <a:solidFill>
                  <a:srgbClr val="000000"/>
                </a:solidFill>
                <a:latin typeface="+mj-lt"/>
              </a:rPr>
              <a:t> </a:t>
            </a:r>
            <a:r>
              <a:rPr lang="en-US" sz="2000" dirty="0" err="1" smtClean="0">
                <a:solidFill>
                  <a:srgbClr val="000000"/>
                </a:solidFill>
                <a:latin typeface="+mj-lt"/>
              </a:rPr>
              <a:t>içerir</a:t>
            </a:r>
            <a:endParaRPr lang="en-US" sz="2000" dirty="0" smtClean="0">
              <a:solidFill>
                <a:srgbClr val="000000"/>
              </a:solidFill>
              <a:latin typeface="+mj-lt"/>
            </a:endParaRPr>
          </a:p>
          <a:p>
            <a:pPr algn="just">
              <a:lnSpc>
                <a:spcPct val="150000"/>
              </a:lnSpc>
              <a:buFont typeface="Wingdings" charset="2"/>
              <a:buChar char="u"/>
            </a:pPr>
            <a:r>
              <a:rPr lang="en-US" sz="2000" dirty="0" err="1" smtClean="0">
                <a:solidFill>
                  <a:srgbClr val="000000"/>
                </a:solidFill>
                <a:latin typeface="+mj-lt"/>
              </a:rPr>
              <a:t>Standartları</a:t>
            </a:r>
            <a:r>
              <a:rPr lang="en-US" sz="2000" dirty="0" smtClean="0">
                <a:solidFill>
                  <a:srgbClr val="000000"/>
                </a:solidFill>
                <a:latin typeface="+mj-lt"/>
              </a:rPr>
              <a:t> </a:t>
            </a:r>
            <a:r>
              <a:rPr lang="en-US" sz="2000" dirty="0" err="1" smtClean="0">
                <a:solidFill>
                  <a:srgbClr val="000000"/>
                </a:solidFill>
                <a:latin typeface="+mj-lt"/>
              </a:rPr>
              <a:t>karşılayabilecek</a:t>
            </a:r>
            <a:r>
              <a:rPr lang="en-US" sz="2000" dirty="0" smtClean="0">
                <a:solidFill>
                  <a:srgbClr val="000000"/>
                </a:solidFill>
                <a:latin typeface="+mj-lt"/>
              </a:rPr>
              <a:t> </a:t>
            </a:r>
            <a:r>
              <a:rPr lang="en-US" sz="2000" dirty="0" err="1" smtClean="0">
                <a:solidFill>
                  <a:srgbClr val="000000"/>
                </a:solidFill>
                <a:latin typeface="+mj-lt"/>
              </a:rPr>
              <a:t>belgeler</a:t>
            </a:r>
            <a:r>
              <a:rPr lang="en-US" sz="2000" dirty="0" smtClean="0">
                <a:solidFill>
                  <a:srgbClr val="000000"/>
                </a:solidFill>
                <a:latin typeface="+mj-lt"/>
              </a:rPr>
              <a:t> </a:t>
            </a:r>
            <a:r>
              <a:rPr lang="en-US" sz="2000" dirty="0" err="1" smtClean="0">
                <a:solidFill>
                  <a:srgbClr val="000000"/>
                </a:solidFill>
                <a:latin typeface="+mj-lt"/>
              </a:rPr>
              <a:t>Ulusal</a:t>
            </a:r>
            <a:r>
              <a:rPr lang="en-US" sz="2000" dirty="0" smtClean="0">
                <a:solidFill>
                  <a:srgbClr val="000000"/>
                </a:solidFill>
                <a:latin typeface="+mj-lt"/>
              </a:rPr>
              <a:t> </a:t>
            </a:r>
            <a:r>
              <a:rPr lang="en-US" sz="2000" dirty="0" err="1" smtClean="0">
                <a:solidFill>
                  <a:srgbClr val="000000"/>
                </a:solidFill>
                <a:latin typeface="+mj-lt"/>
              </a:rPr>
              <a:t>Standartlar</a:t>
            </a:r>
            <a:r>
              <a:rPr lang="en-US" sz="2000" dirty="0" smtClean="0">
                <a:solidFill>
                  <a:srgbClr val="000000"/>
                </a:solidFill>
                <a:latin typeface="+mj-lt"/>
              </a:rPr>
              <a:t> </a:t>
            </a:r>
            <a:r>
              <a:rPr lang="en-US" sz="2000" dirty="0" err="1" smtClean="0">
                <a:solidFill>
                  <a:srgbClr val="000000"/>
                </a:solidFill>
                <a:latin typeface="+mj-lt"/>
              </a:rPr>
              <a:t>Klavuzunda</a:t>
            </a:r>
            <a:r>
              <a:rPr lang="en-US" sz="2000" dirty="0" smtClean="0">
                <a:solidFill>
                  <a:srgbClr val="000000"/>
                </a:solidFill>
                <a:latin typeface="+mj-lt"/>
              </a:rPr>
              <a:t>, </a:t>
            </a:r>
            <a:r>
              <a:rPr lang="en-US" sz="2000" dirty="0" err="1" smtClean="0">
                <a:solidFill>
                  <a:srgbClr val="000000"/>
                </a:solidFill>
                <a:latin typeface="+mj-lt"/>
              </a:rPr>
              <a:t>Özdeğerlendirme</a:t>
            </a:r>
            <a:r>
              <a:rPr lang="en-US" sz="2000" dirty="0" smtClean="0">
                <a:solidFill>
                  <a:srgbClr val="000000"/>
                </a:solidFill>
                <a:latin typeface="+mj-lt"/>
              </a:rPr>
              <a:t> </a:t>
            </a:r>
            <a:r>
              <a:rPr lang="en-US" sz="2000" dirty="0" err="1" smtClean="0">
                <a:solidFill>
                  <a:srgbClr val="000000"/>
                </a:solidFill>
                <a:latin typeface="+mj-lt"/>
              </a:rPr>
              <a:t>Raporu</a:t>
            </a:r>
            <a:r>
              <a:rPr lang="en-US" sz="2000" dirty="0" smtClean="0">
                <a:solidFill>
                  <a:srgbClr val="000000"/>
                </a:solidFill>
                <a:latin typeface="+mj-lt"/>
              </a:rPr>
              <a:t> </a:t>
            </a:r>
            <a:r>
              <a:rPr lang="en-US" sz="2000" dirty="0" err="1" smtClean="0">
                <a:solidFill>
                  <a:srgbClr val="000000"/>
                </a:solidFill>
                <a:latin typeface="+mj-lt"/>
              </a:rPr>
              <a:t>Taslağında</a:t>
            </a:r>
            <a:r>
              <a:rPr lang="en-US" sz="2000" dirty="0" smtClean="0">
                <a:solidFill>
                  <a:srgbClr val="000000"/>
                </a:solidFill>
                <a:latin typeface="+mj-lt"/>
              </a:rPr>
              <a:t> </a:t>
            </a:r>
            <a:r>
              <a:rPr lang="en-US" sz="2000" dirty="0" err="1" smtClean="0">
                <a:solidFill>
                  <a:srgbClr val="000000"/>
                </a:solidFill>
                <a:latin typeface="+mj-lt"/>
              </a:rPr>
              <a:t>ve</a:t>
            </a:r>
            <a:r>
              <a:rPr lang="en-US" sz="2000" dirty="0" smtClean="0">
                <a:solidFill>
                  <a:srgbClr val="000000"/>
                </a:solidFill>
                <a:latin typeface="+mj-lt"/>
              </a:rPr>
              <a:t> </a:t>
            </a:r>
            <a:r>
              <a:rPr lang="en-US" sz="2000" dirty="0" err="1" smtClean="0">
                <a:solidFill>
                  <a:srgbClr val="000000"/>
                </a:solidFill>
                <a:latin typeface="+mj-lt"/>
              </a:rPr>
              <a:t>Değerlendirme</a:t>
            </a:r>
            <a:r>
              <a:rPr lang="en-US" sz="2000" dirty="0" smtClean="0">
                <a:solidFill>
                  <a:srgbClr val="000000"/>
                </a:solidFill>
                <a:latin typeface="+mj-lt"/>
              </a:rPr>
              <a:t> </a:t>
            </a:r>
            <a:r>
              <a:rPr lang="en-US" sz="2000" dirty="0" err="1" smtClean="0">
                <a:solidFill>
                  <a:srgbClr val="000000"/>
                </a:solidFill>
                <a:latin typeface="+mj-lt"/>
              </a:rPr>
              <a:t>formlarında</a:t>
            </a:r>
            <a:r>
              <a:rPr lang="en-US" sz="2000" dirty="0" smtClean="0">
                <a:solidFill>
                  <a:srgbClr val="000000"/>
                </a:solidFill>
                <a:latin typeface="+mj-lt"/>
              </a:rPr>
              <a:t> </a:t>
            </a:r>
            <a:r>
              <a:rPr lang="en-US" sz="2000" dirty="0" err="1" smtClean="0">
                <a:solidFill>
                  <a:srgbClr val="000000"/>
                </a:solidFill>
                <a:latin typeface="+mj-lt"/>
              </a:rPr>
              <a:t>örneklendirilmiştir</a:t>
            </a:r>
            <a:r>
              <a:rPr lang="en-US" sz="2000" dirty="0" smtClean="0">
                <a:solidFill>
                  <a:srgbClr val="000000"/>
                </a:solidFill>
                <a:latin typeface="+mj-lt"/>
              </a:rPr>
              <a:t>.</a:t>
            </a:r>
          </a:p>
          <a:p>
            <a:pPr algn="just">
              <a:lnSpc>
                <a:spcPct val="150000"/>
              </a:lnSpc>
              <a:buFont typeface="Wingdings" charset="2"/>
              <a:buChar char="u"/>
            </a:pPr>
            <a:r>
              <a:rPr lang="en-US" sz="2000" dirty="0" err="1" smtClean="0">
                <a:solidFill>
                  <a:srgbClr val="000000"/>
                </a:solidFill>
                <a:latin typeface="+mj-lt"/>
              </a:rPr>
              <a:t>Belgelerin</a:t>
            </a:r>
            <a:r>
              <a:rPr lang="en-US" sz="2000" dirty="0" smtClean="0">
                <a:solidFill>
                  <a:srgbClr val="000000"/>
                </a:solidFill>
                <a:latin typeface="+mj-lt"/>
              </a:rPr>
              <a:t> </a:t>
            </a:r>
            <a:r>
              <a:rPr lang="en-US" sz="2000" dirty="0" err="1" smtClean="0">
                <a:solidFill>
                  <a:srgbClr val="000000"/>
                </a:solidFill>
                <a:latin typeface="+mj-lt"/>
              </a:rPr>
              <a:t>mümkün</a:t>
            </a:r>
            <a:r>
              <a:rPr lang="en-US" sz="2000" dirty="0" smtClean="0">
                <a:solidFill>
                  <a:srgbClr val="000000"/>
                </a:solidFill>
                <a:latin typeface="+mj-lt"/>
              </a:rPr>
              <a:t> </a:t>
            </a:r>
            <a:r>
              <a:rPr lang="en-US" sz="2000" dirty="0" err="1" smtClean="0">
                <a:solidFill>
                  <a:srgbClr val="000000"/>
                </a:solidFill>
                <a:latin typeface="+mj-lt"/>
              </a:rPr>
              <a:t>olduğunca</a:t>
            </a:r>
            <a:r>
              <a:rPr lang="en-US" sz="2000" dirty="0" smtClean="0">
                <a:solidFill>
                  <a:srgbClr val="000000"/>
                </a:solidFill>
                <a:latin typeface="+mj-lt"/>
              </a:rPr>
              <a:t> </a:t>
            </a:r>
            <a:r>
              <a:rPr lang="en-US" sz="2000" dirty="0" err="1" smtClean="0">
                <a:solidFill>
                  <a:srgbClr val="000000"/>
                </a:solidFill>
                <a:latin typeface="+mj-lt"/>
              </a:rPr>
              <a:t>ilgili</a:t>
            </a:r>
            <a:r>
              <a:rPr lang="en-US" sz="2000" dirty="0" smtClean="0">
                <a:solidFill>
                  <a:srgbClr val="000000"/>
                </a:solidFill>
                <a:latin typeface="+mj-lt"/>
              </a:rPr>
              <a:t> </a:t>
            </a:r>
            <a:r>
              <a:rPr lang="en-US" sz="2000" dirty="0" err="1" smtClean="0">
                <a:solidFill>
                  <a:srgbClr val="000000"/>
                </a:solidFill>
                <a:latin typeface="+mj-lt"/>
              </a:rPr>
              <a:t>standart</a:t>
            </a:r>
            <a:r>
              <a:rPr lang="en-US" sz="2000" dirty="0" smtClean="0">
                <a:solidFill>
                  <a:srgbClr val="000000"/>
                </a:solidFill>
                <a:latin typeface="+mj-lt"/>
              </a:rPr>
              <a:t> </a:t>
            </a:r>
            <a:r>
              <a:rPr lang="en-US" sz="2000" dirty="0" err="1" smtClean="0">
                <a:solidFill>
                  <a:srgbClr val="000000"/>
                </a:solidFill>
                <a:latin typeface="+mj-lt"/>
              </a:rPr>
              <a:t>ile</a:t>
            </a:r>
            <a:r>
              <a:rPr lang="en-US" sz="2000" dirty="0" smtClean="0">
                <a:solidFill>
                  <a:srgbClr val="000000"/>
                </a:solidFill>
                <a:latin typeface="+mj-lt"/>
              </a:rPr>
              <a:t> </a:t>
            </a:r>
            <a:r>
              <a:rPr lang="en-US" sz="2000" dirty="0" err="1" smtClean="0">
                <a:solidFill>
                  <a:srgbClr val="000000"/>
                </a:solidFill>
                <a:latin typeface="+mj-lt"/>
              </a:rPr>
              <a:t>ilişkilendirilmiş</a:t>
            </a:r>
            <a:r>
              <a:rPr lang="en-US" sz="2000" dirty="0" smtClean="0">
                <a:solidFill>
                  <a:srgbClr val="000000"/>
                </a:solidFill>
                <a:latin typeface="+mj-lt"/>
              </a:rPr>
              <a:t>, </a:t>
            </a:r>
            <a:r>
              <a:rPr lang="en-US" sz="2000" dirty="0" err="1" smtClean="0">
                <a:solidFill>
                  <a:srgbClr val="000000"/>
                </a:solidFill>
                <a:latin typeface="+mj-lt"/>
              </a:rPr>
              <a:t>ilgili</a:t>
            </a:r>
            <a:r>
              <a:rPr lang="en-US" sz="2000" dirty="0" smtClean="0">
                <a:solidFill>
                  <a:srgbClr val="000000"/>
                </a:solidFill>
                <a:latin typeface="+mj-lt"/>
              </a:rPr>
              <a:t> </a:t>
            </a:r>
            <a:r>
              <a:rPr lang="en-US" sz="2000" dirty="0" err="1" smtClean="0">
                <a:solidFill>
                  <a:srgbClr val="000000"/>
                </a:solidFill>
                <a:latin typeface="+mj-lt"/>
              </a:rPr>
              <a:t>standarda</a:t>
            </a:r>
            <a:r>
              <a:rPr lang="en-US" sz="2000" dirty="0" smtClean="0">
                <a:solidFill>
                  <a:srgbClr val="000000"/>
                </a:solidFill>
                <a:latin typeface="+mj-lt"/>
              </a:rPr>
              <a:t> </a:t>
            </a:r>
            <a:r>
              <a:rPr lang="en-US" sz="2000" dirty="0" err="1" smtClean="0">
                <a:solidFill>
                  <a:srgbClr val="000000"/>
                </a:solidFill>
                <a:latin typeface="+mj-lt"/>
              </a:rPr>
              <a:t>refere</a:t>
            </a:r>
            <a:r>
              <a:rPr lang="en-US" sz="2000" dirty="0" smtClean="0">
                <a:solidFill>
                  <a:srgbClr val="000000"/>
                </a:solidFill>
                <a:latin typeface="+mj-lt"/>
              </a:rPr>
              <a:t> </a:t>
            </a:r>
            <a:r>
              <a:rPr lang="en-US" sz="2000" dirty="0" err="1" smtClean="0">
                <a:solidFill>
                  <a:srgbClr val="000000"/>
                </a:solidFill>
                <a:latin typeface="+mj-lt"/>
              </a:rPr>
              <a:t>edilmiş</a:t>
            </a:r>
            <a:r>
              <a:rPr lang="en-US" sz="2000" dirty="0" smtClean="0">
                <a:solidFill>
                  <a:srgbClr val="000000"/>
                </a:solidFill>
                <a:latin typeface="+mj-lt"/>
              </a:rPr>
              <a:t>, </a:t>
            </a:r>
            <a:r>
              <a:rPr lang="en-US" sz="2000" dirty="0" err="1">
                <a:solidFill>
                  <a:srgbClr val="000000"/>
                </a:solidFill>
                <a:latin typeface="+mj-lt"/>
              </a:rPr>
              <a:t>n</a:t>
            </a:r>
            <a:r>
              <a:rPr lang="en-US" sz="2000" dirty="0" err="1" smtClean="0">
                <a:solidFill>
                  <a:srgbClr val="000000"/>
                </a:solidFill>
                <a:latin typeface="+mj-lt"/>
              </a:rPr>
              <a:t>umaralandırılmış</a:t>
            </a:r>
            <a:r>
              <a:rPr lang="en-US" sz="2000" dirty="0" smtClean="0">
                <a:solidFill>
                  <a:srgbClr val="000000"/>
                </a:solidFill>
                <a:latin typeface="+mj-lt"/>
              </a:rPr>
              <a:t> </a:t>
            </a:r>
            <a:r>
              <a:rPr lang="en-US" sz="2000" dirty="0" err="1" smtClean="0">
                <a:solidFill>
                  <a:srgbClr val="000000"/>
                </a:solidFill>
                <a:latin typeface="+mj-lt"/>
              </a:rPr>
              <a:t>ve</a:t>
            </a:r>
            <a:r>
              <a:rPr lang="en-US" sz="2000" dirty="0" smtClean="0">
                <a:solidFill>
                  <a:srgbClr val="000000"/>
                </a:solidFill>
                <a:latin typeface="+mj-lt"/>
              </a:rPr>
              <a:t> </a:t>
            </a:r>
            <a:r>
              <a:rPr lang="en-US" sz="2000" dirty="0" err="1" smtClean="0">
                <a:solidFill>
                  <a:srgbClr val="000000"/>
                </a:solidFill>
                <a:latin typeface="+mj-lt"/>
              </a:rPr>
              <a:t>tablo</a:t>
            </a:r>
            <a:r>
              <a:rPr lang="en-US" sz="2000" dirty="0" smtClean="0">
                <a:solidFill>
                  <a:srgbClr val="000000"/>
                </a:solidFill>
                <a:latin typeface="+mj-lt"/>
              </a:rPr>
              <a:t>, </a:t>
            </a:r>
            <a:r>
              <a:rPr lang="en-US" sz="2000" dirty="0" err="1" smtClean="0">
                <a:solidFill>
                  <a:srgbClr val="000000"/>
                </a:solidFill>
                <a:latin typeface="+mj-lt"/>
              </a:rPr>
              <a:t>şema</a:t>
            </a:r>
            <a:r>
              <a:rPr lang="en-US" sz="2000" dirty="0" smtClean="0">
                <a:solidFill>
                  <a:srgbClr val="000000"/>
                </a:solidFill>
                <a:latin typeface="+mj-lt"/>
              </a:rPr>
              <a:t> </a:t>
            </a:r>
            <a:r>
              <a:rPr lang="en-US" sz="2000" dirty="0" err="1" smtClean="0">
                <a:solidFill>
                  <a:srgbClr val="000000"/>
                </a:solidFill>
                <a:latin typeface="+mj-lt"/>
              </a:rPr>
              <a:t>vb</a:t>
            </a:r>
            <a:r>
              <a:rPr lang="en-US" sz="2000" dirty="0" smtClean="0">
                <a:solidFill>
                  <a:srgbClr val="000000"/>
                </a:solidFill>
                <a:latin typeface="+mj-lt"/>
              </a:rPr>
              <a:t> </a:t>
            </a:r>
            <a:r>
              <a:rPr lang="en-US" sz="2000" dirty="0" err="1" smtClean="0">
                <a:solidFill>
                  <a:srgbClr val="000000"/>
                </a:solidFill>
                <a:latin typeface="+mj-lt"/>
              </a:rPr>
              <a:t>yöntemlerle</a:t>
            </a:r>
            <a:r>
              <a:rPr lang="en-US" sz="2000" dirty="0" smtClean="0">
                <a:solidFill>
                  <a:srgbClr val="000000"/>
                </a:solidFill>
                <a:latin typeface="+mj-lt"/>
              </a:rPr>
              <a:t>  </a:t>
            </a:r>
            <a:r>
              <a:rPr lang="en-US" sz="2000" dirty="0" err="1" smtClean="0">
                <a:solidFill>
                  <a:srgbClr val="000000"/>
                </a:solidFill>
                <a:latin typeface="+mj-lt"/>
              </a:rPr>
              <a:t>iyi</a:t>
            </a:r>
            <a:r>
              <a:rPr lang="en-US" sz="2000" dirty="0" smtClean="0">
                <a:solidFill>
                  <a:srgbClr val="000000"/>
                </a:solidFill>
                <a:latin typeface="+mj-lt"/>
              </a:rPr>
              <a:t> </a:t>
            </a:r>
            <a:r>
              <a:rPr lang="en-US" sz="2000" dirty="0" err="1" smtClean="0">
                <a:solidFill>
                  <a:srgbClr val="000000"/>
                </a:solidFill>
                <a:latin typeface="+mj-lt"/>
              </a:rPr>
              <a:t>ifade</a:t>
            </a:r>
            <a:r>
              <a:rPr lang="en-US" sz="2000" dirty="0" smtClean="0">
                <a:solidFill>
                  <a:srgbClr val="000000"/>
                </a:solidFill>
                <a:latin typeface="+mj-lt"/>
              </a:rPr>
              <a:t> </a:t>
            </a:r>
            <a:r>
              <a:rPr lang="en-US" sz="2000" dirty="0" err="1" smtClean="0">
                <a:solidFill>
                  <a:srgbClr val="000000"/>
                </a:solidFill>
                <a:latin typeface="+mj-lt"/>
              </a:rPr>
              <a:t>edilmiş</a:t>
            </a:r>
            <a:r>
              <a:rPr lang="en-US" sz="2000" dirty="0" smtClean="0">
                <a:solidFill>
                  <a:srgbClr val="000000"/>
                </a:solidFill>
                <a:latin typeface="+mj-lt"/>
              </a:rPr>
              <a:t> </a:t>
            </a:r>
            <a:r>
              <a:rPr lang="en-US" sz="2000" dirty="0" err="1" smtClean="0">
                <a:solidFill>
                  <a:srgbClr val="000000"/>
                </a:solidFill>
                <a:latin typeface="+mj-lt"/>
              </a:rPr>
              <a:t>olması</a:t>
            </a:r>
            <a:r>
              <a:rPr lang="en-US" sz="2000" dirty="0" smtClean="0">
                <a:solidFill>
                  <a:srgbClr val="000000"/>
                </a:solidFill>
                <a:latin typeface="+mj-lt"/>
              </a:rPr>
              <a:t> </a:t>
            </a:r>
            <a:r>
              <a:rPr lang="en-US" sz="2000" dirty="0" err="1" smtClean="0">
                <a:solidFill>
                  <a:srgbClr val="000000"/>
                </a:solidFill>
                <a:latin typeface="+mj-lt"/>
              </a:rPr>
              <a:t>önerilir</a:t>
            </a:r>
            <a:r>
              <a:rPr lang="en-US" sz="2000" dirty="0" smtClean="0">
                <a:solidFill>
                  <a:srgbClr val="000000"/>
                </a:solidFill>
                <a:latin typeface="+mj-lt"/>
              </a:rPr>
              <a:t>,</a:t>
            </a:r>
          </a:p>
          <a:p>
            <a:pPr algn="just">
              <a:lnSpc>
                <a:spcPct val="150000"/>
              </a:lnSpc>
              <a:buFont typeface="Wingdings" charset="2"/>
              <a:buChar char="u"/>
            </a:pPr>
            <a:r>
              <a:rPr lang="en-US" sz="2000" dirty="0" err="1" smtClean="0">
                <a:solidFill>
                  <a:srgbClr val="000000"/>
                </a:solidFill>
                <a:latin typeface="+mj-lt"/>
              </a:rPr>
              <a:t>Belgeler</a:t>
            </a:r>
            <a:r>
              <a:rPr lang="en-US" sz="2000" dirty="0" smtClean="0">
                <a:solidFill>
                  <a:srgbClr val="000000"/>
                </a:solidFill>
                <a:latin typeface="+mj-lt"/>
              </a:rPr>
              <a:t> </a:t>
            </a:r>
            <a:r>
              <a:rPr lang="en-US" sz="2000" dirty="0" err="1" smtClean="0">
                <a:solidFill>
                  <a:srgbClr val="000000"/>
                </a:solidFill>
                <a:latin typeface="+mj-lt"/>
              </a:rPr>
              <a:t>ve</a:t>
            </a:r>
            <a:r>
              <a:rPr lang="en-US" sz="2000" dirty="0" smtClean="0">
                <a:solidFill>
                  <a:srgbClr val="000000"/>
                </a:solidFill>
                <a:latin typeface="+mj-lt"/>
              </a:rPr>
              <a:t> </a:t>
            </a:r>
            <a:r>
              <a:rPr lang="en-US" sz="2000" dirty="0" err="1" smtClean="0">
                <a:solidFill>
                  <a:srgbClr val="000000"/>
                </a:solidFill>
                <a:latin typeface="+mj-lt"/>
              </a:rPr>
              <a:t>dökümanlar</a:t>
            </a:r>
            <a:r>
              <a:rPr lang="en-US" sz="2000" dirty="0" smtClean="0">
                <a:solidFill>
                  <a:srgbClr val="000000"/>
                </a:solidFill>
                <a:latin typeface="+mj-lt"/>
              </a:rPr>
              <a:t> </a:t>
            </a:r>
            <a:r>
              <a:rPr lang="en-US" sz="2000" dirty="0" err="1" smtClean="0">
                <a:solidFill>
                  <a:srgbClr val="000000"/>
                </a:solidFill>
                <a:latin typeface="+mj-lt"/>
              </a:rPr>
              <a:t>Eğtim</a:t>
            </a:r>
            <a:r>
              <a:rPr lang="en-US" sz="2000" dirty="0" smtClean="0">
                <a:solidFill>
                  <a:srgbClr val="000000"/>
                </a:solidFill>
                <a:latin typeface="+mj-lt"/>
              </a:rPr>
              <a:t> </a:t>
            </a:r>
            <a:r>
              <a:rPr lang="en-US" sz="2000" dirty="0" err="1" smtClean="0">
                <a:solidFill>
                  <a:srgbClr val="000000"/>
                </a:solidFill>
                <a:latin typeface="+mj-lt"/>
              </a:rPr>
              <a:t>Kurumuna</a:t>
            </a:r>
            <a:r>
              <a:rPr lang="en-US" sz="2000" dirty="0" smtClean="0">
                <a:solidFill>
                  <a:srgbClr val="000000"/>
                </a:solidFill>
                <a:latin typeface="+mj-lt"/>
              </a:rPr>
              <a:t> </a:t>
            </a:r>
            <a:r>
              <a:rPr lang="en-US" sz="2000" dirty="0" err="1" smtClean="0">
                <a:solidFill>
                  <a:srgbClr val="000000"/>
                </a:solidFill>
                <a:latin typeface="+mj-lt"/>
              </a:rPr>
              <a:t>özgü</a:t>
            </a:r>
            <a:r>
              <a:rPr lang="en-US" sz="2000" dirty="0" smtClean="0">
                <a:solidFill>
                  <a:srgbClr val="000000"/>
                </a:solidFill>
                <a:latin typeface="+mj-lt"/>
              </a:rPr>
              <a:t> </a:t>
            </a:r>
            <a:r>
              <a:rPr lang="en-US" sz="2000" dirty="0" err="1" smtClean="0">
                <a:solidFill>
                  <a:srgbClr val="000000"/>
                </a:solidFill>
                <a:latin typeface="+mj-lt"/>
              </a:rPr>
              <a:t>hazırlanır</a:t>
            </a:r>
            <a:endParaRPr lang="en-US" sz="2000" dirty="0">
              <a:solidFill>
                <a:srgbClr val="000000"/>
              </a:solidFill>
              <a:latin typeface="+mj-lt"/>
            </a:endParaRPr>
          </a:p>
        </p:txBody>
      </p:sp>
      <p:sp>
        <p:nvSpPr>
          <p:cNvPr id="3" name="Title 2"/>
          <p:cNvSpPr>
            <a:spLocks noGrp="1"/>
          </p:cNvSpPr>
          <p:nvPr>
            <p:ph type="title"/>
          </p:nvPr>
        </p:nvSpPr>
        <p:spPr>
          <a:ln w="38100" cmpd="sng">
            <a:solidFill>
              <a:srgbClr val="FF0000">
                <a:alpha val="77000"/>
              </a:srgbClr>
            </a:solidFill>
          </a:ln>
        </p:spPr>
        <p:txBody>
          <a:bodyPr>
            <a:normAutofit/>
          </a:bodyPr>
          <a:lstStyle/>
          <a:p>
            <a:r>
              <a:rPr lang="en-US" sz="3200" b="1" dirty="0" smtClean="0"/>
              <a:t>ÖZDEĞERLENDİRME RAPORU VE DOSYASI</a:t>
            </a:r>
            <a:endParaRPr lang="en-US" sz="3200" b="1" dirty="0"/>
          </a:p>
        </p:txBody>
      </p:sp>
    </p:spTree>
    <p:extLst>
      <p:ext uri="{BB962C8B-B14F-4D97-AF65-F5344CB8AC3E}">
        <p14:creationId xmlns:p14="http://schemas.microsoft.com/office/powerpoint/2010/main" val="3697786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1C9850B-F269-114E-8000-7A7D23314D71}"/>
              </a:ext>
            </a:extLst>
          </p:cNvPr>
          <p:cNvPicPr>
            <a:picLocks noChangeAspect="1"/>
          </p:cNvPicPr>
          <p:nvPr/>
        </p:nvPicPr>
        <p:blipFill>
          <a:blip r:embed="rId2"/>
          <a:stretch>
            <a:fillRect/>
          </a:stretch>
        </p:blipFill>
        <p:spPr>
          <a:xfrm>
            <a:off x="88927" y="1679451"/>
            <a:ext cx="8939950" cy="5047989"/>
          </a:xfrm>
          <a:prstGeom prst="rect">
            <a:avLst/>
          </a:prstGeom>
        </p:spPr>
      </p:pic>
      <p:sp>
        <p:nvSpPr>
          <p:cNvPr id="2" name="Rectangle 1">
            <a:extLst>
              <a:ext uri="{FF2B5EF4-FFF2-40B4-BE49-F238E27FC236}">
                <a16:creationId xmlns:a16="http://schemas.microsoft.com/office/drawing/2014/main" xmlns="" id="{7E7CCEDE-C26E-FD44-A423-8DF6DFBBBE75}"/>
              </a:ext>
            </a:extLst>
          </p:cNvPr>
          <p:cNvSpPr/>
          <p:nvPr/>
        </p:nvSpPr>
        <p:spPr>
          <a:xfrm>
            <a:off x="183354" y="2996130"/>
            <a:ext cx="8740779" cy="12124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Title 2">
            <a:extLst>
              <a:ext uri="{FF2B5EF4-FFF2-40B4-BE49-F238E27FC236}">
                <a16:creationId xmlns:a16="http://schemas.microsoft.com/office/drawing/2014/main" xmlns="" id="{B2E9B10A-997C-F74A-A291-CE10463D69E9}"/>
              </a:ext>
            </a:extLst>
          </p:cNvPr>
          <p:cNvSpPr>
            <a:spLocks noGrp="1"/>
          </p:cNvSpPr>
          <p:nvPr>
            <p:ph type="title"/>
          </p:nvPr>
        </p:nvSpPr>
        <p:spPr>
          <a:xfrm>
            <a:off x="615552" y="113398"/>
            <a:ext cx="7886700" cy="1325563"/>
          </a:xfrm>
        </p:spPr>
        <p:txBody>
          <a:bodyPr/>
          <a:lstStyle/>
          <a:p>
            <a:r>
              <a:rPr lang="tr-TR" dirty="0">
                <a:solidFill>
                  <a:srgbClr val="FF0000"/>
                </a:solidFill>
                <a:latin typeface="+mn-lt"/>
              </a:rPr>
              <a:t>HEM-TUYEK Yönergesi</a:t>
            </a:r>
          </a:p>
        </p:txBody>
      </p:sp>
      <p:cxnSp>
        <p:nvCxnSpPr>
          <p:cNvPr id="6" name="Düz Bağlayıcı 3">
            <a:extLst>
              <a:ext uri="{FF2B5EF4-FFF2-40B4-BE49-F238E27FC236}">
                <a16:creationId xmlns:a16="http://schemas.microsoft.com/office/drawing/2014/main" xmlns="" id="{91797824-7189-0746-9445-B1C977FBA551}"/>
              </a:ext>
            </a:extLst>
          </p:cNvPr>
          <p:cNvCxnSpPr/>
          <p:nvPr/>
        </p:nvCxnSpPr>
        <p:spPr>
          <a:xfrm>
            <a:off x="-36512" y="1293621"/>
            <a:ext cx="91805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68CD98E3-C41D-5740-BC09-016D307C6679}"/>
              </a:ext>
            </a:extLst>
          </p:cNvPr>
          <p:cNvPicPr>
            <a:picLocks noChangeAspect="1"/>
          </p:cNvPicPr>
          <p:nvPr/>
        </p:nvPicPr>
        <p:blipFill>
          <a:blip r:embed="rId3"/>
          <a:stretch>
            <a:fillRect/>
          </a:stretch>
        </p:blipFill>
        <p:spPr>
          <a:xfrm>
            <a:off x="7831014" y="63177"/>
            <a:ext cx="1096823" cy="1177570"/>
          </a:xfrm>
          <a:prstGeom prst="rect">
            <a:avLst/>
          </a:prstGeom>
        </p:spPr>
      </p:pic>
      <p:sp>
        <p:nvSpPr>
          <p:cNvPr id="8" name="Rectangle 7">
            <a:extLst>
              <a:ext uri="{FF2B5EF4-FFF2-40B4-BE49-F238E27FC236}">
                <a16:creationId xmlns:a16="http://schemas.microsoft.com/office/drawing/2014/main" xmlns="" id="{0A5688E4-9BF8-C14D-931B-99E1FCB1D2EF}"/>
              </a:ext>
            </a:extLst>
          </p:cNvPr>
          <p:cNvSpPr/>
          <p:nvPr/>
        </p:nvSpPr>
        <p:spPr>
          <a:xfrm>
            <a:off x="183354" y="4312809"/>
            <a:ext cx="8740779" cy="22755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3199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b="1" dirty="0"/>
              <a:t>HEM-TUYEK </a:t>
            </a:r>
            <a:r>
              <a:rPr lang="en-US" sz="2400" b="1" dirty="0" smtClean="0"/>
              <a:t>Program </a:t>
            </a:r>
            <a:r>
              <a:rPr lang="en-US" sz="2400" b="1" dirty="0" err="1" smtClean="0"/>
              <a:t>Değerlendirme</a:t>
            </a:r>
            <a:r>
              <a:rPr lang="en-US" sz="2400" b="1" dirty="0" smtClean="0"/>
              <a:t> </a:t>
            </a:r>
            <a:r>
              <a:rPr lang="en-US" sz="2400" b="1" dirty="0" err="1" smtClean="0"/>
              <a:t>Heyeti</a:t>
            </a:r>
            <a:r>
              <a:rPr lang="en-US" sz="2400" b="1" dirty="0" smtClean="0"/>
              <a:t> </a:t>
            </a:r>
            <a:br>
              <a:rPr lang="en-US" sz="2400" b="1" dirty="0" smtClean="0"/>
            </a:br>
            <a:r>
              <a:rPr lang="tr-TR" sz="2400" b="1" dirty="0" err="1" smtClean="0"/>
              <a:t>Özdeğerlendirme</a:t>
            </a:r>
            <a:r>
              <a:rPr lang="tr-TR" sz="2400" b="1" dirty="0" smtClean="0"/>
              <a:t> Dosyasının </a:t>
            </a:r>
            <a:r>
              <a:rPr lang="tr-TR" sz="2400" b="1" dirty="0"/>
              <a:t>İ</a:t>
            </a:r>
            <a:r>
              <a:rPr lang="tr-TR" sz="2400" b="1" dirty="0" smtClean="0"/>
              <a:t>ncelenmesi</a:t>
            </a:r>
            <a:endParaRPr lang="en-US" sz="2400" b="1" dirty="0"/>
          </a:p>
        </p:txBody>
      </p:sp>
      <p:sp>
        <p:nvSpPr>
          <p:cNvPr id="4" name="Rectangle 3"/>
          <p:cNvSpPr/>
          <p:nvPr/>
        </p:nvSpPr>
        <p:spPr>
          <a:xfrm>
            <a:off x="2090630" y="1679901"/>
            <a:ext cx="4572000" cy="1846659"/>
          </a:xfrm>
          <a:prstGeom prst="rect">
            <a:avLst/>
          </a:prstGeom>
        </p:spPr>
        <p:txBody>
          <a:bodyPr>
            <a:spAutoFit/>
          </a:bodyPr>
          <a:lstStyle/>
          <a:p>
            <a:r>
              <a:rPr lang="tr-TR" sz="2400" b="1" dirty="0"/>
              <a:t>Değerlendirme standart ölçütleri</a:t>
            </a:r>
          </a:p>
          <a:p>
            <a:pPr lvl="0"/>
            <a:r>
              <a:rPr lang="tr-TR" dirty="0" smtClean="0"/>
              <a:t>1. Yetersiz</a:t>
            </a:r>
            <a:endParaRPr lang="tr-TR" dirty="0"/>
          </a:p>
          <a:p>
            <a:pPr lvl="0"/>
            <a:r>
              <a:rPr lang="tr-TR" dirty="0" smtClean="0"/>
              <a:t>2. Ek </a:t>
            </a:r>
            <a:r>
              <a:rPr lang="tr-TR" dirty="0"/>
              <a:t>belge varlığında kabul edilebilir düzey</a:t>
            </a:r>
          </a:p>
          <a:p>
            <a:pPr lvl="0"/>
            <a:r>
              <a:rPr lang="tr-TR" dirty="0" smtClean="0"/>
              <a:t>3. Kabul </a:t>
            </a:r>
            <a:r>
              <a:rPr lang="tr-TR" dirty="0"/>
              <a:t>edilebilir geçer</a:t>
            </a:r>
          </a:p>
          <a:p>
            <a:pPr lvl="0"/>
            <a:r>
              <a:rPr lang="tr-TR" dirty="0" smtClean="0"/>
              <a:t>4. İyi</a:t>
            </a:r>
            <a:endParaRPr lang="tr-TR" dirty="0"/>
          </a:p>
          <a:p>
            <a:r>
              <a:rPr lang="tr-TR" dirty="0" smtClean="0"/>
              <a:t>5. İyi </a:t>
            </a:r>
            <a:r>
              <a:rPr lang="tr-TR" dirty="0"/>
              <a:t>uygulama örneği gösterilebilecek düzeyde</a:t>
            </a:r>
            <a:r>
              <a:rPr lang="tr-TR" dirty="0" smtClean="0">
                <a:effectLst/>
              </a:rPr>
              <a:t> </a:t>
            </a:r>
            <a:endParaRPr lang="en-US" dirty="0"/>
          </a:p>
        </p:txBody>
      </p:sp>
      <p:sp>
        <p:nvSpPr>
          <p:cNvPr id="5" name="TextBox 4"/>
          <p:cNvSpPr txBox="1"/>
          <p:nvPr/>
        </p:nvSpPr>
        <p:spPr>
          <a:xfrm>
            <a:off x="3488744" y="4689468"/>
            <a:ext cx="2153873" cy="592021"/>
          </a:xfrm>
          <a:prstGeom prst="rect">
            <a:avLst/>
          </a:prstGeom>
          <a:noFill/>
        </p:spPr>
        <p:txBody>
          <a:bodyPr wrap="square" rtlCol="0">
            <a:spAutoFit/>
          </a:bodyPr>
          <a:lstStyle/>
          <a:p>
            <a:endParaRPr lang="en-US" dirty="0"/>
          </a:p>
        </p:txBody>
      </p:sp>
      <p:sp>
        <p:nvSpPr>
          <p:cNvPr id="6" name="Rectangle 5"/>
          <p:cNvSpPr/>
          <p:nvPr/>
        </p:nvSpPr>
        <p:spPr>
          <a:xfrm>
            <a:off x="457200" y="3988605"/>
            <a:ext cx="8229600" cy="2308324"/>
          </a:xfrm>
          <a:prstGeom prst="rect">
            <a:avLst/>
          </a:prstGeom>
        </p:spPr>
        <p:txBody>
          <a:bodyPr wrap="square">
            <a:spAutoFit/>
          </a:bodyPr>
          <a:lstStyle/>
          <a:p>
            <a:r>
              <a:rPr lang="tr-TR" b="1" dirty="0"/>
              <a:t>SONUÇ:</a:t>
            </a:r>
          </a:p>
          <a:p>
            <a:r>
              <a:rPr lang="tr-TR" b="1" dirty="0"/>
              <a:t>□ </a:t>
            </a:r>
            <a:r>
              <a:rPr lang="tr-TR" dirty="0"/>
              <a:t>Öz değerlendirme dosyası uygun bulunmuştur, kurum yerinde ziyaret edilecektir.</a:t>
            </a:r>
          </a:p>
          <a:p>
            <a:r>
              <a:rPr lang="tr-TR" b="1" dirty="0"/>
              <a:t>□ </a:t>
            </a:r>
            <a:r>
              <a:rPr lang="tr-TR" dirty="0"/>
              <a:t>Öz değerlendirme raporunda yukarıda inceleme raporunda belirtildiği gibi eksiklikler ve/veya maddi hatalar mevcuttur. Eksik belgelerin tamamlanması/düzeltilmesi için 1 ay süre verilmesi uygundur. </a:t>
            </a:r>
          </a:p>
          <a:p>
            <a:r>
              <a:rPr lang="tr-TR" b="1" dirty="0"/>
              <a:t>□ </a:t>
            </a:r>
            <a:r>
              <a:rPr lang="tr-TR" dirty="0"/>
              <a:t>Öz değerlendirme raporunda saptanan eksiklikler ve/veya maddi hataların bu başvuru sürecinde düzeltilme ve asgari şartları sağlama olasılığı görülmeyerek başvuru reddi yapılmıştır.  </a:t>
            </a:r>
          </a:p>
        </p:txBody>
      </p:sp>
    </p:spTree>
    <p:extLst>
      <p:ext uri="{BB962C8B-B14F-4D97-AF65-F5344CB8AC3E}">
        <p14:creationId xmlns:p14="http://schemas.microsoft.com/office/powerpoint/2010/main" val="31814290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5576" r="-15576"/>
          <a:stretch>
            <a:fillRect/>
          </a:stretch>
        </p:blipFill>
        <p:spPr>
          <a:xfrm>
            <a:off x="-542601" y="2252992"/>
            <a:ext cx="5804911" cy="3042928"/>
          </a:xfrm>
        </p:spPr>
      </p:pic>
      <p:sp>
        <p:nvSpPr>
          <p:cNvPr id="3" name="Title 2"/>
          <p:cNvSpPr>
            <a:spLocks noGrp="1"/>
          </p:cNvSpPr>
          <p:nvPr>
            <p:ph type="title"/>
          </p:nvPr>
        </p:nvSpPr>
        <p:spPr/>
        <p:txBody>
          <a:bodyPr/>
          <a:lstStyle/>
          <a:p>
            <a:r>
              <a:rPr lang="en-US" sz="2800" dirty="0"/>
              <a:t>YERİNDE ZİYARETİN PLANLANMASI VE DUYURU</a:t>
            </a:r>
          </a:p>
        </p:txBody>
      </p:sp>
      <p:pic>
        <p:nvPicPr>
          <p:cNvPr id="5" name="Content Placeholder 3"/>
          <p:cNvPicPr>
            <a:picLocks noChangeAspect="1"/>
          </p:cNvPicPr>
          <p:nvPr/>
        </p:nvPicPr>
        <p:blipFill>
          <a:blip r:embed="rId3"/>
          <a:srcRect l="-42346" r="-42346"/>
          <a:stretch>
            <a:fillRect/>
          </a:stretch>
        </p:blipFill>
        <p:spPr>
          <a:xfrm>
            <a:off x="2854144" y="1719071"/>
            <a:ext cx="8015355" cy="4201640"/>
          </a:xfrm>
          <a:prstGeom prst="rect">
            <a:avLst/>
          </a:prstGeom>
        </p:spPr>
      </p:pic>
    </p:spTree>
    <p:extLst>
      <p:ext uri="{BB962C8B-B14F-4D97-AF65-F5344CB8AC3E}">
        <p14:creationId xmlns:p14="http://schemas.microsoft.com/office/powerpoint/2010/main" val="6768564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rcRect l="-48321" r="-48321"/>
          <a:stretch>
            <a:fillRect/>
          </a:stretch>
        </p:blipFill>
        <p:spPr>
          <a:xfrm>
            <a:off x="-1885950" y="1607687"/>
            <a:ext cx="9121436" cy="4781447"/>
          </a:xfrm>
        </p:spPr>
      </p:pic>
      <p:sp>
        <p:nvSpPr>
          <p:cNvPr id="3" name="Title 2"/>
          <p:cNvSpPr>
            <a:spLocks noGrp="1"/>
          </p:cNvSpPr>
          <p:nvPr>
            <p:ph type="title"/>
          </p:nvPr>
        </p:nvSpPr>
        <p:spPr>
          <a:xfrm>
            <a:off x="381000" y="229670"/>
            <a:ext cx="8381260" cy="1378017"/>
          </a:xfrm>
        </p:spPr>
        <p:txBody>
          <a:bodyPr/>
          <a:lstStyle/>
          <a:p>
            <a:r>
              <a:rPr lang="en-US" sz="2400" dirty="0"/>
              <a:t>HEM-TUYEK PROGRAM DEĞERLENDİRME HEYETİ- YERİNDE ZİYARET DEĞERLENDİRMESİ</a:t>
            </a:r>
          </a:p>
        </p:txBody>
      </p:sp>
      <p:graphicFrame>
        <p:nvGraphicFramePr>
          <p:cNvPr id="2" name="Nesne 1">
            <a:extLst>
              <a:ext uri="{FF2B5EF4-FFF2-40B4-BE49-F238E27FC236}">
                <a16:creationId xmlns:a16="http://schemas.microsoft.com/office/drawing/2014/main" xmlns="" id="{8BB37B5C-E47A-B4E8-DC4A-77966CC337CC}"/>
              </a:ext>
            </a:extLst>
          </p:cNvPr>
          <p:cNvGraphicFramePr>
            <a:graphicFrameLocks noChangeAspect="1"/>
          </p:cNvGraphicFramePr>
          <p:nvPr>
            <p:extLst/>
          </p:nvPr>
        </p:nvGraphicFramePr>
        <p:xfrm>
          <a:off x="5151957" y="2402170"/>
          <a:ext cx="3918948" cy="2935523"/>
        </p:xfrm>
        <a:graphic>
          <a:graphicData uri="http://schemas.openxmlformats.org/presentationml/2006/ole">
            <mc:AlternateContent xmlns:mc="http://schemas.openxmlformats.org/markup-compatibility/2006">
              <mc:Choice xmlns:v="urn:schemas-microsoft-com:vml" Requires="v">
                <p:oleObj spid="_x0000_s3076" name="Bitmap Image" r:id="rId5" imgW="5060880" imgH="3790800" progId="PBrush">
                  <p:embed/>
                </p:oleObj>
              </mc:Choice>
              <mc:Fallback>
                <p:oleObj name="Bitmap Image" r:id="rId5" imgW="5060880" imgH="3790800" progId="PBrush">
                  <p:embed/>
                  <p:pic>
                    <p:nvPicPr>
                      <p:cNvPr id="0" name=""/>
                      <p:cNvPicPr/>
                      <p:nvPr/>
                    </p:nvPicPr>
                    <p:blipFill>
                      <a:blip r:embed="rId6"/>
                      <a:stretch>
                        <a:fillRect/>
                      </a:stretch>
                    </p:blipFill>
                    <p:spPr>
                      <a:xfrm>
                        <a:off x="5151957" y="2402170"/>
                        <a:ext cx="3918948" cy="2935523"/>
                      </a:xfrm>
                      <a:prstGeom prst="rect">
                        <a:avLst/>
                      </a:prstGeom>
                    </p:spPr>
                  </p:pic>
                </p:oleObj>
              </mc:Fallback>
            </mc:AlternateContent>
          </a:graphicData>
        </a:graphic>
      </p:graphicFrame>
      <p:graphicFrame>
        <p:nvGraphicFramePr>
          <p:cNvPr id="6" name="Nesne 5">
            <a:extLst>
              <a:ext uri="{FF2B5EF4-FFF2-40B4-BE49-F238E27FC236}">
                <a16:creationId xmlns:a16="http://schemas.microsoft.com/office/drawing/2014/main" xmlns="" id="{DD876109-6E60-FD7E-F9D0-0ECFC3CD1238}"/>
              </a:ext>
            </a:extLst>
          </p:cNvPr>
          <p:cNvGraphicFramePr>
            <a:graphicFrameLocks noChangeAspect="1"/>
          </p:cNvGraphicFramePr>
          <p:nvPr>
            <p:extLst/>
          </p:nvPr>
        </p:nvGraphicFramePr>
        <p:xfrm>
          <a:off x="4562475" y="3106738"/>
          <a:ext cx="19050" cy="19050"/>
        </p:xfrm>
        <a:graphic>
          <a:graphicData uri="http://schemas.openxmlformats.org/presentationml/2006/ole">
            <mc:AlternateContent xmlns:mc="http://schemas.openxmlformats.org/markup-compatibility/2006">
              <mc:Choice xmlns:v="urn:schemas-microsoft-com:vml" Requires="v">
                <p:oleObj spid="_x0000_s3077" name="Bitmap Image" r:id="rId7" imgW="25400" imgH="25400" progId="PBrush">
                  <p:embed/>
                </p:oleObj>
              </mc:Choice>
              <mc:Fallback>
                <p:oleObj name="Bitmap Image" r:id="rId7" imgW="25400" imgH="25400" progId="PBrush">
                  <p:embed/>
                  <p:pic>
                    <p:nvPicPr>
                      <p:cNvPr id="0" name=""/>
                      <p:cNvPicPr/>
                      <p:nvPr/>
                    </p:nvPicPr>
                    <p:blipFill>
                      <a:blip r:embed="rId8"/>
                      <a:stretch>
                        <a:fillRect/>
                      </a:stretch>
                    </p:blipFill>
                    <p:spPr>
                      <a:xfrm>
                        <a:off x="4562475" y="3106738"/>
                        <a:ext cx="19050" cy="19050"/>
                      </a:xfrm>
                      <a:prstGeom prst="rect">
                        <a:avLst/>
                      </a:prstGeom>
                    </p:spPr>
                  </p:pic>
                </p:oleObj>
              </mc:Fallback>
            </mc:AlternateContent>
          </a:graphicData>
        </a:graphic>
      </p:graphicFrame>
    </p:spTree>
    <p:extLst>
      <p:ext uri="{BB962C8B-B14F-4D97-AF65-F5344CB8AC3E}">
        <p14:creationId xmlns:p14="http://schemas.microsoft.com/office/powerpoint/2010/main" val="25284208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tr-TR" sz="2000" b="1" dirty="0" smtClean="0"/>
              <a:t>HEM-TUYEK YÜRÜTME KURULUNUN ONAYI İLE</a:t>
            </a:r>
          </a:p>
          <a:p>
            <a:endParaRPr lang="tr-TR" sz="2000" b="1" dirty="0" smtClean="0"/>
          </a:p>
          <a:p>
            <a:r>
              <a:rPr lang="tr-TR" sz="2000" b="1" dirty="0" smtClean="0"/>
              <a:t>□</a:t>
            </a:r>
            <a:r>
              <a:rPr lang="tr-TR" sz="2000" b="1" dirty="0"/>
              <a:t>................Akreditasyon temel standardını sağlamıştır</a:t>
            </a:r>
            <a:endParaRPr lang="tr-TR" sz="2000" dirty="0"/>
          </a:p>
          <a:p>
            <a:r>
              <a:rPr lang="tr-TR" sz="2000" b="1" dirty="0"/>
              <a:t>□ ………....... Gelişim standardını sağlamıştır</a:t>
            </a:r>
            <a:endParaRPr lang="tr-TR" sz="2000" dirty="0"/>
          </a:p>
          <a:p>
            <a:r>
              <a:rPr lang="tr-TR" sz="2000" b="1" dirty="0"/>
              <a:t>□ …….......... Akreditasyon temel standardı/</a:t>
            </a:r>
            <a:r>
              <a:rPr lang="tr-TR" sz="2000" b="1" dirty="0" err="1"/>
              <a:t>larını</a:t>
            </a:r>
            <a:r>
              <a:rPr lang="tr-TR" sz="2000" b="1" dirty="0"/>
              <a:t> sağlayamamıştır</a:t>
            </a:r>
            <a:endParaRPr lang="tr-TR" sz="2000" dirty="0"/>
          </a:p>
          <a:p>
            <a:pPr marL="0" indent="0">
              <a:buNone/>
            </a:pPr>
            <a:r>
              <a:rPr lang="tr-TR" sz="2000" b="1" dirty="0"/>
              <a:t> </a:t>
            </a:r>
            <a:endParaRPr lang="tr-TR" sz="2000" dirty="0"/>
          </a:p>
          <a:p>
            <a:r>
              <a:rPr lang="tr-TR" sz="2000" b="1" dirty="0"/>
              <a:t>SONUÇ</a:t>
            </a:r>
            <a:endParaRPr lang="tr-TR" sz="2000" dirty="0"/>
          </a:p>
          <a:p>
            <a:r>
              <a:rPr lang="tr-TR" sz="2000" b="1" dirty="0"/>
              <a:t>□ AKREDİTASYON</a:t>
            </a:r>
            <a:endParaRPr lang="tr-TR" sz="2000" dirty="0"/>
          </a:p>
          <a:p>
            <a:r>
              <a:rPr lang="tr-TR" sz="2000" b="1" dirty="0"/>
              <a:t>□ KOŞULLU AKREDİTASYON</a:t>
            </a:r>
            <a:endParaRPr lang="tr-TR" sz="2000" dirty="0"/>
          </a:p>
          <a:p>
            <a:r>
              <a:rPr lang="tr-TR" sz="2000" b="1" dirty="0"/>
              <a:t>□AKREDİTASYON REDDİ</a:t>
            </a:r>
            <a:endParaRPr lang="tr-TR" sz="2000" dirty="0"/>
          </a:p>
          <a:p>
            <a:pPr marL="0" indent="0">
              <a:buNone/>
            </a:pPr>
            <a:r>
              <a:rPr lang="tr-TR" sz="2000" b="1" dirty="0"/>
              <a:t> </a:t>
            </a:r>
          </a:p>
          <a:p>
            <a:endParaRPr lang="en-US" sz="2000" dirty="0"/>
          </a:p>
        </p:txBody>
      </p:sp>
      <p:sp>
        <p:nvSpPr>
          <p:cNvPr id="3" name="Title 2"/>
          <p:cNvSpPr>
            <a:spLocks noGrp="1"/>
          </p:cNvSpPr>
          <p:nvPr>
            <p:ph type="title"/>
          </p:nvPr>
        </p:nvSpPr>
        <p:spPr/>
        <p:txBody>
          <a:bodyPr/>
          <a:lstStyle/>
          <a:p>
            <a:r>
              <a:rPr lang="en-US" b="1" dirty="0" err="1" smtClean="0"/>
              <a:t>Sonuç</a:t>
            </a:r>
            <a:endParaRPr lang="en-US" b="1" dirty="0"/>
          </a:p>
        </p:txBody>
      </p:sp>
    </p:spTree>
    <p:extLst>
      <p:ext uri="{BB962C8B-B14F-4D97-AF65-F5344CB8AC3E}">
        <p14:creationId xmlns:p14="http://schemas.microsoft.com/office/powerpoint/2010/main" val="42897511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2486499"/>
            <a:ext cx="8407893" cy="3821749"/>
          </a:xfrm>
          <a:ln w="38100" cmpd="sng">
            <a:solidFill>
              <a:srgbClr val="FF0000">
                <a:alpha val="73000"/>
              </a:srgbClr>
            </a:solidFill>
          </a:ln>
        </p:spPr>
        <p:txBody>
          <a:bodyPr>
            <a:normAutofit lnSpcReduction="10000"/>
          </a:bodyPr>
          <a:lstStyle/>
          <a:p>
            <a:endParaRPr lang="tr-TR" sz="2200" b="1" dirty="0" smtClean="0">
              <a:solidFill>
                <a:srgbClr val="000000"/>
              </a:solidFill>
            </a:endParaRPr>
          </a:p>
          <a:p>
            <a:r>
              <a:rPr lang="tr-TR" sz="2200" b="1" dirty="0" smtClean="0">
                <a:solidFill>
                  <a:srgbClr val="000000"/>
                </a:solidFill>
              </a:rPr>
              <a:t>EĞİTİM KURUMUNUN ADI:</a:t>
            </a:r>
            <a:endParaRPr lang="tr-TR" sz="2200" dirty="0" smtClean="0">
              <a:solidFill>
                <a:srgbClr val="000000"/>
              </a:solidFill>
            </a:endParaRPr>
          </a:p>
          <a:p>
            <a:r>
              <a:rPr lang="tr-TR" sz="2200" b="1" dirty="0" smtClean="0">
                <a:solidFill>
                  <a:srgbClr val="000000"/>
                </a:solidFill>
              </a:rPr>
              <a:t>ÜNİVERSİTE/EĞİTİM ARAŞTIRMA HASTANESİ YÖNETİCİLERİ</a:t>
            </a:r>
            <a:endParaRPr lang="tr-TR" sz="2200" dirty="0" smtClean="0">
              <a:solidFill>
                <a:srgbClr val="000000"/>
              </a:solidFill>
            </a:endParaRPr>
          </a:p>
          <a:p>
            <a:r>
              <a:rPr lang="tr-TR" sz="2200" b="1" dirty="0" smtClean="0">
                <a:solidFill>
                  <a:srgbClr val="000000"/>
                </a:solidFill>
              </a:rPr>
              <a:t>REKTÖR:</a:t>
            </a:r>
            <a:endParaRPr lang="tr-TR" sz="2200" dirty="0" smtClean="0">
              <a:solidFill>
                <a:srgbClr val="000000"/>
              </a:solidFill>
            </a:endParaRPr>
          </a:p>
          <a:p>
            <a:r>
              <a:rPr lang="tr-TR" sz="2200" b="1" dirty="0" smtClean="0">
                <a:solidFill>
                  <a:srgbClr val="000000"/>
                </a:solidFill>
              </a:rPr>
              <a:t>DEKAN: </a:t>
            </a:r>
            <a:endParaRPr lang="tr-TR" sz="2200" dirty="0" smtClean="0">
              <a:solidFill>
                <a:srgbClr val="000000"/>
              </a:solidFill>
            </a:endParaRPr>
          </a:p>
          <a:p>
            <a:r>
              <a:rPr lang="tr-TR" sz="2200" b="1" dirty="0" smtClean="0">
                <a:solidFill>
                  <a:srgbClr val="000000"/>
                </a:solidFill>
              </a:rPr>
              <a:t>BAŞHEKİM:</a:t>
            </a:r>
            <a:endParaRPr lang="tr-TR" sz="2200" dirty="0" smtClean="0">
              <a:solidFill>
                <a:srgbClr val="000000"/>
              </a:solidFill>
            </a:endParaRPr>
          </a:p>
          <a:p>
            <a:r>
              <a:rPr lang="tr-TR" sz="2200" b="1" dirty="0" smtClean="0">
                <a:solidFill>
                  <a:srgbClr val="000000"/>
                </a:solidFill>
              </a:rPr>
              <a:t>BİLİM DALI BAŞKANI/İDARİ SORUMLU:</a:t>
            </a:r>
            <a:endParaRPr lang="tr-TR" sz="2200" dirty="0" smtClean="0">
              <a:solidFill>
                <a:srgbClr val="000000"/>
              </a:solidFill>
            </a:endParaRPr>
          </a:p>
          <a:p>
            <a:r>
              <a:rPr lang="tr-TR" sz="2200" b="1" dirty="0" smtClean="0">
                <a:solidFill>
                  <a:srgbClr val="000000"/>
                </a:solidFill>
              </a:rPr>
              <a:t>EĞİTİM SORUMLUSU:</a:t>
            </a:r>
            <a:endParaRPr lang="tr-TR" sz="2200" dirty="0" smtClean="0">
              <a:solidFill>
                <a:srgbClr val="000000"/>
              </a:solidFill>
            </a:endParaRPr>
          </a:p>
          <a:p>
            <a:r>
              <a:rPr lang="tr-TR" sz="2200" i="1" dirty="0" smtClean="0">
                <a:solidFill>
                  <a:srgbClr val="000000"/>
                </a:solidFill>
              </a:rPr>
              <a:t>İLGİLİ YÖNETİCİ, BİLİM DALI BAŞKANI, EĞİTİM VE İDARİ SORUMLULARIN İSİM VE TÜM İLETİŞİM BİLGİLERİNİ YAZINIZ</a:t>
            </a:r>
            <a:endParaRPr lang="tr-TR" sz="2200" dirty="0" smtClean="0">
              <a:solidFill>
                <a:srgbClr val="000000"/>
              </a:solidFill>
            </a:endParaRPr>
          </a:p>
          <a:p>
            <a:pPr marL="502920" indent="-457200">
              <a:buFont typeface="Wingdings" charset="2"/>
              <a:buChar char="ü"/>
            </a:pPr>
            <a:endParaRPr lang="en-US" dirty="0">
              <a:solidFill>
                <a:srgbClr val="000000"/>
              </a:solidFill>
            </a:endParaRPr>
          </a:p>
        </p:txBody>
      </p:sp>
      <p:sp>
        <p:nvSpPr>
          <p:cNvPr id="3" name="Title 2"/>
          <p:cNvSpPr>
            <a:spLocks noGrp="1"/>
          </p:cNvSpPr>
          <p:nvPr>
            <p:ph type="title"/>
          </p:nvPr>
        </p:nvSpPr>
        <p:spPr>
          <a:xfrm>
            <a:off x="457200" y="846138"/>
            <a:ext cx="8229600" cy="1143000"/>
          </a:xfrm>
          <a:ln w="38100" cmpd="sng">
            <a:solidFill>
              <a:srgbClr val="FF0000">
                <a:alpha val="67000"/>
              </a:srgbClr>
            </a:solidFill>
          </a:ln>
        </p:spPr>
        <p:txBody>
          <a:bodyPr>
            <a:normAutofit/>
          </a:bodyPr>
          <a:lstStyle/>
          <a:p>
            <a:r>
              <a:rPr lang="tr-TR" sz="2800" b="1" dirty="0" smtClean="0"/>
              <a:t>EĞİTİM PROGRAMI ÖZDEĞERLENDİRME RAPORU</a:t>
            </a:r>
            <a:endParaRPr lang="en-US" sz="2800" dirty="0"/>
          </a:p>
        </p:txBody>
      </p:sp>
    </p:spTree>
    <p:extLst>
      <p:ext uri="{BB962C8B-B14F-4D97-AF65-F5344CB8AC3E}">
        <p14:creationId xmlns:p14="http://schemas.microsoft.com/office/powerpoint/2010/main" val="8428848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2486499"/>
            <a:ext cx="8407893" cy="3821749"/>
          </a:xfrm>
          <a:ln w="38100" cmpd="sng">
            <a:solidFill>
              <a:srgbClr val="FF0000">
                <a:alpha val="73000"/>
              </a:srgbClr>
            </a:solidFill>
          </a:ln>
        </p:spPr>
        <p:txBody>
          <a:bodyPr>
            <a:normAutofit fontScale="70000" lnSpcReduction="20000"/>
          </a:bodyPr>
          <a:lstStyle/>
          <a:p>
            <a:pPr algn="just">
              <a:lnSpc>
                <a:spcPct val="150000"/>
              </a:lnSpc>
              <a:buFont typeface="Wingdings" charset="2"/>
              <a:buChar char="ü"/>
            </a:pPr>
            <a:r>
              <a:rPr lang="tr-TR" dirty="0" smtClean="0">
                <a:solidFill>
                  <a:srgbClr val="000000"/>
                </a:solidFill>
              </a:rPr>
              <a:t>Eğitim kurumunun kuruluşu ve eğitim sürecini, gelişimini anlatan tarihçe.</a:t>
            </a:r>
          </a:p>
          <a:p>
            <a:pPr algn="just">
              <a:lnSpc>
                <a:spcPct val="150000"/>
              </a:lnSpc>
              <a:buFont typeface="Wingdings" charset="2"/>
              <a:buChar char="ü"/>
            </a:pPr>
            <a:r>
              <a:rPr lang="tr-TR" dirty="0" smtClean="0">
                <a:solidFill>
                  <a:srgbClr val="000000"/>
                </a:solidFill>
              </a:rPr>
              <a:t>Eğitim kurumunda bugüne kadar Hematoloji uzmanlık eğitimi alan  Uzmanlık öğrencileri, eğitim aldıkları yıllara göre listesi, aktif olarak hizmet verdikleri kurumlar</a:t>
            </a:r>
          </a:p>
          <a:p>
            <a:pPr algn="just">
              <a:lnSpc>
                <a:spcPct val="150000"/>
              </a:lnSpc>
              <a:buFont typeface="Wingdings" charset="2"/>
              <a:buChar char="ü"/>
            </a:pPr>
            <a:r>
              <a:rPr lang="tr-TR" dirty="0" smtClean="0">
                <a:solidFill>
                  <a:srgbClr val="000000"/>
                </a:solidFill>
              </a:rPr>
              <a:t>Eğitim kurumunun eğitimde ve sağlık hizmetlerinde öne çıkan özellikleri ile birlikte kurumu tanıtınız. </a:t>
            </a:r>
          </a:p>
          <a:p>
            <a:pPr algn="just">
              <a:lnSpc>
                <a:spcPct val="150000"/>
              </a:lnSpc>
              <a:buFont typeface="Wingdings" charset="2"/>
              <a:buChar char="ü"/>
            </a:pPr>
            <a:r>
              <a:rPr lang="tr-TR" dirty="0" smtClean="0">
                <a:solidFill>
                  <a:srgbClr val="000000"/>
                </a:solidFill>
              </a:rPr>
              <a:t>Akademik/eğitim kadrosunu tanıtınız.</a:t>
            </a:r>
          </a:p>
          <a:p>
            <a:pPr marL="502920" indent="-457200">
              <a:buFont typeface="Wingdings" charset="2"/>
              <a:buChar char="ü"/>
            </a:pPr>
            <a:endParaRPr lang="en-US" dirty="0">
              <a:solidFill>
                <a:srgbClr val="000000"/>
              </a:solidFill>
            </a:endParaRPr>
          </a:p>
        </p:txBody>
      </p:sp>
      <p:sp>
        <p:nvSpPr>
          <p:cNvPr id="3" name="Title 2"/>
          <p:cNvSpPr>
            <a:spLocks noGrp="1"/>
          </p:cNvSpPr>
          <p:nvPr>
            <p:ph type="title"/>
          </p:nvPr>
        </p:nvSpPr>
        <p:spPr>
          <a:xfrm>
            <a:off x="457200" y="846138"/>
            <a:ext cx="8229600" cy="1143000"/>
          </a:xfrm>
          <a:ln w="38100" cmpd="sng">
            <a:solidFill>
              <a:srgbClr val="FF0000">
                <a:alpha val="67000"/>
              </a:srgbClr>
            </a:solidFill>
          </a:ln>
        </p:spPr>
        <p:txBody>
          <a:bodyPr>
            <a:normAutofit/>
          </a:bodyPr>
          <a:lstStyle/>
          <a:p>
            <a:r>
              <a:rPr lang="en-US" sz="2800" b="1" dirty="0" smtClean="0"/>
              <a:t>EĞİTİM KURUMUNUN TANITIMI</a:t>
            </a:r>
            <a:endParaRPr lang="en-US" sz="2800" b="1" dirty="0"/>
          </a:p>
        </p:txBody>
      </p:sp>
    </p:spTree>
    <p:extLst>
      <p:ext uri="{BB962C8B-B14F-4D97-AF65-F5344CB8AC3E}">
        <p14:creationId xmlns:p14="http://schemas.microsoft.com/office/powerpoint/2010/main" val="40661084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155" y="2130885"/>
            <a:ext cx="8229600" cy="2740022"/>
          </a:xfrm>
          <a:ln w="57150" cmpd="sng">
            <a:solidFill>
              <a:srgbClr val="FF0000">
                <a:alpha val="96000"/>
              </a:srgbClr>
            </a:solidFill>
          </a:ln>
        </p:spPr>
        <p:txBody>
          <a:bodyPr>
            <a:noAutofit/>
          </a:bodyPr>
          <a:lstStyle/>
          <a:p>
            <a:pPr>
              <a:lnSpc>
                <a:spcPct val="150000"/>
              </a:lnSpc>
            </a:pPr>
            <a:r>
              <a:rPr lang="en-US" sz="3200" b="1" dirty="0" smtClean="0"/>
              <a:t>HEM-TUYEK</a:t>
            </a:r>
            <a:br>
              <a:rPr lang="en-US" sz="3200" b="1" dirty="0" smtClean="0"/>
            </a:br>
            <a:r>
              <a:rPr lang="en-US" sz="3200" b="1" dirty="0" smtClean="0"/>
              <a:t>ULUSAL STANDARTLAR VE </a:t>
            </a:r>
            <a:br>
              <a:rPr lang="en-US" sz="3200" b="1" dirty="0" smtClean="0"/>
            </a:br>
            <a:r>
              <a:rPr lang="en-US" sz="3200" b="1" dirty="0" smtClean="0"/>
              <a:t>STANDARTLARI KARŞILAYABİLECEK BELGELER</a:t>
            </a:r>
            <a:endParaRPr lang="en-US" sz="3200" b="1" dirty="0"/>
          </a:p>
        </p:txBody>
      </p:sp>
      <p:pic>
        <p:nvPicPr>
          <p:cNvPr id="4" name="Google Shape;89;p1"/>
          <p:cNvPicPr preferRelativeResize="0"/>
          <p:nvPr/>
        </p:nvPicPr>
        <p:blipFill rotWithShape="1">
          <a:blip r:embed="rId2">
            <a:alphaModFix/>
          </a:blip>
          <a:srcRect/>
          <a:stretch/>
        </p:blipFill>
        <p:spPr>
          <a:xfrm>
            <a:off x="111640" y="114939"/>
            <a:ext cx="1562957" cy="1518001"/>
          </a:xfrm>
          <a:prstGeom prst="rect">
            <a:avLst/>
          </a:prstGeom>
          <a:noFill/>
          <a:ln>
            <a:noFill/>
          </a:ln>
        </p:spPr>
      </p:pic>
      <p:pic>
        <p:nvPicPr>
          <p:cNvPr id="5" name="Google Shape;93;p1"/>
          <p:cNvPicPr preferRelativeResize="0"/>
          <p:nvPr/>
        </p:nvPicPr>
        <p:blipFill rotWithShape="1">
          <a:blip r:embed="rId3">
            <a:alphaModFix/>
          </a:blip>
          <a:srcRect/>
          <a:stretch/>
        </p:blipFill>
        <p:spPr>
          <a:xfrm>
            <a:off x="7075173" y="114939"/>
            <a:ext cx="2020967" cy="1708438"/>
          </a:xfrm>
          <a:prstGeom prst="rect">
            <a:avLst/>
          </a:prstGeom>
          <a:noFill/>
          <a:ln>
            <a:noFill/>
          </a:ln>
        </p:spPr>
      </p:pic>
    </p:spTree>
    <p:extLst>
      <p:ext uri="{BB962C8B-B14F-4D97-AF65-F5344CB8AC3E}">
        <p14:creationId xmlns:p14="http://schemas.microsoft.com/office/powerpoint/2010/main" val="3981307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idx="1"/>
          </p:nvPr>
        </p:nvSpPr>
        <p:spPr>
          <a:xfrm>
            <a:off x="457200" y="2540129"/>
            <a:ext cx="8229600" cy="3879126"/>
          </a:xfrm>
          <a:ln w="38100" cmpd="sng">
            <a:solidFill>
              <a:srgbClr val="FF0000">
                <a:alpha val="96000"/>
              </a:srgbClr>
            </a:solidFill>
          </a:ln>
        </p:spPr>
        <p:txBody>
          <a:bodyPr>
            <a:normAutofit/>
          </a:bodyPr>
          <a:lstStyle/>
          <a:p>
            <a:pPr>
              <a:buFont typeface="Wingdings" charset="2"/>
              <a:buChar char="ü"/>
            </a:pPr>
            <a:r>
              <a:rPr lang="tr-TR" sz="1800" b="1" i="1" dirty="0" smtClean="0">
                <a:solidFill>
                  <a:srgbClr val="000000"/>
                </a:solidFill>
              </a:rPr>
              <a:t>Eğitim programında </a:t>
            </a:r>
            <a:r>
              <a:rPr lang="tr-TR" sz="1800" dirty="0" smtClean="0">
                <a:solidFill>
                  <a:srgbClr val="000000"/>
                </a:solidFill>
              </a:rPr>
              <a:t>yetkinliklerin tanımlanmış olduğunu gösterir belgeler</a:t>
            </a:r>
          </a:p>
          <a:p>
            <a:pPr>
              <a:buFont typeface="Wingdings" charset="2"/>
              <a:buChar char="ü"/>
            </a:pPr>
            <a:r>
              <a:rPr lang="tr-TR" sz="1800" dirty="0" smtClean="0">
                <a:solidFill>
                  <a:srgbClr val="000000"/>
                </a:solidFill>
              </a:rPr>
              <a:t> TUKMOS- Hematoloji Ulusal ÇEP ile uygunluk gösterdiğini belirten ilişkilendirilmiş tablolar</a:t>
            </a:r>
          </a:p>
          <a:p>
            <a:pPr>
              <a:buFont typeface="Wingdings" charset="2"/>
              <a:buChar char="ü"/>
            </a:pPr>
            <a:r>
              <a:rPr lang="tr-TR" sz="1800" dirty="0" smtClean="0">
                <a:solidFill>
                  <a:srgbClr val="000000"/>
                </a:solidFill>
              </a:rPr>
              <a:t>Uluslararası belirlenmiş yetkinlikleri de içeren, kurumsal olarak öne çıkan ve örnek alınabilecek yetkinlik hedefleri bulunduğunu gösterir belgeler</a:t>
            </a:r>
          </a:p>
          <a:p>
            <a:pPr>
              <a:buFont typeface="Wingdings" charset="2"/>
              <a:buChar char="ü"/>
            </a:pPr>
            <a:endParaRPr lang="tr-TR" sz="1800" dirty="0" smtClean="0">
              <a:solidFill>
                <a:srgbClr val="000000"/>
              </a:solidFill>
            </a:endParaRPr>
          </a:p>
          <a:p>
            <a:pPr>
              <a:buFont typeface="Wingdings" charset="2"/>
              <a:buChar char="ü"/>
            </a:pPr>
            <a:r>
              <a:rPr lang="tr-TR" sz="1800" dirty="0" smtClean="0">
                <a:solidFill>
                  <a:srgbClr val="000000"/>
                </a:solidFill>
              </a:rPr>
              <a:t>Eğitim programının amaç ve hedeflerini açık olarak ve yazılı bir şekilde gösterir belge </a:t>
            </a:r>
          </a:p>
          <a:p>
            <a:pPr>
              <a:buFont typeface="Wingdings" charset="2"/>
              <a:buChar char="ü"/>
            </a:pPr>
            <a:r>
              <a:rPr lang="tr-TR" sz="1800" dirty="0" smtClean="0">
                <a:solidFill>
                  <a:srgbClr val="000000"/>
                </a:solidFill>
              </a:rPr>
              <a:t>Eğitim programı ve çalışma programının eğitici ve uzmanlık öğrencilerine düzenli olarak duyurulduğunu gösterir belge</a:t>
            </a:r>
          </a:p>
          <a:p>
            <a:pPr>
              <a:buFontTx/>
              <a:buChar char="•"/>
            </a:pPr>
            <a:endParaRPr lang="en-US" sz="1800" dirty="0">
              <a:solidFill>
                <a:srgbClr val="000000"/>
              </a:solidFill>
            </a:endParaRPr>
          </a:p>
        </p:txBody>
      </p:sp>
      <p:sp>
        <p:nvSpPr>
          <p:cNvPr id="3" name="Title 2"/>
          <p:cNvSpPr>
            <a:spLocks noGrp="1"/>
          </p:cNvSpPr>
          <p:nvPr>
            <p:ph type="title"/>
          </p:nvPr>
        </p:nvSpPr>
        <p:spPr>
          <a:xfrm>
            <a:off x="457200" y="1179346"/>
            <a:ext cx="8229600" cy="1186324"/>
          </a:xfrm>
          <a:ln w="38100" cmpd="sng">
            <a:solidFill>
              <a:srgbClr val="FF0000">
                <a:alpha val="96000"/>
              </a:srgbClr>
            </a:solidFill>
          </a:ln>
        </p:spPr>
        <p:txBody>
          <a:bodyPr>
            <a:noAutofit/>
          </a:bodyPr>
          <a:lstStyle/>
          <a:p>
            <a:pPr marL="45720" algn="l"/>
            <a:r>
              <a:rPr lang="tr-TR" sz="1800" b="1" dirty="0" smtClean="0">
                <a:solidFill>
                  <a:srgbClr val="0000FF"/>
                </a:solidFill>
              </a:rPr>
              <a:t>TS</a:t>
            </a:r>
            <a:r>
              <a:rPr lang="tr-TR" sz="1800" b="1" dirty="0">
                <a:solidFill>
                  <a:srgbClr val="0000FF"/>
                </a:solidFill>
              </a:rPr>
              <a:t>.1.1. </a:t>
            </a:r>
            <a:r>
              <a:rPr lang="tr-TR" sz="1800" b="1" dirty="0"/>
              <a:t>Eğitim programının amaç ve hedefleri mutlaka, Hematoloji uzmanından beklenen yetkinlik ve yeterlikleri kazandıracak şekilde tanımlanmış olmalıdır. Eğitici ve eğitilenlere duyurulmuş olmalıdır.</a:t>
            </a:r>
            <a:br>
              <a:rPr lang="tr-TR" sz="1800" b="1" dirty="0"/>
            </a:br>
            <a:endParaRPr lang="en-US" sz="1800" dirty="0"/>
          </a:p>
        </p:txBody>
      </p:sp>
      <p:sp>
        <p:nvSpPr>
          <p:cNvPr id="2" name="TextBox 1"/>
          <p:cNvSpPr txBox="1"/>
          <p:nvPr/>
        </p:nvSpPr>
        <p:spPr>
          <a:xfrm>
            <a:off x="457200" y="293091"/>
            <a:ext cx="8229600" cy="523220"/>
          </a:xfrm>
          <a:prstGeom prst="rect">
            <a:avLst/>
          </a:prstGeom>
          <a:noFill/>
          <a:ln w="38100" cmpd="sng">
            <a:solidFill>
              <a:srgbClr val="FF0000">
                <a:alpha val="96000"/>
              </a:srgbClr>
            </a:solidFill>
          </a:ln>
        </p:spPr>
        <p:txBody>
          <a:bodyPr wrap="square" rtlCol="0">
            <a:spAutoFit/>
          </a:bodyPr>
          <a:lstStyle/>
          <a:p>
            <a:pPr algn="ctr"/>
            <a:r>
              <a:rPr lang="en-US" sz="2800" b="1" dirty="0" smtClean="0"/>
              <a:t>1. EĞİTİM PROGRAMININ AMACI VE HEDEFLERİ </a:t>
            </a:r>
            <a:endParaRPr lang="en-US" sz="2800" b="1" dirty="0"/>
          </a:p>
        </p:txBody>
      </p:sp>
    </p:spTree>
    <p:extLst>
      <p:ext uri="{BB962C8B-B14F-4D97-AF65-F5344CB8AC3E}">
        <p14:creationId xmlns:p14="http://schemas.microsoft.com/office/powerpoint/2010/main" val="37724944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302864"/>
            <a:ext cx="8229600" cy="3823299"/>
          </a:xfrm>
          <a:ln w="38100" cmpd="sng">
            <a:solidFill>
              <a:srgbClr val="FF0000">
                <a:alpha val="96000"/>
              </a:srgbClr>
            </a:solidFill>
          </a:ln>
        </p:spPr>
        <p:txBody>
          <a:bodyPr>
            <a:normAutofit/>
          </a:bodyPr>
          <a:lstStyle/>
          <a:p>
            <a:pPr algn="just">
              <a:lnSpc>
                <a:spcPct val="140000"/>
              </a:lnSpc>
              <a:buFont typeface="Wingdings" charset="2"/>
              <a:buChar char="ü"/>
            </a:pPr>
            <a:r>
              <a:rPr lang="en-US" sz="2000" dirty="0" err="1" smtClean="0">
                <a:solidFill>
                  <a:schemeClr val="bg2">
                    <a:lumMod val="10000"/>
                  </a:schemeClr>
                </a:solidFill>
              </a:rPr>
              <a:t>Eğitim</a:t>
            </a:r>
            <a:r>
              <a:rPr lang="en-US" sz="2000" dirty="0" smtClean="0">
                <a:solidFill>
                  <a:schemeClr val="bg2">
                    <a:lumMod val="10000"/>
                  </a:schemeClr>
                </a:solidFill>
              </a:rPr>
              <a:t> </a:t>
            </a:r>
            <a:r>
              <a:rPr lang="en-US" sz="2000" dirty="0" err="1" smtClean="0">
                <a:solidFill>
                  <a:schemeClr val="bg2">
                    <a:lumMod val="10000"/>
                  </a:schemeClr>
                </a:solidFill>
              </a:rPr>
              <a:t>Kurumuna</a:t>
            </a:r>
            <a:r>
              <a:rPr lang="en-US" sz="2000" dirty="0" smtClean="0">
                <a:solidFill>
                  <a:schemeClr val="bg2">
                    <a:lumMod val="10000"/>
                  </a:schemeClr>
                </a:solidFill>
              </a:rPr>
              <a:t> </a:t>
            </a:r>
            <a:r>
              <a:rPr lang="en-US" sz="2000" dirty="0" err="1" smtClean="0">
                <a:solidFill>
                  <a:schemeClr val="bg2">
                    <a:lumMod val="10000"/>
                  </a:schemeClr>
                </a:solidFill>
              </a:rPr>
              <a:t>ait</a:t>
            </a:r>
            <a:r>
              <a:rPr lang="en-US" sz="2000" dirty="0" smtClean="0">
                <a:solidFill>
                  <a:schemeClr val="bg2">
                    <a:lumMod val="10000"/>
                  </a:schemeClr>
                </a:solidFill>
              </a:rPr>
              <a:t> </a:t>
            </a:r>
            <a:r>
              <a:rPr lang="en-US" sz="2000" b="1" dirty="0" err="1" smtClean="0">
                <a:solidFill>
                  <a:schemeClr val="bg2">
                    <a:lumMod val="10000"/>
                  </a:schemeClr>
                </a:solidFill>
              </a:rPr>
              <a:t>yıllara</a:t>
            </a:r>
            <a:r>
              <a:rPr lang="en-US" sz="2000" b="1" dirty="0" smtClean="0">
                <a:solidFill>
                  <a:schemeClr val="bg2">
                    <a:lumMod val="10000"/>
                  </a:schemeClr>
                </a:solidFill>
              </a:rPr>
              <a:t> </a:t>
            </a:r>
            <a:r>
              <a:rPr lang="en-US" sz="2000" b="1" dirty="0" err="1" smtClean="0">
                <a:solidFill>
                  <a:schemeClr val="bg2">
                    <a:lumMod val="10000"/>
                  </a:schemeClr>
                </a:solidFill>
              </a:rPr>
              <a:t>göre</a:t>
            </a:r>
            <a:r>
              <a:rPr lang="en-US" sz="2000" b="1" dirty="0" smtClean="0">
                <a:solidFill>
                  <a:schemeClr val="bg2">
                    <a:lumMod val="10000"/>
                  </a:schemeClr>
                </a:solidFill>
              </a:rPr>
              <a:t> </a:t>
            </a:r>
            <a:r>
              <a:rPr lang="en-US" sz="2000" b="1" dirty="0" err="1" smtClean="0">
                <a:solidFill>
                  <a:schemeClr val="bg2">
                    <a:lumMod val="10000"/>
                  </a:schemeClr>
                </a:solidFill>
              </a:rPr>
              <a:t>tanımlı</a:t>
            </a:r>
            <a:r>
              <a:rPr lang="en-US" sz="2000" dirty="0" smtClean="0">
                <a:solidFill>
                  <a:schemeClr val="bg2">
                    <a:lumMod val="10000"/>
                  </a:schemeClr>
                </a:solidFill>
              </a:rPr>
              <a:t>, </a:t>
            </a:r>
            <a:r>
              <a:rPr lang="en-US" sz="2000" b="1" dirty="0" err="1" smtClean="0">
                <a:solidFill>
                  <a:schemeClr val="bg2">
                    <a:lumMod val="10000"/>
                  </a:schemeClr>
                </a:solidFill>
              </a:rPr>
              <a:t>gereken</a:t>
            </a:r>
            <a:r>
              <a:rPr lang="en-US" sz="2000" b="1" dirty="0" smtClean="0">
                <a:solidFill>
                  <a:schemeClr val="bg2">
                    <a:lumMod val="10000"/>
                  </a:schemeClr>
                </a:solidFill>
              </a:rPr>
              <a:t> </a:t>
            </a:r>
            <a:r>
              <a:rPr lang="en-US" sz="2000" b="1" dirty="0" err="1" smtClean="0">
                <a:solidFill>
                  <a:schemeClr val="bg2">
                    <a:lumMod val="10000"/>
                  </a:schemeClr>
                </a:solidFill>
              </a:rPr>
              <a:t>yetkinlikleri</a:t>
            </a:r>
            <a:r>
              <a:rPr lang="en-US" sz="2000" b="1" dirty="0" smtClean="0">
                <a:solidFill>
                  <a:schemeClr val="bg2">
                    <a:lumMod val="10000"/>
                  </a:schemeClr>
                </a:solidFill>
              </a:rPr>
              <a:t> </a:t>
            </a:r>
            <a:r>
              <a:rPr lang="en-US" sz="2000" b="1" dirty="0" err="1" smtClean="0">
                <a:solidFill>
                  <a:schemeClr val="bg2">
                    <a:lumMod val="10000"/>
                  </a:schemeClr>
                </a:solidFill>
              </a:rPr>
              <a:t>kazandıracak</a:t>
            </a:r>
            <a:r>
              <a:rPr lang="en-US" sz="2000" b="1" dirty="0" smtClean="0">
                <a:solidFill>
                  <a:schemeClr val="bg2">
                    <a:lumMod val="10000"/>
                  </a:schemeClr>
                </a:solidFill>
              </a:rPr>
              <a:t> </a:t>
            </a:r>
            <a:r>
              <a:rPr lang="en-US" sz="2000" b="1" dirty="0" err="1" smtClean="0">
                <a:solidFill>
                  <a:schemeClr val="bg2">
                    <a:lumMod val="10000"/>
                  </a:schemeClr>
                </a:solidFill>
              </a:rPr>
              <a:t>uygulamaya</a:t>
            </a:r>
            <a:r>
              <a:rPr lang="en-US" sz="2000" b="1" dirty="0" smtClean="0">
                <a:solidFill>
                  <a:schemeClr val="bg2">
                    <a:lumMod val="10000"/>
                  </a:schemeClr>
                </a:solidFill>
              </a:rPr>
              <a:t> </a:t>
            </a:r>
            <a:r>
              <a:rPr lang="en-US" sz="2000" b="1" dirty="0" err="1" smtClean="0">
                <a:solidFill>
                  <a:schemeClr val="bg2">
                    <a:lumMod val="10000"/>
                  </a:schemeClr>
                </a:solidFill>
              </a:rPr>
              <a:t>dayalı</a:t>
            </a:r>
            <a:r>
              <a:rPr lang="en-US" sz="2000" b="1" dirty="0" smtClean="0">
                <a:solidFill>
                  <a:schemeClr val="bg2">
                    <a:lumMod val="10000"/>
                  </a:schemeClr>
                </a:solidFill>
              </a:rPr>
              <a:t> </a:t>
            </a:r>
            <a:r>
              <a:rPr lang="en-US" sz="2000" b="1" i="1" dirty="0" err="1" smtClean="0">
                <a:solidFill>
                  <a:schemeClr val="bg2">
                    <a:lumMod val="10000"/>
                  </a:schemeClr>
                </a:solidFill>
              </a:rPr>
              <a:t>yazılı</a:t>
            </a:r>
            <a:r>
              <a:rPr lang="en-US" sz="2000" b="1" i="1" dirty="0" smtClean="0">
                <a:solidFill>
                  <a:schemeClr val="bg2">
                    <a:lumMod val="10000"/>
                  </a:schemeClr>
                </a:solidFill>
              </a:rPr>
              <a:t> </a:t>
            </a:r>
            <a:r>
              <a:rPr lang="en-US" sz="2000" b="1" i="1" dirty="0" err="1" smtClean="0">
                <a:solidFill>
                  <a:schemeClr val="bg2">
                    <a:lumMod val="10000"/>
                  </a:schemeClr>
                </a:solidFill>
              </a:rPr>
              <a:t>eğitim</a:t>
            </a:r>
            <a:r>
              <a:rPr lang="en-US" sz="2000" b="1" i="1" dirty="0" smtClean="0">
                <a:solidFill>
                  <a:schemeClr val="bg2">
                    <a:lumMod val="10000"/>
                  </a:schemeClr>
                </a:solidFill>
              </a:rPr>
              <a:t> </a:t>
            </a:r>
            <a:r>
              <a:rPr lang="en-US" sz="2000" b="1" i="1" dirty="0" err="1" smtClean="0">
                <a:solidFill>
                  <a:schemeClr val="bg2">
                    <a:lumMod val="10000"/>
                  </a:schemeClr>
                </a:solidFill>
              </a:rPr>
              <a:t>programı</a:t>
            </a:r>
            <a:r>
              <a:rPr lang="en-US" sz="2000" b="1" i="1" dirty="0" smtClean="0">
                <a:solidFill>
                  <a:schemeClr val="bg2">
                    <a:lumMod val="10000"/>
                  </a:schemeClr>
                </a:solidFill>
              </a:rPr>
              <a:t> </a:t>
            </a:r>
          </a:p>
          <a:p>
            <a:pPr algn="just">
              <a:lnSpc>
                <a:spcPct val="140000"/>
              </a:lnSpc>
              <a:buFont typeface="Wingdings" charset="2"/>
              <a:buChar char="ü"/>
            </a:pPr>
            <a:r>
              <a:rPr lang="en-US" sz="2000" dirty="0" err="1" smtClean="0">
                <a:solidFill>
                  <a:schemeClr val="bg2">
                    <a:lumMod val="10000"/>
                  </a:schemeClr>
                </a:solidFill>
              </a:rPr>
              <a:t>Kazandırılacak</a:t>
            </a:r>
            <a:r>
              <a:rPr lang="en-US" sz="2000" dirty="0" smtClean="0">
                <a:solidFill>
                  <a:schemeClr val="bg2">
                    <a:lumMod val="10000"/>
                  </a:schemeClr>
                </a:solidFill>
              </a:rPr>
              <a:t> </a:t>
            </a:r>
            <a:r>
              <a:rPr lang="en-US" sz="2000" dirty="0" err="1" smtClean="0">
                <a:solidFill>
                  <a:schemeClr val="bg2">
                    <a:lumMod val="10000"/>
                  </a:schemeClr>
                </a:solidFill>
              </a:rPr>
              <a:t>yetkinliklerle</a:t>
            </a:r>
            <a:r>
              <a:rPr lang="en-US" sz="2000" dirty="0" smtClean="0">
                <a:solidFill>
                  <a:schemeClr val="bg2">
                    <a:lumMod val="10000"/>
                  </a:schemeClr>
                </a:solidFill>
              </a:rPr>
              <a:t> </a:t>
            </a:r>
            <a:r>
              <a:rPr lang="en-US" sz="2000" dirty="0" err="1" smtClean="0">
                <a:solidFill>
                  <a:schemeClr val="bg2">
                    <a:lumMod val="10000"/>
                  </a:schemeClr>
                </a:solidFill>
              </a:rPr>
              <a:t>ilişkilendirilmiş</a:t>
            </a:r>
            <a:r>
              <a:rPr lang="en-US" sz="2000" dirty="0" smtClean="0">
                <a:solidFill>
                  <a:schemeClr val="bg2">
                    <a:lumMod val="10000"/>
                  </a:schemeClr>
                </a:solidFill>
              </a:rPr>
              <a:t> </a:t>
            </a:r>
            <a:r>
              <a:rPr lang="en-US" sz="2000" dirty="0" err="1" smtClean="0">
                <a:solidFill>
                  <a:schemeClr val="bg2">
                    <a:lumMod val="10000"/>
                  </a:schemeClr>
                </a:solidFill>
              </a:rPr>
              <a:t>haftalık</a:t>
            </a:r>
            <a:r>
              <a:rPr lang="en-US" sz="2000" dirty="0" smtClean="0">
                <a:solidFill>
                  <a:schemeClr val="bg2">
                    <a:lumMod val="10000"/>
                  </a:schemeClr>
                </a:solidFill>
              </a:rPr>
              <a:t>, </a:t>
            </a:r>
            <a:r>
              <a:rPr lang="en-US" sz="2000" dirty="0" err="1" smtClean="0">
                <a:solidFill>
                  <a:schemeClr val="bg2">
                    <a:lumMod val="10000"/>
                  </a:schemeClr>
                </a:solidFill>
              </a:rPr>
              <a:t>aylık</a:t>
            </a:r>
            <a:r>
              <a:rPr lang="en-US" sz="2000" dirty="0" smtClean="0">
                <a:solidFill>
                  <a:schemeClr val="bg2">
                    <a:lumMod val="10000"/>
                  </a:schemeClr>
                </a:solidFill>
              </a:rPr>
              <a:t>, </a:t>
            </a:r>
            <a:r>
              <a:rPr lang="en-US" sz="2000" dirty="0" err="1" smtClean="0">
                <a:solidFill>
                  <a:schemeClr val="bg2">
                    <a:lumMod val="10000"/>
                  </a:schemeClr>
                </a:solidFill>
              </a:rPr>
              <a:t>yıllık</a:t>
            </a:r>
            <a:r>
              <a:rPr lang="en-US" sz="2000" dirty="0" smtClean="0">
                <a:solidFill>
                  <a:schemeClr val="bg2">
                    <a:lumMod val="10000"/>
                  </a:schemeClr>
                </a:solidFill>
              </a:rPr>
              <a:t> </a:t>
            </a:r>
            <a:r>
              <a:rPr lang="en-US" sz="2000" dirty="0" err="1" smtClean="0">
                <a:solidFill>
                  <a:schemeClr val="bg2">
                    <a:lumMod val="10000"/>
                  </a:schemeClr>
                </a:solidFill>
              </a:rPr>
              <a:t>ders</a:t>
            </a:r>
            <a:r>
              <a:rPr lang="en-US" sz="2000" dirty="0" smtClean="0">
                <a:solidFill>
                  <a:schemeClr val="bg2">
                    <a:lumMod val="10000"/>
                  </a:schemeClr>
                </a:solidFill>
              </a:rPr>
              <a:t> </a:t>
            </a:r>
            <a:r>
              <a:rPr lang="en-US" sz="2000" dirty="0" err="1" smtClean="0">
                <a:solidFill>
                  <a:schemeClr val="bg2">
                    <a:lumMod val="10000"/>
                  </a:schemeClr>
                </a:solidFill>
              </a:rPr>
              <a:t>ve</a:t>
            </a:r>
            <a:r>
              <a:rPr lang="en-US" sz="2000" dirty="0" smtClean="0">
                <a:solidFill>
                  <a:schemeClr val="bg2">
                    <a:lumMod val="10000"/>
                  </a:schemeClr>
                </a:solidFill>
              </a:rPr>
              <a:t> </a:t>
            </a:r>
            <a:r>
              <a:rPr lang="en-US" sz="2000" dirty="0" err="1" smtClean="0">
                <a:solidFill>
                  <a:schemeClr val="bg2">
                    <a:lumMod val="10000"/>
                  </a:schemeClr>
                </a:solidFill>
              </a:rPr>
              <a:t>toplantı</a:t>
            </a:r>
            <a:r>
              <a:rPr lang="en-US" sz="2000" dirty="0" smtClean="0">
                <a:solidFill>
                  <a:schemeClr val="bg2">
                    <a:lumMod val="10000"/>
                  </a:schemeClr>
                </a:solidFill>
              </a:rPr>
              <a:t> </a:t>
            </a:r>
            <a:r>
              <a:rPr lang="en-US" sz="2000" dirty="0" err="1" smtClean="0">
                <a:solidFill>
                  <a:schemeClr val="bg2">
                    <a:lumMod val="10000"/>
                  </a:schemeClr>
                </a:solidFill>
              </a:rPr>
              <a:t>programları</a:t>
            </a:r>
            <a:r>
              <a:rPr lang="en-US" sz="2000" dirty="0" smtClean="0">
                <a:solidFill>
                  <a:schemeClr val="bg2">
                    <a:lumMod val="10000"/>
                  </a:schemeClr>
                </a:solidFill>
              </a:rPr>
              <a:t>, </a:t>
            </a:r>
            <a:r>
              <a:rPr lang="en-US" sz="2000" dirty="0" err="1" smtClean="0">
                <a:solidFill>
                  <a:schemeClr val="bg2">
                    <a:lumMod val="10000"/>
                  </a:schemeClr>
                </a:solidFill>
              </a:rPr>
              <a:t>rotasyon</a:t>
            </a:r>
            <a:r>
              <a:rPr lang="en-US" sz="2000" dirty="0" smtClean="0">
                <a:solidFill>
                  <a:schemeClr val="bg2">
                    <a:lumMod val="10000"/>
                  </a:schemeClr>
                </a:solidFill>
              </a:rPr>
              <a:t> </a:t>
            </a:r>
            <a:r>
              <a:rPr lang="en-US" sz="2000" dirty="0" err="1" smtClean="0">
                <a:solidFill>
                  <a:schemeClr val="bg2">
                    <a:lumMod val="10000"/>
                  </a:schemeClr>
                </a:solidFill>
              </a:rPr>
              <a:t>ve</a:t>
            </a:r>
            <a:r>
              <a:rPr lang="en-US" sz="2000" dirty="0" smtClean="0">
                <a:solidFill>
                  <a:schemeClr val="bg2">
                    <a:lumMod val="10000"/>
                  </a:schemeClr>
                </a:solidFill>
              </a:rPr>
              <a:t> </a:t>
            </a:r>
            <a:r>
              <a:rPr lang="en-US" sz="2000" dirty="0" err="1" smtClean="0">
                <a:solidFill>
                  <a:schemeClr val="bg2">
                    <a:lumMod val="10000"/>
                  </a:schemeClr>
                </a:solidFill>
              </a:rPr>
              <a:t>çalışma</a:t>
            </a:r>
            <a:r>
              <a:rPr lang="en-US" sz="2000" dirty="0" smtClean="0">
                <a:solidFill>
                  <a:schemeClr val="bg2">
                    <a:lumMod val="10000"/>
                  </a:schemeClr>
                </a:solidFill>
              </a:rPr>
              <a:t> </a:t>
            </a:r>
            <a:r>
              <a:rPr lang="en-US" sz="2000" dirty="0" err="1" smtClean="0">
                <a:solidFill>
                  <a:schemeClr val="bg2">
                    <a:lumMod val="10000"/>
                  </a:schemeClr>
                </a:solidFill>
              </a:rPr>
              <a:t>programları</a:t>
            </a:r>
            <a:endParaRPr lang="en-US" sz="2000" dirty="0" smtClean="0">
              <a:solidFill>
                <a:schemeClr val="bg2">
                  <a:lumMod val="10000"/>
                </a:schemeClr>
              </a:solidFill>
            </a:endParaRPr>
          </a:p>
          <a:p>
            <a:pPr algn="just">
              <a:lnSpc>
                <a:spcPct val="140000"/>
              </a:lnSpc>
              <a:buFont typeface="Wingdings" charset="2"/>
              <a:buChar char="ü"/>
            </a:pPr>
            <a:r>
              <a:rPr lang="en-US" sz="2000" dirty="0" err="1" smtClean="0">
                <a:solidFill>
                  <a:schemeClr val="bg2">
                    <a:lumMod val="10000"/>
                  </a:schemeClr>
                </a:solidFill>
              </a:rPr>
              <a:t>Kazandırılacak</a:t>
            </a:r>
            <a:r>
              <a:rPr lang="en-US" sz="2000" dirty="0" smtClean="0">
                <a:solidFill>
                  <a:schemeClr val="bg2">
                    <a:lumMod val="10000"/>
                  </a:schemeClr>
                </a:solidFill>
              </a:rPr>
              <a:t> </a:t>
            </a:r>
            <a:r>
              <a:rPr lang="en-US" sz="2000" dirty="0" err="1" smtClean="0">
                <a:solidFill>
                  <a:schemeClr val="bg2">
                    <a:lumMod val="10000"/>
                  </a:schemeClr>
                </a:solidFill>
              </a:rPr>
              <a:t>yetkinliklerle</a:t>
            </a:r>
            <a:r>
              <a:rPr lang="en-US" sz="2000" dirty="0" smtClean="0">
                <a:solidFill>
                  <a:schemeClr val="bg2">
                    <a:lumMod val="10000"/>
                  </a:schemeClr>
                </a:solidFill>
              </a:rPr>
              <a:t> </a:t>
            </a:r>
            <a:r>
              <a:rPr lang="en-US" sz="2000" dirty="0" err="1" smtClean="0">
                <a:solidFill>
                  <a:schemeClr val="bg2">
                    <a:lumMod val="10000"/>
                  </a:schemeClr>
                </a:solidFill>
              </a:rPr>
              <a:t>ilişkilendirilmiş</a:t>
            </a:r>
            <a:r>
              <a:rPr lang="en-US" sz="2000" dirty="0" smtClean="0">
                <a:solidFill>
                  <a:schemeClr val="bg2">
                    <a:lumMod val="10000"/>
                  </a:schemeClr>
                </a:solidFill>
              </a:rPr>
              <a:t> </a:t>
            </a:r>
            <a:r>
              <a:rPr lang="en-US" sz="2000" dirty="0" err="1" smtClean="0">
                <a:solidFill>
                  <a:schemeClr val="bg2">
                    <a:lumMod val="10000"/>
                  </a:schemeClr>
                </a:solidFill>
              </a:rPr>
              <a:t>ölçme</a:t>
            </a:r>
            <a:r>
              <a:rPr lang="en-US" sz="2000" dirty="0" smtClean="0">
                <a:solidFill>
                  <a:schemeClr val="bg2">
                    <a:lumMod val="10000"/>
                  </a:schemeClr>
                </a:solidFill>
              </a:rPr>
              <a:t> </a:t>
            </a:r>
            <a:r>
              <a:rPr lang="en-US" sz="2000" dirty="0" err="1" smtClean="0">
                <a:solidFill>
                  <a:schemeClr val="bg2">
                    <a:lumMod val="10000"/>
                  </a:schemeClr>
                </a:solidFill>
              </a:rPr>
              <a:t>değerlendirme</a:t>
            </a:r>
            <a:r>
              <a:rPr lang="en-US" sz="2000" dirty="0" smtClean="0">
                <a:solidFill>
                  <a:schemeClr val="bg2">
                    <a:lumMod val="10000"/>
                  </a:schemeClr>
                </a:solidFill>
              </a:rPr>
              <a:t> </a:t>
            </a:r>
            <a:r>
              <a:rPr lang="en-US" sz="2000" dirty="0" err="1" smtClean="0">
                <a:solidFill>
                  <a:schemeClr val="bg2">
                    <a:lumMod val="10000"/>
                  </a:schemeClr>
                </a:solidFill>
              </a:rPr>
              <a:t>programları</a:t>
            </a:r>
            <a:r>
              <a:rPr lang="en-US" sz="2000" dirty="0" smtClean="0">
                <a:solidFill>
                  <a:schemeClr val="bg2">
                    <a:lumMod val="10000"/>
                  </a:schemeClr>
                </a:solidFill>
              </a:rPr>
              <a:t> </a:t>
            </a:r>
            <a:r>
              <a:rPr lang="en-US" sz="2000" dirty="0" err="1" smtClean="0">
                <a:solidFill>
                  <a:schemeClr val="bg2">
                    <a:lumMod val="10000"/>
                  </a:schemeClr>
                </a:solidFill>
              </a:rPr>
              <a:t>ve</a:t>
            </a:r>
            <a:r>
              <a:rPr lang="en-US" sz="2000" dirty="0" smtClean="0">
                <a:solidFill>
                  <a:schemeClr val="bg2">
                    <a:lumMod val="10000"/>
                  </a:schemeClr>
                </a:solidFill>
              </a:rPr>
              <a:t> </a:t>
            </a:r>
            <a:r>
              <a:rPr lang="en-US" sz="2000" dirty="0" err="1" smtClean="0">
                <a:solidFill>
                  <a:schemeClr val="bg2">
                    <a:lumMod val="10000"/>
                  </a:schemeClr>
                </a:solidFill>
              </a:rPr>
              <a:t>çıktıları</a:t>
            </a:r>
            <a:endParaRPr lang="en-US" sz="2000" dirty="0" smtClean="0">
              <a:solidFill>
                <a:schemeClr val="bg2">
                  <a:lumMod val="10000"/>
                </a:schemeClr>
              </a:solidFill>
            </a:endParaRPr>
          </a:p>
        </p:txBody>
      </p:sp>
      <p:sp>
        <p:nvSpPr>
          <p:cNvPr id="3" name="Title 2"/>
          <p:cNvSpPr>
            <a:spLocks noGrp="1"/>
          </p:cNvSpPr>
          <p:nvPr>
            <p:ph type="title"/>
          </p:nvPr>
        </p:nvSpPr>
        <p:spPr>
          <a:xfrm>
            <a:off x="457200" y="212739"/>
            <a:ext cx="8229600" cy="1880774"/>
          </a:xfrm>
          <a:ln w="38100" cmpd="sng">
            <a:solidFill>
              <a:srgbClr val="FF0000">
                <a:alpha val="96000"/>
              </a:srgbClr>
            </a:solidFill>
          </a:ln>
        </p:spPr>
        <p:txBody>
          <a:bodyPr>
            <a:normAutofit/>
          </a:bodyPr>
          <a:lstStyle/>
          <a:p>
            <a:pPr algn="just"/>
            <a:r>
              <a:rPr lang="en-US" sz="1800" dirty="0" smtClean="0">
                <a:solidFill>
                  <a:srgbClr val="0000FF"/>
                </a:solidFill>
                <a:latin typeface="Avenir Black"/>
                <a:cs typeface="Avenir Black"/>
              </a:rPr>
              <a:t>T.S.1.2. </a:t>
            </a:r>
            <a:r>
              <a:rPr lang="en-US" sz="1800" b="1" cap="none" dirty="0" err="1" smtClean="0"/>
              <a:t>Eğitim</a:t>
            </a:r>
            <a:r>
              <a:rPr lang="en-US" sz="1800" b="1" cap="none" dirty="0" smtClean="0"/>
              <a:t> </a:t>
            </a:r>
            <a:r>
              <a:rPr lang="en-US" sz="1800" b="1" cap="none" dirty="0" err="1" smtClean="0"/>
              <a:t>Programının</a:t>
            </a:r>
            <a:r>
              <a:rPr lang="en-US" sz="1800" b="1" cap="none" dirty="0" smtClean="0"/>
              <a:t> </a:t>
            </a:r>
            <a:r>
              <a:rPr lang="en-US" sz="1800" b="1" cap="none" dirty="0" err="1" smtClean="0"/>
              <a:t>amaç</a:t>
            </a:r>
            <a:r>
              <a:rPr lang="en-US" sz="1800" b="1" cap="none" dirty="0" smtClean="0"/>
              <a:t> </a:t>
            </a:r>
            <a:r>
              <a:rPr lang="en-US" sz="1800" b="1" cap="none" dirty="0" err="1" smtClean="0"/>
              <a:t>ve</a:t>
            </a:r>
            <a:r>
              <a:rPr lang="en-US" sz="1800" b="1" cap="none" dirty="0" smtClean="0"/>
              <a:t> </a:t>
            </a:r>
            <a:r>
              <a:rPr lang="en-US" sz="1800" b="1" cap="none" dirty="0" err="1" smtClean="0"/>
              <a:t>hedefleri</a:t>
            </a:r>
            <a:r>
              <a:rPr lang="en-US" sz="1800" cap="none" dirty="0" smtClean="0"/>
              <a:t>; </a:t>
            </a:r>
            <a:r>
              <a:rPr lang="en-US" sz="1800" cap="none" dirty="0" err="1" smtClean="0"/>
              <a:t>sağlık</a:t>
            </a:r>
            <a:r>
              <a:rPr lang="en-US" sz="1800" cap="none" dirty="0" smtClean="0"/>
              <a:t> </a:t>
            </a:r>
            <a:r>
              <a:rPr lang="en-US" sz="1800" cap="none" dirty="0" err="1" smtClean="0"/>
              <a:t>hizmeti</a:t>
            </a:r>
            <a:r>
              <a:rPr lang="en-US" sz="1800" cap="none" dirty="0" smtClean="0"/>
              <a:t> </a:t>
            </a:r>
            <a:r>
              <a:rPr lang="en-US" sz="1800" cap="none" dirty="0" err="1" smtClean="0"/>
              <a:t>sunumunun</a:t>
            </a:r>
            <a:r>
              <a:rPr lang="en-US" sz="1800" cap="none" dirty="0" smtClean="0"/>
              <a:t> </a:t>
            </a:r>
            <a:r>
              <a:rPr lang="en-US" sz="1800" cap="none" dirty="0" err="1" smtClean="0"/>
              <a:t>gereksinimlerine</a:t>
            </a:r>
            <a:r>
              <a:rPr lang="en-US" sz="1800" cap="none" dirty="0" smtClean="0"/>
              <a:t> </a:t>
            </a:r>
            <a:r>
              <a:rPr lang="en-US" sz="1800" cap="none" dirty="0" err="1" smtClean="0"/>
              <a:t>uygun</a:t>
            </a:r>
            <a:r>
              <a:rPr lang="en-US" sz="1800" cap="none" dirty="0" smtClean="0"/>
              <a:t> </a:t>
            </a:r>
            <a:r>
              <a:rPr lang="en-US" sz="1800" cap="none" dirty="0" err="1" smtClean="0"/>
              <a:t>biçimde</a:t>
            </a:r>
            <a:r>
              <a:rPr lang="en-US" sz="1800" cap="none" dirty="0" smtClean="0"/>
              <a:t> </a:t>
            </a:r>
            <a:r>
              <a:rPr lang="en-US" sz="1800" cap="none" dirty="0" err="1" smtClean="0"/>
              <a:t>yerine</a:t>
            </a:r>
            <a:r>
              <a:rPr lang="en-US" sz="1800" cap="none" dirty="0" smtClean="0"/>
              <a:t> </a:t>
            </a:r>
            <a:r>
              <a:rPr lang="en-US" sz="1800" cap="none" dirty="0" err="1" smtClean="0"/>
              <a:t>getirilebilmesi</a:t>
            </a:r>
            <a:r>
              <a:rPr lang="en-US" sz="1800" cap="none" dirty="0" smtClean="0"/>
              <a:t> </a:t>
            </a:r>
            <a:r>
              <a:rPr lang="en-US" sz="1800" cap="none" dirty="0" err="1" smtClean="0"/>
              <a:t>için</a:t>
            </a:r>
            <a:r>
              <a:rPr lang="en-US" sz="1800" cap="none" dirty="0" smtClean="0"/>
              <a:t> </a:t>
            </a:r>
            <a:r>
              <a:rPr lang="en-US" sz="1800" cap="none" dirty="0" err="1" smtClean="0"/>
              <a:t>gereken</a:t>
            </a:r>
            <a:r>
              <a:rPr lang="en-US" sz="1800" cap="none" dirty="0" smtClean="0"/>
              <a:t> </a:t>
            </a:r>
            <a:r>
              <a:rPr lang="en-US" sz="1800" cap="none" dirty="0" err="1" smtClean="0"/>
              <a:t>yetkinlikleri</a:t>
            </a:r>
            <a:r>
              <a:rPr lang="en-US" sz="1800" cap="none" dirty="0" smtClean="0"/>
              <a:t> </a:t>
            </a:r>
            <a:r>
              <a:rPr lang="en-US" sz="1800" cap="none" dirty="0" err="1" smtClean="0"/>
              <a:t>kazandıracak</a:t>
            </a:r>
            <a:r>
              <a:rPr lang="en-US" sz="1800" cap="none" dirty="0" smtClean="0"/>
              <a:t> </a:t>
            </a:r>
            <a:r>
              <a:rPr lang="en-US" sz="1800" cap="none" dirty="0" err="1" smtClean="0"/>
              <a:t>uygulamaya</a:t>
            </a:r>
            <a:r>
              <a:rPr lang="en-US" sz="1800" cap="none" dirty="0" smtClean="0"/>
              <a:t> </a:t>
            </a:r>
            <a:r>
              <a:rPr lang="en-US" sz="1800" cap="none" dirty="0" err="1" smtClean="0"/>
              <a:t>dayalı</a:t>
            </a:r>
            <a:r>
              <a:rPr lang="en-US" sz="1800" cap="none" dirty="0" smtClean="0"/>
              <a:t> </a:t>
            </a:r>
            <a:r>
              <a:rPr lang="en-US" sz="1800" cap="none" dirty="0" err="1" smtClean="0"/>
              <a:t>eğitim</a:t>
            </a:r>
            <a:r>
              <a:rPr lang="en-US" sz="1800" cap="none" dirty="0" smtClean="0"/>
              <a:t> </a:t>
            </a:r>
            <a:r>
              <a:rPr lang="en-US" sz="1800" cap="none" dirty="0" err="1" smtClean="0"/>
              <a:t>sürecini</a:t>
            </a:r>
            <a:r>
              <a:rPr lang="en-US" sz="1800" cap="none" dirty="0" smtClean="0"/>
              <a:t> </a:t>
            </a:r>
            <a:r>
              <a:rPr lang="en-US" sz="1800" b="1" cap="none" dirty="0" err="1" smtClean="0"/>
              <a:t>yıllara</a:t>
            </a:r>
            <a:r>
              <a:rPr lang="en-US" sz="1800" b="1" cap="none" dirty="0" smtClean="0"/>
              <a:t> </a:t>
            </a:r>
            <a:r>
              <a:rPr lang="en-US" sz="1800" b="1" cap="none" dirty="0" err="1" smtClean="0"/>
              <a:t>göre</a:t>
            </a:r>
            <a:r>
              <a:rPr lang="en-US" sz="1800" b="1" cap="none" dirty="0" smtClean="0"/>
              <a:t> </a:t>
            </a:r>
            <a:r>
              <a:rPr lang="en-US" sz="1800" b="1" cap="none" dirty="0" err="1" smtClean="0"/>
              <a:t>tanımlamalı</a:t>
            </a:r>
            <a:r>
              <a:rPr lang="en-US" sz="1800" b="1" cap="none" dirty="0" smtClean="0"/>
              <a:t> </a:t>
            </a:r>
            <a:r>
              <a:rPr lang="en-US" sz="1800" b="1" cap="none" dirty="0" err="1" smtClean="0"/>
              <a:t>ve</a:t>
            </a:r>
            <a:r>
              <a:rPr lang="en-US" sz="1800" b="1" cap="none" dirty="0" smtClean="0"/>
              <a:t> </a:t>
            </a:r>
            <a:r>
              <a:rPr lang="en-US" sz="1800" b="1" cap="none" dirty="0" err="1" smtClean="0"/>
              <a:t>mutlaka</a:t>
            </a:r>
            <a:r>
              <a:rPr lang="en-US" sz="1800" b="1" cap="none" dirty="0" smtClean="0"/>
              <a:t> </a:t>
            </a:r>
            <a:r>
              <a:rPr lang="en-US" sz="1800" b="1" cap="none" dirty="0" err="1" smtClean="0"/>
              <a:t>temel</a:t>
            </a:r>
            <a:r>
              <a:rPr lang="en-US" sz="1800" b="1" cap="none" dirty="0" smtClean="0"/>
              <a:t> tıp </a:t>
            </a:r>
            <a:r>
              <a:rPr lang="en-US" sz="1800" b="1" cap="none" dirty="0" err="1" smtClean="0"/>
              <a:t>eğitimi</a:t>
            </a:r>
            <a:r>
              <a:rPr lang="en-US" sz="1800" b="1" cap="none" dirty="0" smtClean="0"/>
              <a:t> </a:t>
            </a:r>
            <a:r>
              <a:rPr lang="en-US" sz="1800" b="1" cap="none" dirty="0" err="1" smtClean="0"/>
              <a:t>sonunda</a:t>
            </a:r>
            <a:r>
              <a:rPr lang="en-US" sz="1800" b="1" cap="none" dirty="0" smtClean="0"/>
              <a:t> </a:t>
            </a:r>
            <a:r>
              <a:rPr lang="en-US" sz="1800" b="1" cap="none" dirty="0" err="1" smtClean="0"/>
              <a:t>kazanılan</a:t>
            </a:r>
            <a:r>
              <a:rPr lang="en-US" sz="1800" b="1" cap="none" dirty="0" smtClean="0"/>
              <a:t> </a:t>
            </a:r>
            <a:r>
              <a:rPr lang="en-US" sz="1800" b="1" cap="none" dirty="0" err="1" smtClean="0"/>
              <a:t>yeterlikler</a:t>
            </a:r>
            <a:r>
              <a:rPr lang="en-US" sz="1800" b="1" cap="none" dirty="0" smtClean="0"/>
              <a:t> </a:t>
            </a:r>
            <a:r>
              <a:rPr lang="en-US" sz="1800" b="1" cap="none" dirty="0" err="1" smtClean="0"/>
              <a:t>ve</a:t>
            </a:r>
            <a:r>
              <a:rPr lang="en-US" sz="1800" b="1" cap="none" dirty="0" smtClean="0"/>
              <a:t> </a:t>
            </a:r>
            <a:r>
              <a:rPr lang="en-US" sz="1800" b="1" cap="none" dirty="0" err="1" smtClean="0"/>
              <a:t>yetkinlikler</a:t>
            </a:r>
            <a:r>
              <a:rPr lang="en-US" sz="1800" b="1" cap="none" dirty="0" smtClean="0"/>
              <a:t> </a:t>
            </a:r>
            <a:r>
              <a:rPr lang="en-US" sz="1800" b="1" cap="none" dirty="0" err="1" smtClean="0"/>
              <a:t>ile</a:t>
            </a:r>
            <a:r>
              <a:rPr lang="en-US" sz="1800" b="1" cap="none" dirty="0" smtClean="0"/>
              <a:t> </a:t>
            </a:r>
            <a:r>
              <a:rPr lang="en-US" sz="1800" b="1" cap="none" dirty="0" err="1" smtClean="0"/>
              <a:t>bağlantısı</a:t>
            </a:r>
            <a:r>
              <a:rPr lang="en-US" sz="1800" b="1" cap="none" dirty="0" smtClean="0"/>
              <a:t> </a:t>
            </a:r>
            <a:r>
              <a:rPr lang="en-US" sz="1800" b="1" cap="none" dirty="0" err="1" smtClean="0"/>
              <a:t>sağlanmalıdır</a:t>
            </a:r>
            <a:r>
              <a:rPr lang="en-US" sz="1800" b="1" cap="none" dirty="0" smtClean="0"/>
              <a:t> </a:t>
            </a:r>
            <a:endParaRPr lang="en-US" sz="1800" b="1" dirty="0">
              <a:latin typeface="Avenir Black"/>
              <a:cs typeface="Avenir Black"/>
            </a:endParaRPr>
          </a:p>
        </p:txBody>
      </p:sp>
    </p:spTree>
    <p:extLst>
      <p:ext uri="{BB962C8B-B14F-4D97-AF65-F5344CB8AC3E}">
        <p14:creationId xmlns:p14="http://schemas.microsoft.com/office/powerpoint/2010/main" val="5868303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847178"/>
            <a:ext cx="8229600" cy="3278985"/>
          </a:xfrm>
          <a:ln w="38100" cmpd="sng">
            <a:solidFill>
              <a:srgbClr val="FF0000">
                <a:alpha val="96000"/>
              </a:srgbClr>
            </a:solidFill>
          </a:ln>
        </p:spPr>
        <p:txBody>
          <a:bodyPr>
            <a:normAutofit/>
          </a:bodyPr>
          <a:lstStyle/>
          <a:p>
            <a:pPr lvl="0" algn="just">
              <a:lnSpc>
                <a:spcPct val="140000"/>
              </a:lnSpc>
              <a:buFont typeface="Wingdings" charset="2"/>
              <a:buChar char="ü"/>
            </a:pPr>
            <a:r>
              <a:rPr lang="tr-TR" sz="2000" dirty="0"/>
              <a:t>Eğitim programının güncel TUKMOS ile ya da Hematoloji yeterlik kurulu tarafından geliştirilmiş eğitim programı ile ulusal ve kurumsal açıdan karşılaştırılmış çalışma. </a:t>
            </a:r>
            <a:endParaRPr lang="tr-TR" sz="2000" dirty="0" smtClean="0">
              <a:effectLst/>
            </a:endParaRPr>
          </a:p>
          <a:p>
            <a:pPr lvl="0" algn="just">
              <a:lnSpc>
                <a:spcPct val="140000"/>
              </a:lnSpc>
              <a:buFont typeface="Wingdings" charset="2"/>
              <a:buChar char="ü"/>
            </a:pPr>
            <a:r>
              <a:rPr lang="tr-TR" sz="2000" dirty="0"/>
              <a:t>Hematoloji eğitiminde uluslararası standartlara uyumlu bir eğitim programının belgelendirilmesi</a:t>
            </a:r>
            <a:endParaRPr lang="tr-TR" sz="2000" dirty="0" smtClean="0">
              <a:effectLst/>
            </a:endParaRPr>
          </a:p>
          <a:p>
            <a:pPr algn="just">
              <a:lnSpc>
                <a:spcPct val="140000"/>
              </a:lnSpc>
              <a:buFont typeface="Wingdings" charset="2"/>
              <a:buChar char="ü"/>
            </a:pPr>
            <a:r>
              <a:rPr lang="tr-TR" sz="2000" dirty="0"/>
              <a:t>Dış paydaşlardan katkı ve görüş alındığına dair belgeler</a:t>
            </a:r>
            <a:r>
              <a:rPr lang="tr-TR" sz="2000" dirty="0" smtClean="0">
                <a:effectLst/>
              </a:rPr>
              <a:t> </a:t>
            </a:r>
            <a:endParaRPr lang="en-US" sz="2000" dirty="0"/>
          </a:p>
        </p:txBody>
      </p:sp>
      <p:sp>
        <p:nvSpPr>
          <p:cNvPr id="3" name="Title 2"/>
          <p:cNvSpPr>
            <a:spLocks noGrp="1"/>
          </p:cNvSpPr>
          <p:nvPr>
            <p:ph type="title"/>
          </p:nvPr>
        </p:nvSpPr>
        <p:spPr>
          <a:xfrm>
            <a:off x="457200" y="511902"/>
            <a:ext cx="8229600" cy="1860745"/>
          </a:xfrm>
          <a:ln w="38100" cmpd="sng">
            <a:solidFill>
              <a:srgbClr val="FF0000">
                <a:alpha val="96000"/>
              </a:srgbClr>
            </a:solidFill>
          </a:ln>
        </p:spPr>
        <p:txBody>
          <a:bodyPr>
            <a:noAutofit/>
          </a:bodyPr>
          <a:lstStyle/>
          <a:p>
            <a:pPr algn="just">
              <a:lnSpc>
                <a:spcPct val="140000"/>
              </a:lnSpc>
            </a:pPr>
            <a:r>
              <a:rPr lang="en-US" sz="2000" b="1" dirty="0" smtClean="0">
                <a:solidFill>
                  <a:srgbClr val="FF0000"/>
                </a:solidFill>
              </a:rPr>
              <a:t>G.S.1.1. </a:t>
            </a:r>
            <a:r>
              <a:rPr lang="en-US" sz="2000" cap="none" dirty="0" err="1" smtClean="0"/>
              <a:t>Eğitim</a:t>
            </a:r>
            <a:r>
              <a:rPr lang="en-US" sz="2000" cap="none" dirty="0" smtClean="0"/>
              <a:t> </a:t>
            </a:r>
            <a:r>
              <a:rPr lang="en-US" sz="2000" cap="none" dirty="0" err="1" smtClean="0"/>
              <a:t>programının</a:t>
            </a:r>
            <a:r>
              <a:rPr lang="en-US" sz="2000" cap="none" dirty="0" smtClean="0"/>
              <a:t> </a:t>
            </a:r>
            <a:r>
              <a:rPr lang="en-US" sz="2000" cap="none" dirty="0" err="1" smtClean="0"/>
              <a:t>amaç</a:t>
            </a:r>
            <a:r>
              <a:rPr lang="en-US" sz="2000" cap="none" dirty="0" smtClean="0"/>
              <a:t> </a:t>
            </a:r>
            <a:r>
              <a:rPr lang="en-US" sz="2000" cap="none" dirty="0" err="1" smtClean="0"/>
              <a:t>ve</a:t>
            </a:r>
            <a:r>
              <a:rPr lang="en-US" sz="2000" cap="none" dirty="0" smtClean="0"/>
              <a:t> </a:t>
            </a:r>
            <a:r>
              <a:rPr lang="en-US" sz="2000" cap="none" dirty="0" err="1" smtClean="0"/>
              <a:t>hedefleri</a:t>
            </a:r>
            <a:r>
              <a:rPr lang="en-US" sz="2000" cap="none" dirty="0" smtClean="0"/>
              <a:t> </a:t>
            </a:r>
            <a:r>
              <a:rPr lang="en-US" sz="2000" cap="none" dirty="0" err="1" smtClean="0"/>
              <a:t>mutlaka</a:t>
            </a:r>
            <a:r>
              <a:rPr lang="en-US" sz="2000" cap="none" dirty="0" smtClean="0"/>
              <a:t> </a:t>
            </a:r>
            <a:r>
              <a:rPr lang="en-US" sz="2000" cap="none" dirty="0" err="1" smtClean="0"/>
              <a:t>meslek</a:t>
            </a:r>
            <a:r>
              <a:rPr lang="en-US" sz="2000" cap="none" dirty="0" smtClean="0"/>
              <a:t> </a:t>
            </a:r>
            <a:r>
              <a:rPr lang="en-US" sz="2000" cap="none" dirty="0" err="1" smtClean="0"/>
              <a:t>örgütleri</a:t>
            </a:r>
            <a:r>
              <a:rPr lang="en-US" sz="2000" cap="none" dirty="0" smtClean="0"/>
              <a:t>/ </a:t>
            </a:r>
            <a:r>
              <a:rPr lang="en-US" sz="2000" cap="none" dirty="0" err="1"/>
              <a:t>H</a:t>
            </a:r>
            <a:r>
              <a:rPr lang="en-US" sz="2000" cap="none" dirty="0" err="1" smtClean="0"/>
              <a:t>ematoloji</a:t>
            </a:r>
            <a:r>
              <a:rPr lang="en-US" sz="2000" cap="none" dirty="0" smtClean="0"/>
              <a:t> </a:t>
            </a:r>
            <a:r>
              <a:rPr lang="en-US" sz="2000" cap="none" dirty="0" err="1"/>
              <a:t>Y</a:t>
            </a:r>
            <a:r>
              <a:rPr lang="en-US" sz="2000" cap="none" dirty="0" err="1" smtClean="0"/>
              <a:t>eterlik</a:t>
            </a:r>
            <a:r>
              <a:rPr lang="en-US" sz="2000" cap="none" dirty="0" smtClean="0"/>
              <a:t> </a:t>
            </a:r>
            <a:r>
              <a:rPr lang="en-US" sz="2000" dirty="0" err="1" smtClean="0"/>
              <a:t>K</a:t>
            </a:r>
            <a:r>
              <a:rPr lang="en-US" sz="2000" cap="none" dirty="0" err="1" smtClean="0"/>
              <a:t>omisyonu</a:t>
            </a:r>
            <a:r>
              <a:rPr lang="en-US" sz="2000" dirty="0" smtClean="0"/>
              <a:t>/</a:t>
            </a:r>
            <a:r>
              <a:rPr lang="en-US" sz="2000" dirty="0"/>
              <a:t>TUKMOS-</a:t>
            </a:r>
            <a:r>
              <a:rPr lang="en-US" sz="2000" dirty="0" err="1" smtClean="0"/>
              <a:t>H</a:t>
            </a:r>
            <a:r>
              <a:rPr lang="en-US" sz="2000" cap="none" dirty="0" err="1" smtClean="0"/>
              <a:t>ematoloji</a:t>
            </a:r>
            <a:r>
              <a:rPr lang="en-US" sz="2000" cap="none" dirty="0" smtClean="0"/>
              <a:t> </a:t>
            </a:r>
            <a:r>
              <a:rPr lang="en-US" sz="2000" cap="none" dirty="0" err="1" smtClean="0"/>
              <a:t>ve</a:t>
            </a:r>
            <a:r>
              <a:rPr lang="en-US" sz="2000" cap="none" dirty="0" smtClean="0"/>
              <a:t> </a:t>
            </a:r>
            <a:r>
              <a:rPr lang="en-US" sz="2000" cap="none" dirty="0" err="1" smtClean="0"/>
              <a:t>yetkili</a:t>
            </a:r>
            <a:r>
              <a:rPr lang="en-US" sz="2000" cap="none" dirty="0" smtClean="0"/>
              <a:t> </a:t>
            </a:r>
            <a:r>
              <a:rPr lang="en-US" sz="2000" cap="none" dirty="0" err="1" smtClean="0"/>
              <a:t>makamlar</a:t>
            </a:r>
            <a:r>
              <a:rPr lang="en-US" sz="2000" cap="none" dirty="0" smtClean="0"/>
              <a:t> </a:t>
            </a:r>
            <a:r>
              <a:rPr lang="en-US" sz="2000" cap="none" dirty="0" err="1" smtClean="0"/>
              <a:t>gibi</a:t>
            </a:r>
            <a:r>
              <a:rPr lang="en-US" sz="2000" cap="none" dirty="0" smtClean="0"/>
              <a:t> </a:t>
            </a:r>
            <a:r>
              <a:rPr lang="en-US" sz="2000" b="1" cap="none" dirty="0" err="1" smtClean="0"/>
              <a:t>dış</a:t>
            </a:r>
            <a:r>
              <a:rPr lang="en-US" sz="2000" b="1" cap="none" dirty="0" smtClean="0"/>
              <a:t> </a:t>
            </a:r>
            <a:r>
              <a:rPr lang="en-US" sz="2000" b="1" cap="none" dirty="0" err="1" smtClean="0"/>
              <a:t>paydaşlardan</a:t>
            </a:r>
            <a:r>
              <a:rPr lang="en-US" sz="2000" b="1" cap="none" dirty="0" smtClean="0"/>
              <a:t> </a:t>
            </a:r>
            <a:r>
              <a:rPr lang="en-US" sz="2000" b="1" cap="none" dirty="0" err="1" smtClean="0"/>
              <a:t>katkı</a:t>
            </a:r>
            <a:r>
              <a:rPr lang="en-US" sz="2000" b="1" cap="none" dirty="0" smtClean="0"/>
              <a:t> </a:t>
            </a:r>
            <a:r>
              <a:rPr lang="en-US" sz="2000" b="1" cap="none" dirty="0" err="1" smtClean="0"/>
              <a:t>ve</a:t>
            </a:r>
            <a:r>
              <a:rPr lang="en-US" sz="2000" b="1" cap="none" dirty="0" smtClean="0"/>
              <a:t> </a:t>
            </a:r>
            <a:r>
              <a:rPr lang="en-US" sz="2000" b="1" cap="none" dirty="0" err="1" smtClean="0"/>
              <a:t>görüş</a:t>
            </a:r>
            <a:r>
              <a:rPr lang="en-US" sz="2000" b="1" cap="none" dirty="0" smtClean="0"/>
              <a:t> </a:t>
            </a:r>
            <a:r>
              <a:rPr lang="en-US" sz="2000" cap="none" dirty="0" err="1" smtClean="0"/>
              <a:t>alarak</a:t>
            </a:r>
            <a:r>
              <a:rPr lang="en-US" sz="2000" cap="none" dirty="0" smtClean="0"/>
              <a:t> </a:t>
            </a:r>
            <a:r>
              <a:rPr lang="en-US" sz="2000" cap="none" dirty="0" err="1" smtClean="0"/>
              <a:t>tanımlanmalı</a:t>
            </a:r>
            <a:r>
              <a:rPr lang="en-US" sz="2000" cap="none" dirty="0" smtClean="0"/>
              <a:t> </a:t>
            </a:r>
            <a:r>
              <a:rPr lang="en-US" sz="2000" cap="none" dirty="0" err="1" smtClean="0"/>
              <a:t>ve</a:t>
            </a:r>
            <a:r>
              <a:rPr lang="en-US" sz="2000" cap="none" dirty="0" smtClean="0"/>
              <a:t> </a:t>
            </a:r>
            <a:r>
              <a:rPr lang="en-US" sz="2000" cap="none" dirty="0" err="1" smtClean="0"/>
              <a:t>açıklanmalıdır</a:t>
            </a:r>
            <a:r>
              <a:rPr lang="en-US" sz="2000" cap="none" dirty="0" smtClean="0"/>
              <a:t/>
            </a:r>
            <a:br>
              <a:rPr lang="en-US" sz="2000" cap="none" dirty="0" smtClean="0"/>
            </a:br>
            <a:endParaRPr lang="en-US" sz="2000" cap="none" dirty="0"/>
          </a:p>
        </p:txBody>
      </p:sp>
    </p:spTree>
    <p:extLst>
      <p:ext uri="{BB962C8B-B14F-4D97-AF65-F5344CB8AC3E}">
        <p14:creationId xmlns:p14="http://schemas.microsoft.com/office/powerpoint/2010/main" val="28612522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25CC184B-57FC-3F47-B9BA-26D3991CB1D5}"/>
              </a:ext>
            </a:extLst>
          </p:cNvPr>
          <p:cNvSpPr/>
          <p:nvPr/>
        </p:nvSpPr>
        <p:spPr>
          <a:xfrm>
            <a:off x="1465545" y="233354"/>
            <a:ext cx="6150279" cy="75351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HEM-TUYEK YÜRÜTME KURULU (2022-2024)</a:t>
            </a:r>
          </a:p>
        </p:txBody>
      </p:sp>
      <p:sp>
        <p:nvSpPr>
          <p:cNvPr id="23" name="Rectangle 22">
            <a:extLst>
              <a:ext uri="{FF2B5EF4-FFF2-40B4-BE49-F238E27FC236}">
                <a16:creationId xmlns:a16="http://schemas.microsoft.com/office/drawing/2014/main" xmlns="" id="{21E6CB24-3868-3345-9BD9-7F40C081FF9C}"/>
              </a:ext>
            </a:extLst>
          </p:cNvPr>
          <p:cNvSpPr/>
          <p:nvPr/>
        </p:nvSpPr>
        <p:spPr>
          <a:xfrm>
            <a:off x="481355" y="4141112"/>
            <a:ext cx="2470759" cy="44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chemeClr val="bg1"/>
                </a:solidFill>
              </a:rPr>
              <a:t>Dr. Orhan Odabaşı</a:t>
            </a:r>
          </a:p>
          <a:p>
            <a:pPr algn="ctr"/>
            <a:r>
              <a:rPr lang="tr-TR" sz="1350" dirty="0">
                <a:solidFill>
                  <a:schemeClr val="bg1"/>
                </a:solidFill>
              </a:rPr>
              <a:t>Hacettepe ÜTF TEAD</a:t>
            </a:r>
          </a:p>
        </p:txBody>
      </p:sp>
      <p:sp>
        <p:nvSpPr>
          <p:cNvPr id="32" name="Rectangle 31">
            <a:extLst>
              <a:ext uri="{FF2B5EF4-FFF2-40B4-BE49-F238E27FC236}">
                <a16:creationId xmlns:a16="http://schemas.microsoft.com/office/drawing/2014/main" xmlns="" id="{00109E4C-70AF-E447-B42C-C29194365FF4}"/>
              </a:ext>
            </a:extLst>
          </p:cNvPr>
          <p:cNvSpPr/>
          <p:nvPr/>
        </p:nvSpPr>
        <p:spPr>
          <a:xfrm>
            <a:off x="4449008" y="6538532"/>
            <a:ext cx="1834661" cy="287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rgbClr val="FF0000"/>
                </a:solidFill>
              </a:rPr>
              <a:t>Uzm. Dr. Ece Vural</a:t>
            </a:r>
          </a:p>
        </p:txBody>
      </p:sp>
      <p:sp>
        <p:nvSpPr>
          <p:cNvPr id="33" name="Rectangle 32">
            <a:extLst>
              <a:ext uri="{FF2B5EF4-FFF2-40B4-BE49-F238E27FC236}">
                <a16:creationId xmlns:a16="http://schemas.microsoft.com/office/drawing/2014/main" xmlns="" id="{EBD756BD-F7D8-9A41-A7DA-9901AA1FD1AE}"/>
              </a:ext>
            </a:extLst>
          </p:cNvPr>
          <p:cNvSpPr/>
          <p:nvPr/>
        </p:nvSpPr>
        <p:spPr>
          <a:xfrm>
            <a:off x="6206369" y="6504614"/>
            <a:ext cx="1734915" cy="374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rgbClr val="FF0000"/>
                </a:solidFill>
              </a:rPr>
              <a:t>Uzm. Dr. Hülya Yılmaz</a:t>
            </a:r>
          </a:p>
        </p:txBody>
      </p:sp>
      <p:pic>
        <p:nvPicPr>
          <p:cNvPr id="7" name="Picture 6">
            <a:extLst>
              <a:ext uri="{FF2B5EF4-FFF2-40B4-BE49-F238E27FC236}">
                <a16:creationId xmlns:a16="http://schemas.microsoft.com/office/drawing/2014/main" xmlns="" id="{3F3A3C68-1485-B947-B46A-763B498A44FA}"/>
              </a:ext>
            </a:extLst>
          </p:cNvPr>
          <p:cNvPicPr>
            <a:picLocks noChangeAspect="1"/>
          </p:cNvPicPr>
          <p:nvPr/>
        </p:nvPicPr>
        <p:blipFill>
          <a:blip r:embed="rId2"/>
          <a:stretch>
            <a:fillRect/>
          </a:stretch>
        </p:blipFill>
        <p:spPr>
          <a:xfrm>
            <a:off x="500267" y="1264780"/>
            <a:ext cx="1566102" cy="1566102"/>
          </a:xfrm>
          <a:prstGeom prst="rect">
            <a:avLst/>
          </a:prstGeom>
        </p:spPr>
      </p:pic>
      <p:pic>
        <p:nvPicPr>
          <p:cNvPr id="8" name="Picture 7">
            <a:extLst>
              <a:ext uri="{FF2B5EF4-FFF2-40B4-BE49-F238E27FC236}">
                <a16:creationId xmlns:a16="http://schemas.microsoft.com/office/drawing/2014/main" xmlns="" id="{89173E97-1C9B-024F-83D6-939591C61DB5}"/>
              </a:ext>
            </a:extLst>
          </p:cNvPr>
          <p:cNvPicPr>
            <a:picLocks noChangeAspect="1"/>
          </p:cNvPicPr>
          <p:nvPr/>
        </p:nvPicPr>
        <p:blipFill>
          <a:blip r:embed="rId3"/>
          <a:stretch>
            <a:fillRect/>
          </a:stretch>
        </p:blipFill>
        <p:spPr>
          <a:xfrm>
            <a:off x="2202322" y="1264780"/>
            <a:ext cx="1542959" cy="1663700"/>
          </a:xfrm>
          <a:prstGeom prst="rect">
            <a:avLst/>
          </a:prstGeom>
        </p:spPr>
      </p:pic>
      <p:pic>
        <p:nvPicPr>
          <p:cNvPr id="10" name="Picture 9">
            <a:extLst>
              <a:ext uri="{FF2B5EF4-FFF2-40B4-BE49-F238E27FC236}">
                <a16:creationId xmlns:a16="http://schemas.microsoft.com/office/drawing/2014/main" xmlns="" id="{86AE5464-694D-B04A-9BAE-7F9415575430}"/>
              </a:ext>
            </a:extLst>
          </p:cNvPr>
          <p:cNvPicPr>
            <a:picLocks noChangeAspect="1"/>
          </p:cNvPicPr>
          <p:nvPr/>
        </p:nvPicPr>
        <p:blipFill>
          <a:blip r:embed="rId4"/>
          <a:stretch>
            <a:fillRect/>
          </a:stretch>
        </p:blipFill>
        <p:spPr>
          <a:xfrm>
            <a:off x="3817059" y="1264780"/>
            <a:ext cx="1517484" cy="1566102"/>
          </a:xfrm>
          <a:prstGeom prst="rect">
            <a:avLst/>
          </a:prstGeom>
        </p:spPr>
      </p:pic>
      <p:pic>
        <p:nvPicPr>
          <p:cNvPr id="11" name="Picture 10">
            <a:extLst>
              <a:ext uri="{FF2B5EF4-FFF2-40B4-BE49-F238E27FC236}">
                <a16:creationId xmlns:a16="http://schemas.microsoft.com/office/drawing/2014/main" xmlns="" id="{26912100-D5BE-4A44-B233-E8E053971293}"/>
              </a:ext>
            </a:extLst>
          </p:cNvPr>
          <p:cNvPicPr>
            <a:picLocks noChangeAspect="1"/>
          </p:cNvPicPr>
          <p:nvPr/>
        </p:nvPicPr>
        <p:blipFill>
          <a:blip r:embed="rId5"/>
          <a:stretch>
            <a:fillRect/>
          </a:stretch>
        </p:blipFill>
        <p:spPr>
          <a:xfrm>
            <a:off x="5406321" y="1264780"/>
            <a:ext cx="1595728" cy="1595728"/>
          </a:xfrm>
          <a:prstGeom prst="rect">
            <a:avLst/>
          </a:prstGeom>
        </p:spPr>
      </p:pic>
      <p:pic>
        <p:nvPicPr>
          <p:cNvPr id="14" name="Picture 13">
            <a:extLst>
              <a:ext uri="{FF2B5EF4-FFF2-40B4-BE49-F238E27FC236}">
                <a16:creationId xmlns:a16="http://schemas.microsoft.com/office/drawing/2014/main" xmlns="" id="{6DCD082E-DAE0-9542-A7D9-9FDBAE77F8A5}"/>
              </a:ext>
            </a:extLst>
          </p:cNvPr>
          <p:cNvPicPr>
            <a:picLocks noChangeAspect="1"/>
          </p:cNvPicPr>
          <p:nvPr/>
        </p:nvPicPr>
        <p:blipFill>
          <a:blip r:embed="rId6"/>
          <a:stretch>
            <a:fillRect/>
          </a:stretch>
        </p:blipFill>
        <p:spPr>
          <a:xfrm>
            <a:off x="7073827" y="1264780"/>
            <a:ext cx="1589262" cy="1589262"/>
          </a:xfrm>
          <a:prstGeom prst="rect">
            <a:avLst/>
          </a:prstGeom>
        </p:spPr>
      </p:pic>
      <p:pic>
        <p:nvPicPr>
          <p:cNvPr id="15" name="Picture 14">
            <a:extLst>
              <a:ext uri="{FF2B5EF4-FFF2-40B4-BE49-F238E27FC236}">
                <a16:creationId xmlns:a16="http://schemas.microsoft.com/office/drawing/2014/main" xmlns="" id="{B76E000E-ED01-CE43-A2D6-38A18EEC7FE3}"/>
              </a:ext>
            </a:extLst>
          </p:cNvPr>
          <p:cNvPicPr>
            <a:picLocks noChangeAspect="1"/>
          </p:cNvPicPr>
          <p:nvPr/>
        </p:nvPicPr>
        <p:blipFill>
          <a:blip r:embed="rId7"/>
          <a:stretch>
            <a:fillRect/>
          </a:stretch>
        </p:blipFill>
        <p:spPr>
          <a:xfrm>
            <a:off x="219838" y="4152525"/>
            <a:ext cx="1538246" cy="1922808"/>
          </a:xfrm>
          <a:prstGeom prst="rect">
            <a:avLst/>
          </a:prstGeom>
        </p:spPr>
      </p:pic>
      <p:sp>
        <p:nvSpPr>
          <p:cNvPr id="34" name="Rectangle 33">
            <a:extLst>
              <a:ext uri="{FF2B5EF4-FFF2-40B4-BE49-F238E27FC236}">
                <a16:creationId xmlns:a16="http://schemas.microsoft.com/office/drawing/2014/main" xmlns="" id="{6F84796F-0C82-AE47-8154-6A3690CCB036}"/>
              </a:ext>
            </a:extLst>
          </p:cNvPr>
          <p:cNvSpPr/>
          <p:nvPr/>
        </p:nvSpPr>
        <p:spPr>
          <a:xfrm>
            <a:off x="481355" y="2889789"/>
            <a:ext cx="1585014" cy="44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rgbClr val="FF0000"/>
                </a:solidFill>
              </a:rPr>
              <a:t>Dr. Ahmet Muzaffer</a:t>
            </a:r>
          </a:p>
          <a:p>
            <a:pPr algn="ctr"/>
            <a:r>
              <a:rPr lang="tr-TR" sz="1350" dirty="0">
                <a:solidFill>
                  <a:srgbClr val="FF0000"/>
                </a:solidFill>
              </a:rPr>
              <a:t>Demir, Trakya ÜTF</a:t>
            </a:r>
          </a:p>
        </p:txBody>
      </p:sp>
      <p:sp>
        <p:nvSpPr>
          <p:cNvPr id="35" name="Rectangle 34">
            <a:extLst>
              <a:ext uri="{FF2B5EF4-FFF2-40B4-BE49-F238E27FC236}">
                <a16:creationId xmlns:a16="http://schemas.microsoft.com/office/drawing/2014/main" xmlns="" id="{660B3E88-2083-A846-8502-2AFCD6485C5C}"/>
              </a:ext>
            </a:extLst>
          </p:cNvPr>
          <p:cNvSpPr/>
          <p:nvPr/>
        </p:nvSpPr>
        <p:spPr>
          <a:xfrm>
            <a:off x="2202322" y="2886288"/>
            <a:ext cx="1542959" cy="44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rgbClr val="FF0000"/>
                </a:solidFill>
              </a:rPr>
              <a:t>Dr. Meltem Aylı</a:t>
            </a:r>
          </a:p>
          <a:p>
            <a:pPr algn="ctr"/>
            <a:r>
              <a:rPr lang="tr-TR" sz="1350" dirty="0">
                <a:solidFill>
                  <a:srgbClr val="FF0000"/>
                </a:solidFill>
              </a:rPr>
              <a:t>SBÜ Gülhane EAH</a:t>
            </a:r>
          </a:p>
        </p:txBody>
      </p:sp>
      <p:sp>
        <p:nvSpPr>
          <p:cNvPr id="36" name="Rectangle 35">
            <a:extLst>
              <a:ext uri="{FF2B5EF4-FFF2-40B4-BE49-F238E27FC236}">
                <a16:creationId xmlns:a16="http://schemas.microsoft.com/office/drawing/2014/main" xmlns="" id="{CE6C457F-A850-7D4B-BF97-570E0FED32A1}"/>
              </a:ext>
            </a:extLst>
          </p:cNvPr>
          <p:cNvSpPr/>
          <p:nvPr/>
        </p:nvSpPr>
        <p:spPr>
          <a:xfrm>
            <a:off x="3791584" y="2928749"/>
            <a:ext cx="1542959" cy="44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rgbClr val="FF0000"/>
                </a:solidFill>
              </a:rPr>
              <a:t>Dr. Meliha Nalçacı</a:t>
            </a:r>
          </a:p>
          <a:p>
            <a:pPr algn="ctr"/>
            <a:r>
              <a:rPr lang="tr-TR" sz="1350" dirty="0">
                <a:solidFill>
                  <a:srgbClr val="FF0000"/>
                </a:solidFill>
              </a:rPr>
              <a:t>İstanbul TF</a:t>
            </a:r>
          </a:p>
        </p:txBody>
      </p:sp>
      <p:sp>
        <p:nvSpPr>
          <p:cNvPr id="37" name="Rectangle 36">
            <a:extLst>
              <a:ext uri="{FF2B5EF4-FFF2-40B4-BE49-F238E27FC236}">
                <a16:creationId xmlns:a16="http://schemas.microsoft.com/office/drawing/2014/main" xmlns="" id="{EEC9F60C-9D6B-444E-8DAB-8E6A27571A81}"/>
              </a:ext>
            </a:extLst>
          </p:cNvPr>
          <p:cNvSpPr/>
          <p:nvPr/>
        </p:nvSpPr>
        <p:spPr>
          <a:xfrm>
            <a:off x="5299241" y="2914121"/>
            <a:ext cx="1542959" cy="44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rgbClr val="FF0000"/>
                </a:solidFill>
              </a:rPr>
              <a:t>Dr. Nilgün </a:t>
            </a:r>
            <a:r>
              <a:rPr lang="tr-TR" sz="1350" dirty="0" err="1">
                <a:solidFill>
                  <a:srgbClr val="FF0000"/>
                </a:solidFill>
              </a:rPr>
              <a:t>Sayınalp</a:t>
            </a:r>
            <a:endParaRPr lang="tr-TR" sz="1350" dirty="0">
              <a:solidFill>
                <a:srgbClr val="FF0000"/>
              </a:solidFill>
            </a:endParaRPr>
          </a:p>
          <a:p>
            <a:pPr algn="ctr"/>
            <a:r>
              <a:rPr lang="tr-TR" sz="1350" dirty="0">
                <a:solidFill>
                  <a:srgbClr val="FF0000"/>
                </a:solidFill>
              </a:rPr>
              <a:t>Hacettepe ÜTF</a:t>
            </a:r>
          </a:p>
        </p:txBody>
      </p:sp>
      <p:sp>
        <p:nvSpPr>
          <p:cNvPr id="38" name="Rectangle 37">
            <a:extLst>
              <a:ext uri="{FF2B5EF4-FFF2-40B4-BE49-F238E27FC236}">
                <a16:creationId xmlns:a16="http://schemas.microsoft.com/office/drawing/2014/main" xmlns="" id="{B7000D00-357E-CE44-8176-CA531DCDA187}"/>
              </a:ext>
            </a:extLst>
          </p:cNvPr>
          <p:cNvSpPr/>
          <p:nvPr/>
        </p:nvSpPr>
        <p:spPr>
          <a:xfrm>
            <a:off x="7073827" y="2954459"/>
            <a:ext cx="1542959" cy="44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rgbClr val="FF0000"/>
                </a:solidFill>
              </a:rPr>
              <a:t>Dr. </a:t>
            </a:r>
            <a:r>
              <a:rPr lang="tr-TR" sz="1350" dirty="0" err="1">
                <a:solidFill>
                  <a:srgbClr val="FF0000"/>
                </a:solidFill>
              </a:rPr>
              <a:t>Leylagül</a:t>
            </a:r>
            <a:r>
              <a:rPr lang="tr-TR" sz="1350" dirty="0">
                <a:solidFill>
                  <a:srgbClr val="FF0000"/>
                </a:solidFill>
              </a:rPr>
              <a:t> Kaynar</a:t>
            </a:r>
          </a:p>
          <a:p>
            <a:pPr algn="ctr"/>
            <a:r>
              <a:rPr lang="tr-TR" sz="1350" dirty="0">
                <a:solidFill>
                  <a:srgbClr val="FF0000"/>
                </a:solidFill>
              </a:rPr>
              <a:t>İst. </a:t>
            </a:r>
            <a:r>
              <a:rPr lang="tr-TR" sz="1350" dirty="0" err="1">
                <a:solidFill>
                  <a:srgbClr val="FF0000"/>
                </a:solidFill>
              </a:rPr>
              <a:t>Medipol</a:t>
            </a:r>
            <a:r>
              <a:rPr lang="tr-TR" sz="1350" dirty="0">
                <a:solidFill>
                  <a:srgbClr val="FF0000"/>
                </a:solidFill>
              </a:rPr>
              <a:t> ÜTF</a:t>
            </a:r>
          </a:p>
        </p:txBody>
      </p:sp>
      <p:sp>
        <p:nvSpPr>
          <p:cNvPr id="39" name="Rectangle 38">
            <a:extLst>
              <a:ext uri="{FF2B5EF4-FFF2-40B4-BE49-F238E27FC236}">
                <a16:creationId xmlns:a16="http://schemas.microsoft.com/office/drawing/2014/main" xmlns="" id="{571A8CE4-95D9-DD43-B39E-27E4B93FD9EC}"/>
              </a:ext>
            </a:extLst>
          </p:cNvPr>
          <p:cNvSpPr/>
          <p:nvPr/>
        </p:nvSpPr>
        <p:spPr>
          <a:xfrm>
            <a:off x="255924" y="6134125"/>
            <a:ext cx="1542959" cy="44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rgbClr val="FF0000"/>
                </a:solidFill>
              </a:rPr>
              <a:t>Dr. Özcan </a:t>
            </a:r>
            <a:r>
              <a:rPr lang="tr-TR" sz="1350" dirty="0" err="1">
                <a:solidFill>
                  <a:srgbClr val="FF0000"/>
                </a:solidFill>
              </a:rPr>
              <a:t>Bör</a:t>
            </a:r>
            <a:endParaRPr lang="tr-TR" sz="1350" dirty="0">
              <a:solidFill>
                <a:srgbClr val="FF0000"/>
              </a:solidFill>
            </a:endParaRPr>
          </a:p>
          <a:p>
            <a:pPr algn="ctr"/>
            <a:r>
              <a:rPr lang="tr-TR" sz="1350" dirty="0" err="1">
                <a:solidFill>
                  <a:srgbClr val="FF0000"/>
                </a:solidFill>
              </a:rPr>
              <a:t>Eskişehşr</a:t>
            </a:r>
            <a:r>
              <a:rPr lang="tr-TR" sz="1350" dirty="0">
                <a:solidFill>
                  <a:srgbClr val="FF0000"/>
                </a:solidFill>
              </a:rPr>
              <a:t> OG ÜTF</a:t>
            </a:r>
          </a:p>
        </p:txBody>
      </p:sp>
      <p:pic>
        <p:nvPicPr>
          <p:cNvPr id="28" name="Picture 27">
            <a:extLst>
              <a:ext uri="{FF2B5EF4-FFF2-40B4-BE49-F238E27FC236}">
                <a16:creationId xmlns:a16="http://schemas.microsoft.com/office/drawing/2014/main" xmlns="" id="{BE3AB780-0AEA-8147-B4C0-573A816061FE}"/>
              </a:ext>
            </a:extLst>
          </p:cNvPr>
          <p:cNvPicPr>
            <a:picLocks noChangeAspect="1"/>
          </p:cNvPicPr>
          <p:nvPr/>
        </p:nvPicPr>
        <p:blipFill>
          <a:blip r:embed="rId8"/>
          <a:stretch>
            <a:fillRect/>
          </a:stretch>
        </p:blipFill>
        <p:spPr>
          <a:xfrm>
            <a:off x="5027743" y="5409259"/>
            <a:ext cx="1073389" cy="1173455"/>
          </a:xfrm>
          <a:prstGeom prst="rect">
            <a:avLst/>
          </a:prstGeom>
        </p:spPr>
      </p:pic>
      <p:pic>
        <p:nvPicPr>
          <p:cNvPr id="29" name="Picture 28">
            <a:extLst>
              <a:ext uri="{FF2B5EF4-FFF2-40B4-BE49-F238E27FC236}">
                <a16:creationId xmlns:a16="http://schemas.microsoft.com/office/drawing/2014/main" xmlns="" id="{B7AABBBA-0324-6043-842D-904C49BE91DC}"/>
              </a:ext>
            </a:extLst>
          </p:cNvPr>
          <p:cNvPicPr>
            <a:picLocks noChangeAspect="1"/>
          </p:cNvPicPr>
          <p:nvPr/>
        </p:nvPicPr>
        <p:blipFill>
          <a:blip r:embed="rId9"/>
          <a:stretch>
            <a:fillRect/>
          </a:stretch>
        </p:blipFill>
        <p:spPr>
          <a:xfrm>
            <a:off x="6303657" y="5395453"/>
            <a:ext cx="926040" cy="1143079"/>
          </a:xfrm>
          <a:prstGeom prst="rect">
            <a:avLst/>
          </a:prstGeom>
        </p:spPr>
      </p:pic>
      <p:pic>
        <p:nvPicPr>
          <p:cNvPr id="41" name="Picture 40">
            <a:extLst>
              <a:ext uri="{FF2B5EF4-FFF2-40B4-BE49-F238E27FC236}">
                <a16:creationId xmlns:a16="http://schemas.microsoft.com/office/drawing/2014/main" xmlns="" id="{2D7EA5AF-A161-724A-86E2-1FAABC386890}"/>
              </a:ext>
            </a:extLst>
          </p:cNvPr>
          <p:cNvPicPr>
            <a:picLocks noChangeAspect="1"/>
          </p:cNvPicPr>
          <p:nvPr/>
        </p:nvPicPr>
        <p:blipFill>
          <a:blip r:embed="rId10"/>
          <a:stretch>
            <a:fillRect/>
          </a:stretch>
        </p:blipFill>
        <p:spPr>
          <a:xfrm>
            <a:off x="2375603" y="4024882"/>
            <a:ext cx="1676055" cy="2207481"/>
          </a:xfrm>
          <a:prstGeom prst="rect">
            <a:avLst/>
          </a:prstGeom>
        </p:spPr>
      </p:pic>
      <p:sp>
        <p:nvSpPr>
          <p:cNvPr id="42" name="Rectangle 41">
            <a:extLst>
              <a:ext uri="{FF2B5EF4-FFF2-40B4-BE49-F238E27FC236}">
                <a16:creationId xmlns:a16="http://schemas.microsoft.com/office/drawing/2014/main" xmlns="" id="{1FE4F310-A39C-E645-8148-CEF152B74917}"/>
              </a:ext>
            </a:extLst>
          </p:cNvPr>
          <p:cNvSpPr/>
          <p:nvPr/>
        </p:nvSpPr>
        <p:spPr>
          <a:xfrm>
            <a:off x="1978250" y="6069848"/>
            <a:ext cx="2470759" cy="379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rgbClr val="FF0000"/>
                </a:solidFill>
              </a:rPr>
              <a:t>Dr. Funda T. Küpesiz</a:t>
            </a:r>
          </a:p>
          <a:p>
            <a:pPr algn="ctr"/>
            <a:r>
              <a:rPr lang="tr-TR" sz="1350" dirty="0">
                <a:solidFill>
                  <a:srgbClr val="FF0000"/>
                </a:solidFill>
              </a:rPr>
              <a:t>Akdeniz ÜTF</a:t>
            </a:r>
          </a:p>
        </p:txBody>
      </p:sp>
      <p:pic>
        <p:nvPicPr>
          <p:cNvPr id="22" name="Picture 21">
            <a:extLst>
              <a:ext uri="{FF2B5EF4-FFF2-40B4-BE49-F238E27FC236}">
                <a16:creationId xmlns:a16="http://schemas.microsoft.com/office/drawing/2014/main" xmlns="" id="{7A2FD196-EE9C-EC4D-8455-A28D5CEEA622}"/>
              </a:ext>
            </a:extLst>
          </p:cNvPr>
          <p:cNvPicPr>
            <a:picLocks noChangeAspect="1"/>
          </p:cNvPicPr>
          <p:nvPr/>
        </p:nvPicPr>
        <p:blipFill>
          <a:blip r:embed="rId11"/>
          <a:stretch>
            <a:fillRect/>
          </a:stretch>
        </p:blipFill>
        <p:spPr>
          <a:xfrm>
            <a:off x="7889631" y="63177"/>
            <a:ext cx="1038206" cy="1114638"/>
          </a:xfrm>
          <a:prstGeom prst="rect">
            <a:avLst/>
          </a:prstGeom>
        </p:spPr>
      </p:pic>
      <p:pic>
        <p:nvPicPr>
          <p:cNvPr id="3" name="Picture 2">
            <a:extLst>
              <a:ext uri="{FF2B5EF4-FFF2-40B4-BE49-F238E27FC236}">
                <a16:creationId xmlns:a16="http://schemas.microsoft.com/office/drawing/2014/main" xmlns="" id="{9E70EC5A-1798-A646-8AC8-A46DF8874C4B}"/>
              </a:ext>
            </a:extLst>
          </p:cNvPr>
          <p:cNvPicPr>
            <a:picLocks noChangeAspect="1"/>
          </p:cNvPicPr>
          <p:nvPr/>
        </p:nvPicPr>
        <p:blipFill>
          <a:blip r:embed="rId12"/>
          <a:stretch>
            <a:fillRect/>
          </a:stretch>
        </p:blipFill>
        <p:spPr>
          <a:xfrm>
            <a:off x="6969106" y="3592485"/>
            <a:ext cx="1289572" cy="1422883"/>
          </a:xfrm>
          <a:prstGeom prst="rect">
            <a:avLst/>
          </a:prstGeom>
        </p:spPr>
      </p:pic>
      <p:pic>
        <p:nvPicPr>
          <p:cNvPr id="5" name="Picture 4">
            <a:extLst>
              <a:ext uri="{FF2B5EF4-FFF2-40B4-BE49-F238E27FC236}">
                <a16:creationId xmlns:a16="http://schemas.microsoft.com/office/drawing/2014/main" xmlns="" id="{1941B1F8-6735-9D43-AFA5-7A5EFF0A0856}"/>
              </a:ext>
            </a:extLst>
          </p:cNvPr>
          <p:cNvPicPr>
            <a:picLocks noChangeAspect="1"/>
          </p:cNvPicPr>
          <p:nvPr/>
        </p:nvPicPr>
        <p:blipFill>
          <a:blip r:embed="rId13"/>
          <a:stretch>
            <a:fillRect/>
          </a:stretch>
        </p:blipFill>
        <p:spPr>
          <a:xfrm>
            <a:off x="4904810" y="3592485"/>
            <a:ext cx="1266132" cy="1398452"/>
          </a:xfrm>
          <a:prstGeom prst="rect">
            <a:avLst/>
          </a:prstGeom>
        </p:spPr>
      </p:pic>
      <p:sp>
        <p:nvSpPr>
          <p:cNvPr id="27" name="Rectangle 26">
            <a:extLst>
              <a:ext uri="{FF2B5EF4-FFF2-40B4-BE49-F238E27FC236}">
                <a16:creationId xmlns:a16="http://schemas.microsoft.com/office/drawing/2014/main" xmlns="" id="{7E2BC112-8027-F044-804D-9F86982EF6D1}"/>
              </a:ext>
            </a:extLst>
          </p:cNvPr>
          <p:cNvSpPr/>
          <p:nvPr/>
        </p:nvSpPr>
        <p:spPr>
          <a:xfrm>
            <a:off x="4449008" y="4904327"/>
            <a:ext cx="2244869" cy="44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rgbClr val="FF0000"/>
                </a:solidFill>
              </a:rPr>
              <a:t>Uzm. </a:t>
            </a:r>
            <a:r>
              <a:rPr lang="tr-TR" sz="1350" dirty="0" err="1">
                <a:solidFill>
                  <a:srgbClr val="FF0000"/>
                </a:solidFill>
              </a:rPr>
              <a:t>Öğr</a:t>
            </a:r>
            <a:r>
              <a:rPr lang="tr-TR" sz="1350" dirty="0">
                <a:solidFill>
                  <a:srgbClr val="FF0000"/>
                </a:solidFill>
              </a:rPr>
              <a:t>.  Dr. Eda Kantarcı </a:t>
            </a:r>
          </a:p>
        </p:txBody>
      </p:sp>
      <p:sp>
        <p:nvSpPr>
          <p:cNvPr id="30" name="Rectangle 29">
            <a:extLst>
              <a:ext uri="{FF2B5EF4-FFF2-40B4-BE49-F238E27FC236}">
                <a16:creationId xmlns:a16="http://schemas.microsoft.com/office/drawing/2014/main" xmlns="" id="{83CF7C68-F377-774D-A3A7-3005CF9E43A9}"/>
              </a:ext>
            </a:extLst>
          </p:cNvPr>
          <p:cNvSpPr/>
          <p:nvPr/>
        </p:nvSpPr>
        <p:spPr>
          <a:xfrm>
            <a:off x="6626744" y="4978154"/>
            <a:ext cx="2301093" cy="44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rgbClr val="FF0000"/>
                </a:solidFill>
              </a:rPr>
              <a:t>Uzm. </a:t>
            </a:r>
            <a:r>
              <a:rPr lang="tr-TR" sz="1350" dirty="0" err="1">
                <a:solidFill>
                  <a:srgbClr val="FF0000"/>
                </a:solidFill>
              </a:rPr>
              <a:t>Öğr</a:t>
            </a:r>
            <a:r>
              <a:rPr lang="tr-TR" sz="1350" dirty="0">
                <a:solidFill>
                  <a:srgbClr val="FF0000"/>
                </a:solidFill>
              </a:rPr>
              <a:t>.  Dr. Tahir Alper Cinli</a:t>
            </a:r>
          </a:p>
        </p:txBody>
      </p:sp>
    </p:spTree>
    <p:extLst>
      <p:ext uri="{BB962C8B-B14F-4D97-AF65-F5344CB8AC3E}">
        <p14:creationId xmlns:p14="http://schemas.microsoft.com/office/powerpoint/2010/main" val="117782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27"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1687"/>
            <a:ext cx="8229600" cy="1190821"/>
          </a:xfrm>
          <a:ln w="38100" cmpd="sng">
            <a:solidFill>
              <a:srgbClr val="3366FF">
                <a:alpha val="96000"/>
              </a:srgbClr>
            </a:solidFill>
          </a:ln>
        </p:spPr>
        <p:txBody>
          <a:bodyPr>
            <a:normAutofit/>
          </a:bodyPr>
          <a:lstStyle/>
          <a:p>
            <a:pPr lvl="0" algn="l">
              <a:lnSpc>
                <a:spcPct val="140000"/>
              </a:lnSpc>
            </a:pPr>
            <a:r>
              <a:rPr lang="tr-TR" sz="2400" dirty="0" smtClean="0">
                <a:effectLst/>
              </a:rPr>
              <a:t>1. Eğitim programının amacı hedefi-Özet</a:t>
            </a:r>
            <a:endParaRPr lang="en-US" sz="2400" dirty="0"/>
          </a:p>
        </p:txBody>
      </p:sp>
      <p:sp>
        <p:nvSpPr>
          <p:cNvPr id="3" name="Content Placeholder 2"/>
          <p:cNvSpPr>
            <a:spLocks noGrp="1"/>
          </p:cNvSpPr>
          <p:nvPr>
            <p:ph idx="1"/>
          </p:nvPr>
        </p:nvSpPr>
        <p:spPr>
          <a:xfrm>
            <a:off x="457200" y="2163297"/>
            <a:ext cx="8229600" cy="3962866"/>
          </a:xfrm>
          <a:ln w="38100" cmpd="sng">
            <a:solidFill>
              <a:srgbClr val="3366FF">
                <a:alpha val="96000"/>
              </a:srgbClr>
            </a:solidFill>
          </a:ln>
        </p:spPr>
        <p:txBody>
          <a:bodyPr>
            <a:normAutofit/>
          </a:bodyPr>
          <a:lstStyle/>
          <a:p>
            <a:r>
              <a:rPr lang="en-US" sz="2000" dirty="0" err="1" smtClean="0"/>
              <a:t>Eğitim</a:t>
            </a:r>
            <a:r>
              <a:rPr lang="en-US" sz="2000" dirty="0" smtClean="0"/>
              <a:t> </a:t>
            </a:r>
            <a:r>
              <a:rPr lang="en-US" sz="2000" dirty="0" err="1"/>
              <a:t>programının</a:t>
            </a:r>
            <a:r>
              <a:rPr lang="en-US" sz="2000" dirty="0"/>
              <a:t> </a:t>
            </a:r>
            <a:r>
              <a:rPr lang="en-US" sz="2000" dirty="0" err="1"/>
              <a:t>amaç</a:t>
            </a:r>
            <a:r>
              <a:rPr lang="en-US" sz="2000" dirty="0"/>
              <a:t> </a:t>
            </a:r>
            <a:r>
              <a:rPr lang="en-US" sz="2000" dirty="0" err="1"/>
              <a:t>ve</a:t>
            </a:r>
            <a:r>
              <a:rPr lang="en-US" sz="2000" dirty="0"/>
              <a:t> </a:t>
            </a:r>
            <a:r>
              <a:rPr lang="en-US" sz="2000" dirty="0" err="1"/>
              <a:t>hedeflerini</a:t>
            </a:r>
            <a:r>
              <a:rPr lang="en-US" sz="2000" dirty="0"/>
              <a:t> </a:t>
            </a:r>
            <a:r>
              <a:rPr lang="en-US" sz="2000" dirty="0" err="1"/>
              <a:t>gösteren</a:t>
            </a:r>
            <a:r>
              <a:rPr lang="en-US" sz="2000" dirty="0"/>
              <a:t> </a:t>
            </a:r>
            <a:r>
              <a:rPr lang="en-US" sz="2000" dirty="0" err="1"/>
              <a:t>belge</a:t>
            </a:r>
            <a:r>
              <a:rPr lang="en-US" sz="2000" dirty="0"/>
              <a:t> </a:t>
            </a:r>
            <a:r>
              <a:rPr lang="en-US" sz="2000" dirty="0" err="1"/>
              <a:t>var</a:t>
            </a:r>
            <a:r>
              <a:rPr lang="en-US" sz="2000" dirty="0"/>
              <a:t> </a:t>
            </a:r>
            <a:r>
              <a:rPr lang="en-US" sz="2000" dirty="0" err="1"/>
              <a:t>mı</a:t>
            </a:r>
            <a:r>
              <a:rPr lang="en-US" sz="2000" dirty="0"/>
              <a:t>? </a:t>
            </a:r>
            <a:endParaRPr lang="en-US" sz="2000" dirty="0" smtClean="0"/>
          </a:p>
          <a:p>
            <a:r>
              <a:rPr lang="en-US" sz="2000" dirty="0" err="1" smtClean="0"/>
              <a:t>Eğitici</a:t>
            </a:r>
            <a:r>
              <a:rPr lang="en-US" sz="2000" dirty="0" smtClean="0"/>
              <a:t> </a:t>
            </a:r>
            <a:r>
              <a:rPr lang="en-US" sz="2000" dirty="0" err="1"/>
              <a:t>ve</a:t>
            </a:r>
            <a:r>
              <a:rPr lang="en-US" sz="2000" dirty="0"/>
              <a:t> </a:t>
            </a:r>
            <a:r>
              <a:rPr lang="en-US" sz="2000" dirty="0" err="1"/>
              <a:t>eğitilenlere</a:t>
            </a:r>
            <a:r>
              <a:rPr lang="en-US" sz="2000" dirty="0"/>
              <a:t> </a:t>
            </a:r>
            <a:r>
              <a:rPr lang="en-US" sz="2000" dirty="0" err="1"/>
              <a:t>duyurulmuş</a:t>
            </a:r>
            <a:r>
              <a:rPr lang="en-US" sz="2000" dirty="0"/>
              <a:t> mu? </a:t>
            </a:r>
            <a:endParaRPr lang="en-US" sz="2000" dirty="0" smtClean="0"/>
          </a:p>
          <a:p>
            <a:r>
              <a:rPr lang="en-US" sz="2000" dirty="0" err="1" smtClean="0"/>
              <a:t>Eğitim</a:t>
            </a:r>
            <a:r>
              <a:rPr lang="en-US" sz="2000" dirty="0" smtClean="0"/>
              <a:t> </a:t>
            </a:r>
            <a:r>
              <a:rPr lang="en-US" sz="2000" dirty="0" err="1"/>
              <a:t>programının</a:t>
            </a:r>
            <a:r>
              <a:rPr lang="en-US" sz="2000" dirty="0"/>
              <a:t> </a:t>
            </a:r>
            <a:r>
              <a:rPr lang="en-US" sz="2000" dirty="0" err="1"/>
              <a:t>amaç</a:t>
            </a:r>
            <a:r>
              <a:rPr lang="en-US" sz="2000" dirty="0"/>
              <a:t> </a:t>
            </a:r>
            <a:r>
              <a:rPr lang="en-US" sz="2000" dirty="0" err="1"/>
              <a:t>ve</a:t>
            </a:r>
            <a:r>
              <a:rPr lang="en-US" sz="2000" dirty="0"/>
              <a:t> </a:t>
            </a:r>
            <a:r>
              <a:rPr lang="en-US" sz="2000" dirty="0" err="1"/>
              <a:t>hedefleri</a:t>
            </a:r>
            <a:r>
              <a:rPr lang="en-US" sz="2000" dirty="0"/>
              <a:t>, </a:t>
            </a:r>
            <a:r>
              <a:rPr lang="en-US" sz="2000" dirty="0" err="1"/>
              <a:t>yıllara</a:t>
            </a:r>
            <a:r>
              <a:rPr lang="en-US" sz="2000" dirty="0"/>
              <a:t> </a:t>
            </a:r>
            <a:r>
              <a:rPr lang="en-US" sz="2000" dirty="0" err="1"/>
              <a:t>göre</a:t>
            </a:r>
            <a:r>
              <a:rPr lang="en-US" sz="2000" dirty="0"/>
              <a:t> </a:t>
            </a:r>
            <a:r>
              <a:rPr lang="en-US" sz="2000" dirty="0" err="1"/>
              <a:t>tanımlı</a:t>
            </a:r>
            <a:r>
              <a:rPr lang="en-US" sz="2000" dirty="0"/>
              <a:t> </a:t>
            </a:r>
            <a:r>
              <a:rPr lang="en-US" sz="2000" dirty="0" err="1"/>
              <a:t>mı</a:t>
            </a:r>
            <a:r>
              <a:rPr lang="en-US" sz="2000" dirty="0"/>
              <a:t>? </a:t>
            </a:r>
            <a:endParaRPr lang="en-US" sz="2000" dirty="0" smtClean="0"/>
          </a:p>
          <a:p>
            <a:r>
              <a:rPr lang="en-US" sz="2000" dirty="0" err="1" smtClean="0"/>
              <a:t>Uzmanlık</a:t>
            </a:r>
            <a:r>
              <a:rPr lang="en-US" sz="2000" dirty="0"/>
              <a:t>	</a:t>
            </a:r>
            <a:r>
              <a:rPr lang="en-US" sz="2000" dirty="0" err="1"/>
              <a:t>öğrencisinden</a:t>
            </a:r>
            <a:r>
              <a:rPr lang="en-US" sz="2000" dirty="0"/>
              <a:t> </a:t>
            </a:r>
            <a:r>
              <a:rPr lang="en-US" sz="2000" dirty="0" err="1"/>
              <a:t>beklenen</a:t>
            </a:r>
            <a:r>
              <a:rPr lang="en-US" sz="2000" dirty="0"/>
              <a:t> </a:t>
            </a:r>
            <a:r>
              <a:rPr lang="en-US" sz="2000" dirty="0" err="1"/>
              <a:t>yeterlikler</a:t>
            </a:r>
            <a:r>
              <a:rPr lang="en-US" sz="2000" dirty="0"/>
              <a:t> </a:t>
            </a:r>
            <a:r>
              <a:rPr lang="en-US" sz="2000" dirty="0" err="1"/>
              <a:t>ve</a:t>
            </a:r>
            <a:r>
              <a:rPr lang="en-US" sz="2000" dirty="0"/>
              <a:t> </a:t>
            </a:r>
            <a:r>
              <a:rPr lang="en-US" sz="2000" dirty="0" err="1"/>
              <a:t>yetkinlikler</a:t>
            </a:r>
            <a:r>
              <a:rPr lang="en-US" sz="2000" dirty="0"/>
              <a:t> </a:t>
            </a:r>
            <a:r>
              <a:rPr lang="en-US" sz="2000" dirty="0" err="1"/>
              <a:t>tanımlanmış</a:t>
            </a:r>
            <a:r>
              <a:rPr lang="en-US" sz="2000" dirty="0"/>
              <a:t> </a:t>
            </a:r>
            <a:r>
              <a:rPr lang="en-US" sz="2000" dirty="0" err="1"/>
              <a:t>mı</a:t>
            </a:r>
            <a:r>
              <a:rPr lang="en-US" sz="2000" dirty="0"/>
              <a:t>? </a:t>
            </a:r>
            <a:endParaRPr lang="en-US" sz="2000" dirty="0" smtClean="0"/>
          </a:p>
          <a:p>
            <a:r>
              <a:rPr lang="en-US" sz="2000" dirty="0" err="1" smtClean="0"/>
              <a:t>Eğitim</a:t>
            </a:r>
            <a:r>
              <a:rPr lang="en-US" sz="2000" dirty="0" smtClean="0"/>
              <a:t> </a:t>
            </a:r>
            <a:r>
              <a:rPr lang="en-US" sz="2000" dirty="0" err="1"/>
              <a:t>programının</a:t>
            </a:r>
            <a:r>
              <a:rPr lang="en-US" sz="2000" dirty="0"/>
              <a:t> </a:t>
            </a:r>
            <a:r>
              <a:rPr lang="en-US" sz="2000" dirty="0" err="1"/>
              <a:t>amaç</a:t>
            </a:r>
            <a:r>
              <a:rPr lang="en-US" sz="2000" dirty="0"/>
              <a:t> </a:t>
            </a:r>
            <a:r>
              <a:rPr lang="en-US" sz="2000" dirty="0" err="1"/>
              <a:t>ve</a:t>
            </a:r>
            <a:r>
              <a:rPr lang="en-US" sz="2000" dirty="0"/>
              <a:t> </a:t>
            </a:r>
            <a:r>
              <a:rPr lang="en-US" sz="2000" dirty="0" err="1"/>
              <a:t>hedefleri</a:t>
            </a:r>
            <a:r>
              <a:rPr lang="en-US" sz="2000" dirty="0"/>
              <a:t> </a:t>
            </a:r>
            <a:r>
              <a:rPr lang="en-US" sz="2000" dirty="0" err="1"/>
              <a:t>Meslek</a:t>
            </a:r>
            <a:r>
              <a:rPr lang="en-US" sz="2000" dirty="0"/>
              <a:t> </a:t>
            </a:r>
            <a:r>
              <a:rPr lang="en-US" sz="2000" dirty="0" err="1"/>
              <a:t>örgütleri</a:t>
            </a:r>
            <a:r>
              <a:rPr lang="en-US" sz="2000" dirty="0"/>
              <a:t>/</a:t>
            </a:r>
            <a:r>
              <a:rPr lang="en-US" sz="2000" dirty="0" err="1"/>
              <a:t>Hematoloji</a:t>
            </a:r>
            <a:r>
              <a:rPr lang="en-US" sz="2000" dirty="0"/>
              <a:t> </a:t>
            </a:r>
            <a:r>
              <a:rPr lang="en-US" sz="2000" dirty="0" err="1"/>
              <a:t>yeterlik</a:t>
            </a:r>
            <a:r>
              <a:rPr lang="en-US" sz="2000" dirty="0"/>
              <a:t> </a:t>
            </a:r>
            <a:r>
              <a:rPr lang="en-US" sz="2000" dirty="0" err="1"/>
              <a:t>komisyonu</a:t>
            </a:r>
            <a:r>
              <a:rPr lang="en-US" sz="2000" dirty="0"/>
              <a:t>/TUKMOS-</a:t>
            </a:r>
            <a:r>
              <a:rPr lang="en-US" sz="2000" dirty="0" err="1"/>
              <a:t>Hematoloji</a:t>
            </a:r>
            <a:r>
              <a:rPr lang="en-US" sz="2000" dirty="0"/>
              <a:t> </a:t>
            </a:r>
            <a:r>
              <a:rPr lang="en-US" sz="2000" dirty="0" err="1"/>
              <a:t>ve</a:t>
            </a:r>
            <a:r>
              <a:rPr lang="en-US" sz="2000" dirty="0"/>
              <a:t> </a:t>
            </a:r>
            <a:r>
              <a:rPr lang="en-US" sz="2000" dirty="0" err="1"/>
              <a:t>yetkili</a:t>
            </a:r>
            <a:r>
              <a:rPr lang="en-US" sz="2000" dirty="0"/>
              <a:t> </a:t>
            </a:r>
            <a:r>
              <a:rPr lang="en-US" sz="2000" dirty="0" err="1"/>
              <a:t>makamlar</a:t>
            </a:r>
            <a:r>
              <a:rPr lang="en-US" sz="2000" dirty="0"/>
              <a:t> </a:t>
            </a:r>
            <a:r>
              <a:rPr lang="en-US" sz="2000" dirty="0" err="1"/>
              <a:t>gibi</a:t>
            </a:r>
            <a:r>
              <a:rPr lang="en-US" sz="2000" dirty="0"/>
              <a:t> </a:t>
            </a:r>
            <a:r>
              <a:rPr lang="en-US" sz="2000" dirty="0" err="1"/>
              <a:t>dış</a:t>
            </a:r>
            <a:r>
              <a:rPr lang="en-US" sz="2000" dirty="0"/>
              <a:t> </a:t>
            </a:r>
            <a:r>
              <a:rPr lang="en-US" sz="2000" dirty="0" err="1"/>
              <a:t>paydaşlardan</a:t>
            </a:r>
            <a:r>
              <a:rPr lang="en-US" sz="2000" dirty="0"/>
              <a:t> </a:t>
            </a:r>
            <a:r>
              <a:rPr lang="en-US" sz="2000" dirty="0" err="1"/>
              <a:t>katkı</a:t>
            </a:r>
            <a:r>
              <a:rPr lang="en-US" sz="2000" dirty="0"/>
              <a:t> </a:t>
            </a:r>
            <a:r>
              <a:rPr lang="en-US" sz="2000" dirty="0" err="1"/>
              <a:t>ve</a:t>
            </a:r>
            <a:r>
              <a:rPr lang="en-US" sz="2000" dirty="0"/>
              <a:t> </a:t>
            </a:r>
            <a:r>
              <a:rPr lang="en-US" sz="2000" dirty="0" err="1"/>
              <a:t>görüş</a:t>
            </a:r>
            <a:r>
              <a:rPr lang="en-US" sz="2000" dirty="0"/>
              <a:t> </a:t>
            </a:r>
            <a:r>
              <a:rPr lang="en-US" sz="2000" dirty="0" err="1"/>
              <a:t>alarak</a:t>
            </a:r>
            <a:r>
              <a:rPr lang="en-US" sz="2000" dirty="0"/>
              <a:t> </a:t>
            </a:r>
            <a:r>
              <a:rPr lang="en-US" sz="2000" dirty="0" err="1"/>
              <a:t>mı</a:t>
            </a:r>
            <a:r>
              <a:rPr lang="en-US" sz="2000" dirty="0"/>
              <a:t> </a:t>
            </a:r>
            <a:r>
              <a:rPr lang="en-US" sz="2000" dirty="0" err="1"/>
              <a:t>oluşturulmuş</a:t>
            </a:r>
            <a:r>
              <a:rPr lang="en-US" sz="2000" dirty="0"/>
              <a:t>?</a:t>
            </a:r>
            <a:endParaRPr lang="tr-TR" sz="2000" dirty="0"/>
          </a:p>
          <a:p>
            <a:r>
              <a:rPr lang="en-US" sz="2000" dirty="0"/>
              <a:t>(GELİŞİM STANDARDI)</a:t>
            </a:r>
            <a:endParaRPr lang="tr-TR" sz="2000" dirty="0"/>
          </a:p>
          <a:p>
            <a:pPr>
              <a:lnSpc>
                <a:spcPct val="140000"/>
              </a:lnSpc>
            </a:pPr>
            <a:endParaRPr lang="en-US" sz="2000" dirty="0"/>
          </a:p>
        </p:txBody>
      </p:sp>
    </p:spTree>
    <p:extLst>
      <p:ext uri="{BB962C8B-B14F-4D97-AF65-F5344CB8AC3E}">
        <p14:creationId xmlns:p14="http://schemas.microsoft.com/office/powerpoint/2010/main" val="22712595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840" y="1395674"/>
            <a:ext cx="8229600" cy="1046757"/>
          </a:xfrm>
          <a:ln w="38100" cmpd="sng">
            <a:solidFill>
              <a:srgbClr val="FF0000">
                <a:alpha val="96000"/>
              </a:srgbClr>
            </a:solidFill>
          </a:ln>
        </p:spPr>
        <p:txBody>
          <a:bodyPr>
            <a:normAutofit/>
          </a:bodyPr>
          <a:lstStyle/>
          <a:p>
            <a:pPr algn="just"/>
            <a:r>
              <a:rPr lang="tr-TR" sz="2000" b="1" dirty="0" smtClean="0">
                <a:solidFill>
                  <a:srgbClr val="3366FF"/>
                </a:solidFill>
              </a:rPr>
              <a:t>T.S.2.1. </a:t>
            </a:r>
            <a:r>
              <a:rPr lang="tr-TR" sz="2000" b="1" dirty="0" smtClean="0"/>
              <a:t>Hematoloji </a:t>
            </a:r>
            <a:r>
              <a:rPr lang="tr-TR" sz="2000" b="1" dirty="0"/>
              <a:t>uzmanlık eğitimi </a:t>
            </a:r>
            <a:r>
              <a:rPr lang="tr-TR" sz="2000" dirty="0"/>
              <a:t>mutlaka</a:t>
            </a:r>
            <a:r>
              <a:rPr lang="tr-TR" sz="2000" dirty="0" smtClean="0"/>
              <a:t>, Eğitim </a:t>
            </a:r>
            <a:r>
              <a:rPr lang="tr-TR" sz="2000" dirty="0"/>
              <a:t>ve öğretimin genel ilkelerine uyularak </a:t>
            </a:r>
            <a:r>
              <a:rPr lang="tr-TR" sz="2000" b="1" dirty="0"/>
              <a:t>sistematik ve kesintisiz bir eğitim programı çerçevesinde </a:t>
            </a:r>
            <a:r>
              <a:rPr lang="tr-TR" sz="2000" dirty="0"/>
              <a:t>yapılmalıdır.</a:t>
            </a:r>
            <a:r>
              <a:rPr lang="tr-TR" sz="2000" dirty="0" smtClean="0">
                <a:effectLst/>
              </a:rPr>
              <a:t> </a:t>
            </a:r>
            <a:endParaRPr lang="en-US" sz="2000" dirty="0"/>
          </a:p>
        </p:txBody>
      </p:sp>
      <p:sp>
        <p:nvSpPr>
          <p:cNvPr id="3" name="Content Placeholder 2"/>
          <p:cNvSpPr>
            <a:spLocks noGrp="1"/>
          </p:cNvSpPr>
          <p:nvPr>
            <p:ph idx="1"/>
          </p:nvPr>
        </p:nvSpPr>
        <p:spPr>
          <a:xfrm>
            <a:off x="568840" y="2763437"/>
            <a:ext cx="8229600" cy="3753515"/>
          </a:xfrm>
          <a:ln w="38100" cmpd="sng">
            <a:solidFill>
              <a:srgbClr val="FF0000">
                <a:alpha val="96000"/>
              </a:srgbClr>
            </a:solidFill>
          </a:ln>
        </p:spPr>
        <p:txBody>
          <a:bodyPr>
            <a:normAutofit/>
          </a:bodyPr>
          <a:lstStyle/>
          <a:p>
            <a:pPr lvl="0" algn="just">
              <a:buFont typeface="Wingdings" charset="2"/>
              <a:buChar char="ü"/>
            </a:pPr>
            <a:r>
              <a:rPr lang="tr-TR" sz="2000" dirty="0"/>
              <a:t>Kurumda uzmanlık öğrencilerinin hangi yılda hangi eğitimleri alacağı,  en az TUKMOS-Hematoloji müfredatına uygun hangi rotasyonları yapacağı ve hangi bölümlerde çalışacağını belirten yeterli bir yazılı çalışma </a:t>
            </a:r>
            <a:r>
              <a:rPr lang="tr-TR" sz="2000" dirty="0" smtClean="0"/>
              <a:t>programı VE uygulandığını gösterir belgeler</a:t>
            </a:r>
            <a:endParaRPr lang="tr-TR" sz="2000" dirty="0" smtClean="0">
              <a:effectLst/>
            </a:endParaRPr>
          </a:p>
          <a:p>
            <a:pPr lvl="0" algn="just">
              <a:buFont typeface="Wingdings" charset="2"/>
              <a:buChar char="ü"/>
            </a:pPr>
            <a:r>
              <a:rPr lang="tr-TR" sz="2000" dirty="0"/>
              <a:t>Bu yazılı program oluşturulurken asistan hekimin gelişimi dikkate alınmış, yetki ve sorumlulukları tanımlanmıştır. Örneğin poliklinik, servis, konsültasyon sorumlulukları gerekçeli ve gelişime açık, rehberlik edecek şekilde zamanlı, tanımlıdır. Olası aksaklıklarda uygulanacak telafi – oryantasyon eğitimleri tanımlanmış ve </a:t>
            </a:r>
            <a:r>
              <a:rPr lang="tr-TR" sz="2000" dirty="0" smtClean="0"/>
              <a:t>uygulanmakta olduğunu gösteren belgeler</a:t>
            </a:r>
            <a:endParaRPr lang="tr-TR" sz="2000" dirty="0" smtClean="0">
              <a:effectLst/>
            </a:endParaRPr>
          </a:p>
          <a:p>
            <a:pPr algn="just">
              <a:buFont typeface="Wingdings" charset="2"/>
              <a:buChar char="ü"/>
            </a:pPr>
            <a:r>
              <a:rPr lang="tr-TR" sz="2000" dirty="0"/>
              <a:t>Uzmanlık öğrencileri karnesi ve/veya gelişim dosyaları (</a:t>
            </a:r>
            <a:r>
              <a:rPr lang="tr-TR" sz="2000" dirty="0" err="1"/>
              <a:t>portfolio</a:t>
            </a:r>
            <a:r>
              <a:rPr lang="tr-TR" sz="2000" dirty="0"/>
              <a:t>)</a:t>
            </a:r>
            <a:r>
              <a:rPr lang="tr-TR" sz="2000" dirty="0" smtClean="0">
                <a:effectLst/>
              </a:rPr>
              <a:t> </a:t>
            </a:r>
            <a:endParaRPr lang="en-US" sz="2000" dirty="0"/>
          </a:p>
        </p:txBody>
      </p:sp>
      <p:sp>
        <p:nvSpPr>
          <p:cNvPr id="5" name="TextBox 4"/>
          <p:cNvSpPr txBox="1"/>
          <p:nvPr/>
        </p:nvSpPr>
        <p:spPr>
          <a:xfrm>
            <a:off x="568840" y="235105"/>
            <a:ext cx="8229600" cy="954107"/>
          </a:xfrm>
          <a:prstGeom prst="rect">
            <a:avLst/>
          </a:prstGeom>
          <a:noFill/>
          <a:ln w="38100" cmpd="sng">
            <a:solidFill>
              <a:srgbClr val="FF0000">
                <a:alpha val="96000"/>
              </a:srgbClr>
            </a:solidFill>
          </a:ln>
        </p:spPr>
        <p:txBody>
          <a:bodyPr wrap="square" rtlCol="0">
            <a:spAutoFit/>
          </a:bodyPr>
          <a:lstStyle/>
          <a:p>
            <a:r>
              <a:rPr lang="tr-TR" sz="2800" b="1" dirty="0"/>
              <a:t>2. EĞİTİM </a:t>
            </a:r>
            <a:r>
              <a:rPr lang="tr-TR" sz="2800" b="1" dirty="0" smtClean="0"/>
              <a:t>SÜRECİ   </a:t>
            </a:r>
            <a:r>
              <a:rPr lang="tr-TR" sz="2800" b="1" dirty="0"/>
              <a:t>(6 TEMEL, 2 GELİŞİM STANDARDI)</a:t>
            </a:r>
          </a:p>
          <a:p>
            <a:endParaRPr lang="en-US" sz="2800" b="1" dirty="0"/>
          </a:p>
        </p:txBody>
      </p:sp>
    </p:spTree>
    <p:extLst>
      <p:ext uri="{BB962C8B-B14F-4D97-AF65-F5344CB8AC3E}">
        <p14:creationId xmlns:p14="http://schemas.microsoft.com/office/powerpoint/2010/main" val="19812829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964394"/>
          </a:xfrm>
          <a:ln w="38100" cmpd="sng">
            <a:solidFill>
              <a:srgbClr val="FF0000">
                <a:alpha val="96000"/>
              </a:srgbClr>
            </a:solidFill>
          </a:ln>
        </p:spPr>
        <p:txBody>
          <a:bodyPr>
            <a:normAutofit fontScale="90000"/>
          </a:bodyPr>
          <a:lstStyle/>
          <a:p>
            <a:pPr algn="just">
              <a:lnSpc>
                <a:spcPct val="140000"/>
              </a:lnSpc>
            </a:pPr>
            <a:r>
              <a:rPr lang="en-US" sz="2200" b="1" dirty="0" smtClean="0">
                <a:solidFill>
                  <a:srgbClr val="3366FF"/>
                </a:solidFill>
              </a:rPr>
              <a:t>TS.2.2. </a:t>
            </a:r>
            <a:r>
              <a:rPr lang="tr-TR" sz="2000" b="1" dirty="0"/>
              <a:t>Eğitim programı</a:t>
            </a:r>
            <a:r>
              <a:rPr lang="tr-TR" sz="2000" dirty="0"/>
              <a:t>, uzmanlık öğrencisinin hasta bakım / hizmet etkinliklerinde sorumluluğu paylaşacağı şekilde ve gözlem altında mutlaka </a:t>
            </a:r>
            <a:r>
              <a:rPr lang="tr-TR" sz="2000" b="1" dirty="0"/>
              <a:t>uygulamaya dayalı olmalı ve görev yaparken öğrenmeyi sağlamalıdır.</a:t>
            </a:r>
            <a:r>
              <a:rPr lang="tr-TR" sz="2000" dirty="0"/>
              <a:t> Eğitim programı TUKMOS-Hematoloji müfredatına uygun olarak, </a:t>
            </a:r>
            <a:r>
              <a:rPr lang="tr-TR" sz="2000" b="1" dirty="0"/>
              <a:t>uygulamalı ve kuramsal eğitimi mutlaka bütünleştirmelidir</a:t>
            </a:r>
            <a:r>
              <a:rPr lang="tr-TR" sz="2000" dirty="0"/>
              <a:t>.</a:t>
            </a:r>
            <a:r>
              <a:rPr lang="tr-TR" sz="2000" dirty="0" smtClean="0">
                <a:effectLst/>
              </a:rPr>
              <a:t> </a:t>
            </a:r>
            <a:endParaRPr lang="en-US" sz="2000" dirty="0"/>
          </a:p>
        </p:txBody>
      </p:sp>
      <p:sp>
        <p:nvSpPr>
          <p:cNvPr id="3" name="Content Placeholder 2"/>
          <p:cNvSpPr>
            <a:spLocks noGrp="1"/>
          </p:cNvSpPr>
          <p:nvPr>
            <p:ph idx="1"/>
          </p:nvPr>
        </p:nvSpPr>
        <p:spPr>
          <a:xfrm>
            <a:off x="457200" y="2498258"/>
            <a:ext cx="8229600" cy="3753515"/>
          </a:xfrm>
          <a:ln w="38100" cmpd="sng">
            <a:solidFill>
              <a:srgbClr val="FF0000">
                <a:alpha val="96000"/>
              </a:srgbClr>
            </a:solidFill>
          </a:ln>
        </p:spPr>
        <p:txBody>
          <a:bodyPr>
            <a:normAutofit/>
          </a:bodyPr>
          <a:lstStyle/>
          <a:p>
            <a:pPr lvl="0" algn="just">
              <a:buFont typeface="Wingdings" charset="2"/>
              <a:buChar char="ü"/>
            </a:pPr>
            <a:r>
              <a:rPr lang="tr-TR" sz="2000" dirty="0"/>
              <a:t>Uzmanlık öğrencilerinin yıllara göre klinikte hangi sorumlulukları ve görevleri üstleneceği, hangi koşullarda nöbet tutacağı, kime karşı sorumlu olacağının, görev tanımı standartlara uygun ve yazılı olarak belirlenmiş, yazılı olarak duyurulmuş, gerektiğinde gözden geçirilme süreci tanımlanmış ve </a:t>
            </a:r>
            <a:r>
              <a:rPr lang="tr-TR" sz="2000" dirty="0" smtClean="0"/>
              <a:t>uygulanmakta olduğunu gösteren belgeler</a:t>
            </a:r>
            <a:endParaRPr lang="tr-TR" sz="2000" dirty="0" smtClean="0">
              <a:effectLst/>
            </a:endParaRPr>
          </a:p>
          <a:p>
            <a:pPr lvl="0" algn="just">
              <a:buFont typeface="Wingdings" charset="2"/>
              <a:buChar char="ü"/>
            </a:pPr>
            <a:r>
              <a:rPr lang="tr-TR" sz="2000" dirty="0"/>
              <a:t>Bu yönerge – işleyiş akışı eğitime başlayan asistan hekime ilk hafta bir program dahilinde açıklanmakta, olası durumlar örnek olaylarla verilmeli, uzmanlık öğrencilerinin süreci kavradığı güvence altına alınmalıdır. Bu toplantıların içeriği ve yapıldığına ilişkin toplantı tutanakları kayıt altına alınmalıdır.</a:t>
            </a:r>
            <a:endParaRPr lang="tr-TR" sz="2000" dirty="0" smtClean="0">
              <a:effectLst/>
            </a:endParaRPr>
          </a:p>
          <a:p>
            <a:pPr algn="just">
              <a:lnSpc>
                <a:spcPct val="140000"/>
              </a:lnSpc>
              <a:buFont typeface="Wingdings" charset="2"/>
              <a:buChar char="ü"/>
            </a:pPr>
            <a:endParaRPr lang="en-US" sz="2000" dirty="0"/>
          </a:p>
        </p:txBody>
      </p:sp>
    </p:spTree>
    <p:extLst>
      <p:ext uri="{BB962C8B-B14F-4D97-AF65-F5344CB8AC3E}">
        <p14:creationId xmlns:p14="http://schemas.microsoft.com/office/powerpoint/2010/main" val="32362612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6"/>
            <a:ext cx="8229600" cy="2159789"/>
          </a:xfrm>
          <a:ln w="38100" cmpd="sng">
            <a:solidFill>
              <a:srgbClr val="FF0000">
                <a:alpha val="96000"/>
              </a:srgbClr>
            </a:solidFill>
          </a:ln>
        </p:spPr>
        <p:txBody>
          <a:bodyPr>
            <a:noAutofit/>
          </a:bodyPr>
          <a:lstStyle/>
          <a:p>
            <a:pPr algn="just">
              <a:lnSpc>
                <a:spcPct val="140000"/>
              </a:lnSpc>
            </a:pPr>
            <a:r>
              <a:rPr lang="tr-TR" sz="1600" b="1" dirty="0" smtClean="0">
                <a:solidFill>
                  <a:srgbClr val="3366FF"/>
                </a:solidFill>
              </a:rPr>
              <a:t>T.S.2.3. </a:t>
            </a:r>
            <a:r>
              <a:rPr lang="tr-TR" sz="1600" dirty="0" smtClean="0"/>
              <a:t>Eğitim </a:t>
            </a:r>
            <a:r>
              <a:rPr lang="tr-TR" sz="1600" dirty="0"/>
              <a:t>programı; TUKMOS-Hematoloji müfredatında tanımlanan seçilen yetkinlik ve yeterlikleri karşılayacak </a:t>
            </a:r>
            <a:r>
              <a:rPr lang="tr-TR" sz="1600" b="1" dirty="0"/>
              <a:t>temel biyomedikal, klinik, davranış ve sosyal bilimleri; karar verebilme yetkinliğini, iletişim becerilerini, tıp etiğini, halk sağlığı politikasını, tıp hukuku ve yönetimle ilgili disiplinlerin kuramsal ve uygulamalı çalışmalarını mutlaka kapsamalıdır</a:t>
            </a:r>
            <a:r>
              <a:rPr lang="tr-TR" sz="1600" dirty="0"/>
              <a:t>. Uzmanlık öğrencisi bildirilen bu başlıklara</a:t>
            </a:r>
            <a:r>
              <a:rPr lang="tr-TR" sz="1600" b="1" dirty="0"/>
              <a:t> klinikte karar verme süreçlerine göre yaklaşım gerçekleştirmeli ve eleştirel değerlendirme</a:t>
            </a:r>
            <a:r>
              <a:rPr lang="tr-TR" sz="1600" dirty="0"/>
              <a:t> yapabilmelidir. </a:t>
            </a:r>
            <a:endParaRPr lang="en-US" sz="1600" dirty="0"/>
          </a:p>
        </p:txBody>
      </p:sp>
      <p:sp>
        <p:nvSpPr>
          <p:cNvPr id="3" name="Content Placeholder 2"/>
          <p:cNvSpPr>
            <a:spLocks noGrp="1"/>
          </p:cNvSpPr>
          <p:nvPr>
            <p:ph idx="1"/>
          </p:nvPr>
        </p:nvSpPr>
        <p:spPr>
          <a:xfrm>
            <a:off x="457200" y="2679696"/>
            <a:ext cx="8229600" cy="3753515"/>
          </a:xfrm>
          <a:ln w="38100" cmpd="sng">
            <a:solidFill>
              <a:srgbClr val="FF0000">
                <a:alpha val="96000"/>
              </a:srgbClr>
            </a:solidFill>
          </a:ln>
        </p:spPr>
        <p:txBody>
          <a:bodyPr>
            <a:normAutofit fontScale="92500" lnSpcReduction="20000"/>
          </a:bodyPr>
          <a:lstStyle/>
          <a:p>
            <a:pPr lvl="0" algn="just">
              <a:buFont typeface="Wingdings" charset="2"/>
              <a:buChar char="ü"/>
            </a:pPr>
            <a:r>
              <a:rPr lang="tr-TR" sz="2000" dirty="0"/>
              <a:t>E</a:t>
            </a:r>
            <a:r>
              <a:rPr lang="tr-TR" sz="2000" dirty="0" smtClean="0"/>
              <a:t>ğitim programının; hematoloji </a:t>
            </a:r>
            <a:r>
              <a:rPr lang="tr-TR" sz="2000" dirty="0"/>
              <a:t>uzmanlık </a:t>
            </a:r>
            <a:r>
              <a:rPr lang="tr-TR" sz="2000" dirty="0" smtClean="0"/>
              <a:t>alanında mesleksel </a:t>
            </a:r>
            <a:r>
              <a:rPr lang="tr-TR" sz="2000" dirty="0"/>
              <a:t>yeterlik için gereken </a:t>
            </a:r>
            <a:r>
              <a:rPr lang="tr-TR" sz="2000" dirty="0" smtClean="0"/>
              <a:t>yukarıda sayılan temel yetkinlik ve yeterlilikleri karşılayan, uygulama ve kuramların kapsadığını gösterir belgeler </a:t>
            </a:r>
          </a:p>
          <a:p>
            <a:pPr lvl="0" algn="just">
              <a:buFont typeface="Wingdings" charset="2"/>
              <a:buChar char="ü"/>
            </a:pPr>
            <a:r>
              <a:rPr lang="tr-TR" sz="2000" dirty="0" smtClean="0"/>
              <a:t>Bu </a:t>
            </a:r>
            <a:r>
              <a:rPr lang="tr-TR" sz="2000" dirty="0" err="1" smtClean="0"/>
              <a:t>eğtimlere</a:t>
            </a:r>
            <a:r>
              <a:rPr lang="tr-TR" sz="2000" dirty="0" smtClean="0"/>
              <a:t> ilişkin </a:t>
            </a:r>
            <a:r>
              <a:rPr lang="tr-TR" sz="2000" dirty="0"/>
              <a:t>uzmanlık öğrencilerinin ve eğiticilerin geribildirimleri</a:t>
            </a:r>
            <a:endParaRPr lang="tr-TR" sz="2000" dirty="0" smtClean="0">
              <a:effectLst/>
            </a:endParaRPr>
          </a:p>
          <a:p>
            <a:pPr lvl="0" algn="just">
              <a:buFont typeface="Wingdings" charset="2"/>
              <a:buChar char="ü"/>
            </a:pPr>
            <a:r>
              <a:rPr lang="tr-TR" sz="2000" dirty="0"/>
              <a:t>Bu eğitimlere ilişkin ölçme değerlendirme etkinlikleri, hedeflenen başarıya erişemeyenler için tamamlayıcı eğitimler ve uygulandığına ilişkin belgeler. </a:t>
            </a:r>
            <a:endParaRPr lang="tr-TR" sz="2000" dirty="0" smtClean="0">
              <a:effectLst/>
            </a:endParaRPr>
          </a:p>
          <a:p>
            <a:pPr lvl="0" algn="just">
              <a:buFont typeface="Wingdings" charset="2"/>
              <a:buChar char="ü"/>
            </a:pPr>
            <a:r>
              <a:rPr lang="tr-TR" sz="2000" dirty="0"/>
              <a:t>Uzmanlık </a:t>
            </a:r>
            <a:r>
              <a:rPr lang="tr-TR" sz="2000" dirty="0" smtClean="0"/>
              <a:t>öğrencilerinin kanıta dayalı, eleştirel düşünme ve karar verebilme becerilerini gösterebildikleri klinik </a:t>
            </a:r>
            <a:r>
              <a:rPr lang="tr-TR" sz="2000" dirty="0"/>
              <a:t>olgularla bağlantılı olarak aktif şekilde literatür tarama, okuma, sunma ve tartışma etkinlikleri düzenlenmeli, eğitim programında bu aktivitelere yönelik </a:t>
            </a:r>
            <a:r>
              <a:rPr lang="tr-TR" sz="2000" dirty="0" smtClean="0"/>
              <a:t>eğitimlere ait belgeler</a:t>
            </a:r>
          </a:p>
          <a:p>
            <a:pPr lvl="0" algn="just">
              <a:buFont typeface="Wingdings" charset="2"/>
              <a:buChar char="ü"/>
            </a:pPr>
            <a:r>
              <a:rPr lang="tr-TR" sz="2000" dirty="0" smtClean="0"/>
              <a:t>Bu </a:t>
            </a:r>
            <a:r>
              <a:rPr lang="tr-TR" sz="2000" dirty="0"/>
              <a:t>eğitim etkinliklerine ilişkin katılım belgeleri, eğitici ve uzmanlık öğrencilerinin geri bildirimleri, </a:t>
            </a:r>
            <a:endParaRPr lang="tr-TR" sz="2000" dirty="0" smtClean="0">
              <a:effectLst/>
            </a:endParaRPr>
          </a:p>
          <a:p>
            <a:pPr algn="just">
              <a:buFont typeface="Wingdings" charset="2"/>
              <a:buChar char="ü"/>
            </a:pPr>
            <a:r>
              <a:rPr lang="tr-TR" sz="2000" dirty="0"/>
              <a:t>Uzmanlık öğrencilerinin bu konuda başarılı sayılması için ölçütler, bu ölçütlere erişemeyenler için tamamlayıcı eğitimler, bu süreçlerle ilgili belgeler.</a:t>
            </a:r>
            <a:r>
              <a:rPr lang="tr-TR" sz="2000" dirty="0" smtClean="0">
                <a:effectLst/>
              </a:rPr>
              <a:t> </a:t>
            </a:r>
            <a:endParaRPr lang="en-US" sz="2000" dirty="0"/>
          </a:p>
        </p:txBody>
      </p:sp>
    </p:spTree>
    <p:extLst>
      <p:ext uri="{BB962C8B-B14F-4D97-AF65-F5344CB8AC3E}">
        <p14:creationId xmlns:p14="http://schemas.microsoft.com/office/powerpoint/2010/main" val="7664004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fontScale="90000"/>
          </a:bodyPr>
          <a:lstStyle/>
          <a:p>
            <a:pPr algn="just">
              <a:lnSpc>
                <a:spcPct val="140000"/>
              </a:lnSpc>
            </a:pPr>
            <a:r>
              <a:rPr lang="tr-TR" sz="2000" b="1" dirty="0" smtClean="0">
                <a:solidFill>
                  <a:srgbClr val="3366FF"/>
                </a:solidFill>
              </a:rPr>
              <a:t>T.S.2.4. </a:t>
            </a:r>
            <a:r>
              <a:rPr lang="tr-TR" sz="2000" dirty="0" smtClean="0"/>
              <a:t>Eğitim </a:t>
            </a:r>
            <a:r>
              <a:rPr lang="tr-TR" sz="2000" dirty="0"/>
              <a:t>programının genel bileşimi, yapısı ve süresi belirlenirken amaç ve göreve dayalı olarak </a:t>
            </a:r>
            <a:r>
              <a:rPr lang="tr-TR" sz="2000" b="1" dirty="0"/>
              <a:t>eğitici ve eğitilenden beklenen sorumluluklar mutlaka açıkça tanımlanmalı</a:t>
            </a:r>
            <a:r>
              <a:rPr lang="tr-TR" sz="2000" dirty="0"/>
              <a:t>, temel tıp eğitimi, sağlık hizmetleri sunumu ve araştırma ile ilişkisi </a:t>
            </a:r>
            <a:r>
              <a:rPr lang="tr-TR" sz="2000" b="1" dirty="0"/>
              <a:t>mutlaka</a:t>
            </a:r>
            <a:r>
              <a:rPr lang="tr-TR" sz="2000" dirty="0"/>
              <a:t> açıklanarak belirlenmelidir</a:t>
            </a:r>
            <a:r>
              <a:rPr lang="tr-TR" sz="2000" b="1" dirty="0"/>
              <a:t>. Bilim dalı içi ve yardımcı bilim dalları ile ilişkili TUKMOS-Hematoloji müfredatına uygun rotasyon uygulamaları yapılmalıdır.</a:t>
            </a:r>
            <a:r>
              <a:rPr lang="tr-TR" sz="2000" dirty="0"/>
              <a:t>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Uzmanlık öğrencisi, uzman, öğretim üyesi görev tanımlarının ve sorumluluklarının bulunduğu yazılı belge. Bu yazılı belgede hangi eğitim etkinliğinin hangi yeterlikle ilişkili olduğu açıkça tanımlı olduğu gösterilmelidir.</a:t>
            </a:r>
            <a:endParaRPr lang="tr-TR" sz="2000" dirty="0" smtClean="0">
              <a:effectLst/>
            </a:endParaRPr>
          </a:p>
          <a:p>
            <a:pPr lvl="0">
              <a:buFont typeface="Wingdings" charset="2"/>
              <a:buChar char="ü"/>
            </a:pPr>
            <a:r>
              <a:rPr lang="tr-TR" sz="2000" dirty="0"/>
              <a:t>Uzmanlık öğrenciliğinin hangi dönemlerinde asgari hangi rotasyonların yapılacağı belgelenmeli. Rotasyonlar bilim dalı ile ilişkili hematoloji/Merkez laboratuvarı, kan bankası/transfüzyon merkezi rotasyon belgeleri gibi. Ayrıca yardımcı anabilim dalları ile ilişkili rotasyon belgeleri</a:t>
            </a:r>
            <a:endParaRPr lang="tr-TR" sz="2000" dirty="0" smtClean="0">
              <a:effectLst/>
            </a:endParaRPr>
          </a:p>
          <a:p>
            <a:pPr>
              <a:buFont typeface="Wingdings" charset="2"/>
              <a:buChar char="ü"/>
            </a:pPr>
            <a:r>
              <a:rPr lang="tr-TR" sz="2000" dirty="0"/>
              <a:t>Eğitim kurumunda eğiticinin ve eğitilenlerin görev ve sorumlukları tanımlanmıştır.</a:t>
            </a:r>
            <a:r>
              <a:rPr lang="tr-TR" sz="2000" dirty="0" smtClean="0">
                <a:effectLst/>
              </a:rPr>
              <a:t> </a:t>
            </a:r>
            <a:endParaRPr lang="en-US" sz="2000" dirty="0"/>
          </a:p>
        </p:txBody>
      </p:sp>
    </p:spTree>
    <p:extLst>
      <p:ext uri="{BB962C8B-B14F-4D97-AF65-F5344CB8AC3E}">
        <p14:creationId xmlns:p14="http://schemas.microsoft.com/office/powerpoint/2010/main" val="20448221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3366FF"/>
                </a:solidFill>
              </a:rPr>
              <a:t>T.S.2.5. </a:t>
            </a:r>
            <a:r>
              <a:rPr lang="tr-TR" sz="2000" dirty="0" smtClean="0"/>
              <a:t>Eğitim </a:t>
            </a:r>
            <a:r>
              <a:rPr lang="tr-TR" sz="2000" dirty="0"/>
              <a:t>programının uygulandığı kurumun ve uzmanlık eğitimi sırasında </a:t>
            </a:r>
            <a:r>
              <a:rPr lang="tr-TR" sz="2000" b="1" dirty="0"/>
              <a:t>uzmanlık öğrencilerinin rotasyona gönderildiği kurum içi-kurum dışı merkezlerin veya ilişkili (afiliye) merkezlerin tanımlanması</a:t>
            </a:r>
            <a:r>
              <a:rPr lang="tr-TR" sz="2000" dirty="0"/>
              <a:t> gereklidir.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Eğitimin uygulandığı kurumun Tıpta Uzmanlık Kurumu tarafından onaylanmış listede eğitim yetkisinin ve yetki düzeyinin gösterildiği belge </a:t>
            </a:r>
            <a:endParaRPr lang="tr-TR" sz="2000" dirty="0" smtClean="0">
              <a:effectLst/>
            </a:endParaRPr>
          </a:p>
          <a:p>
            <a:pPr lvl="0">
              <a:buFont typeface="Wingdings" charset="2"/>
              <a:buChar char="ü"/>
            </a:pPr>
            <a:r>
              <a:rPr lang="tr-TR" sz="2000" dirty="0"/>
              <a:t>Rotasyon uygulandığı kurumu tanıtıcı belge </a:t>
            </a:r>
            <a:endParaRPr lang="tr-TR" sz="2000" dirty="0" smtClean="0">
              <a:effectLst/>
            </a:endParaRPr>
          </a:p>
          <a:p>
            <a:pPr>
              <a:buFont typeface="Wingdings" charset="2"/>
              <a:buChar char="ü"/>
            </a:pPr>
            <a:r>
              <a:rPr lang="tr-TR" sz="2000" dirty="0"/>
              <a:t>Rotasyon yapılan kurum ile ilgili imzalanmış resmi protokol belgesi veya rotasyonlarla ilişkili üst makamlar tarafından onaylanmış belgeler </a:t>
            </a:r>
            <a:endParaRPr lang="en-US" sz="2000" dirty="0"/>
          </a:p>
        </p:txBody>
      </p:sp>
    </p:spTree>
    <p:extLst>
      <p:ext uri="{BB962C8B-B14F-4D97-AF65-F5344CB8AC3E}">
        <p14:creationId xmlns:p14="http://schemas.microsoft.com/office/powerpoint/2010/main" val="2089941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3366FF"/>
                </a:solidFill>
              </a:rPr>
              <a:t>T.S.2.6. </a:t>
            </a:r>
            <a:r>
              <a:rPr lang="tr-TR" sz="2000" dirty="0" smtClean="0"/>
              <a:t>Eğitim </a:t>
            </a:r>
            <a:r>
              <a:rPr lang="tr-TR" sz="2000" dirty="0"/>
              <a:t>ortamı ve eğitim sürecinin organizasyonu, eşgüdümü, yönetimi ve değerlendirilmesindeki sorumluluk ve yetkiler mutlaka açıkça tanımlanmalıdır.</a:t>
            </a:r>
            <a:r>
              <a:rPr lang="tr-TR" sz="2000" dirty="0" smtClean="0">
                <a:effectLst/>
              </a:rPr>
              <a:t>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Eğitim kurumu organizasyon şeması.</a:t>
            </a:r>
            <a:endParaRPr lang="tr-TR" sz="2000" dirty="0" smtClean="0">
              <a:effectLst/>
            </a:endParaRPr>
          </a:p>
          <a:p>
            <a:pPr lvl="0">
              <a:buFont typeface="Wingdings" charset="2"/>
              <a:buChar char="ü"/>
            </a:pPr>
            <a:r>
              <a:rPr lang="tr-TR" sz="2000" dirty="0"/>
              <a:t>Eğitim sorumluları ve eğiticilerin sorumluluklarını gösterir mevzuat belgeleri</a:t>
            </a:r>
            <a:endParaRPr lang="tr-TR" sz="2000" dirty="0" smtClean="0">
              <a:effectLst/>
            </a:endParaRPr>
          </a:p>
          <a:p>
            <a:pPr lvl="0">
              <a:buFont typeface="Wingdings" charset="2"/>
              <a:buChar char="ü"/>
            </a:pPr>
            <a:r>
              <a:rPr lang="tr-TR" sz="2000" dirty="0"/>
              <a:t>Eğiticilerin kimler olduğu ve özgeçmişlerini gösterir belgeler</a:t>
            </a:r>
            <a:endParaRPr lang="tr-TR" sz="2000" dirty="0" smtClean="0">
              <a:effectLst/>
            </a:endParaRPr>
          </a:p>
          <a:p>
            <a:pPr lvl="0">
              <a:buFont typeface="Wingdings" charset="2"/>
              <a:buChar char="ü"/>
            </a:pPr>
            <a:r>
              <a:rPr lang="tr-TR" sz="2000" dirty="0"/>
              <a:t>Eğitim ortamlarını tanımlayan belgeler</a:t>
            </a:r>
            <a:endParaRPr lang="tr-TR" sz="2000" dirty="0" smtClean="0">
              <a:effectLst/>
            </a:endParaRPr>
          </a:p>
          <a:p>
            <a:pPr>
              <a:buFont typeface="Wingdings" charset="2"/>
              <a:buChar char="ü"/>
            </a:pPr>
            <a:r>
              <a:rPr lang="tr-TR" sz="2000" dirty="0"/>
              <a:t>İşleyişe yönelik paydaş görüşleri, bu görüşler doğrultusunda son 1 (bir) yıl için eğitim program geliştirme örnekleri.</a:t>
            </a:r>
            <a:r>
              <a:rPr lang="tr-TR" sz="2000" dirty="0" smtClean="0">
                <a:effectLst/>
              </a:rPr>
              <a:t> </a:t>
            </a:r>
            <a:endParaRPr lang="en-US" sz="2000" dirty="0"/>
          </a:p>
        </p:txBody>
      </p:sp>
    </p:spTree>
    <p:extLst>
      <p:ext uri="{BB962C8B-B14F-4D97-AF65-F5344CB8AC3E}">
        <p14:creationId xmlns:p14="http://schemas.microsoft.com/office/powerpoint/2010/main" val="22987430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FF0000"/>
                </a:solidFill>
              </a:rPr>
              <a:t>G.S.2.1.1. </a:t>
            </a:r>
            <a:r>
              <a:rPr lang="tr-TR" sz="2000" dirty="0" smtClean="0"/>
              <a:t>Eğitim </a:t>
            </a:r>
            <a:r>
              <a:rPr lang="tr-TR" sz="2000" dirty="0"/>
              <a:t>programının başlangıcında </a:t>
            </a:r>
            <a:r>
              <a:rPr lang="tr-TR" sz="2000" b="1" dirty="0"/>
              <a:t>uyum (oryantasyon) programı</a:t>
            </a:r>
            <a:r>
              <a:rPr lang="tr-TR" sz="2000" dirty="0"/>
              <a:t> olmalıdır.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a:lnSpc>
                <a:spcPct val="140000"/>
              </a:lnSpc>
              <a:buFont typeface="Wingdings" charset="2"/>
              <a:buChar char="ü"/>
            </a:pPr>
            <a:r>
              <a:rPr lang="tr-TR" sz="2000" dirty="0"/>
              <a:t>Eğitim programının amaç ve hedefleri, klinik ve laboratuvar uygulamaları, bireysel </a:t>
            </a:r>
            <a:r>
              <a:rPr lang="tr-TR" sz="2000" dirty="0" err="1"/>
              <a:t>biyogüvenlik</a:t>
            </a:r>
            <a:r>
              <a:rPr lang="tr-TR" sz="2000" dirty="0"/>
              <a:t>, çalışma kuralları ve yükümlülüklerin tanımlandığı uyum programının varlığını gösterir belgeler </a:t>
            </a:r>
            <a:endParaRPr lang="en-US" sz="2000" dirty="0"/>
          </a:p>
        </p:txBody>
      </p:sp>
    </p:spTree>
    <p:extLst>
      <p:ext uri="{BB962C8B-B14F-4D97-AF65-F5344CB8AC3E}">
        <p14:creationId xmlns:p14="http://schemas.microsoft.com/office/powerpoint/2010/main" val="37111250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FF0000"/>
                </a:solidFill>
              </a:rPr>
              <a:t>G.S.2.1.2. </a:t>
            </a:r>
            <a:r>
              <a:rPr lang="tr-TR" sz="2000" b="1" dirty="0" smtClean="0"/>
              <a:t>Eğitim </a:t>
            </a:r>
            <a:r>
              <a:rPr lang="tr-TR" sz="2000" b="1" dirty="0"/>
              <a:t>programının genel bileşimi, yapısı ve süresi mutlaka açıkça yazılı olarak tanımlanmalı, iç-dış paydaş görüşleri alınarak yapılandırılmalı ve uygun yöntemlerle duyurulmalıdır.</a:t>
            </a:r>
            <a:r>
              <a:rPr lang="tr-TR" sz="2000" b="1" dirty="0" smtClean="0">
                <a:effectLst/>
              </a:rPr>
              <a:t> </a:t>
            </a:r>
            <a:endParaRPr lang="en-US" sz="2000" b="1"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Eğitim kurumuna ait güncelliği Hematoloji Tıpta Uzmanlık Yeterlik Komisyonu tarafından açıklanmış belgelerle karşılaştırmalı gösterilmiş eğitim programı.</a:t>
            </a:r>
            <a:endParaRPr lang="tr-TR" sz="2000" dirty="0" smtClean="0">
              <a:effectLst/>
            </a:endParaRPr>
          </a:p>
          <a:p>
            <a:pPr lvl="0">
              <a:buFont typeface="Wingdings" charset="2"/>
              <a:buChar char="ü"/>
            </a:pPr>
            <a:r>
              <a:rPr lang="tr-TR" sz="2000" dirty="0"/>
              <a:t>Bu eğitim programı ve uygulanışını yıllara göre ve yeterliklerle ilişkisini gösteren yapılandırılmış ve yazılı olarak erişilebilir eğitim programı.</a:t>
            </a:r>
            <a:endParaRPr lang="tr-TR" sz="2000" dirty="0" smtClean="0">
              <a:effectLst/>
            </a:endParaRPr>
          </a:p>
          <a:p>
            <a:pPr lvl="0">
              <a:buFont typeface="Wingdings" charset="2"/>
              <a:buChar char="ü"/>
            </a:pPr>
            <a:r>
              <a:rPr lang="tr-TR" sz="2000" dirty="0"/>
              <a:t>Eğitimin başında uzmanlık öğrencisine eğitim programının yapısı, bileşimi, süresi, kendisine düşen görev ve sorumlulukları ayrıntılı olarak anlatıldığını gösterir belge veya uzmanlık öğrencisi geri bildirim tutanakları</a:t>
            </a:r>
            <a:endParaRPr lang="tr-TR" sz="2000" dirty="0" smtClean="0">
              <a:effectLst/>
            </a:endParaRPr>
          </a:p>
          <a:p>
            <a:pPr lvl="0">
              <a:buFont typeface="Wingdings" charset="2"/>
              <a:buChar char="ü"/>
            </a:pPr>
            <a:r>
              <a:rPr lang="tr-TR" sz="2000" dirty="0"/>
              <a:t>İç ve dış paydaş görüşlerini bildirir belgeler</a:t>
            </a:r>
            <a:endParaRPr lang="tr-TR" sz="2000" dirty="0" smtClean="0">
              <a:effectLst/>
            </a:endParaRPr>
          </a:p>
          <a:p>
            <a:pPr>
              <a:buFont typeface="Wingdings" charset="2"/>
              <a:buChar char="ü"/>
            </a:pPr>
            <a:r>
              <a:rPr lang="tr-TR" sz="2000" dirty="0"/>
              <a:t>Uygun yöntemlerle duyurulduğuna dair belgeler</a:t>
            </a:r>
            <a:r>
              <a:rPr lang="tr-TR" sz="2000" dirty="0" smtClean="0">
                <a:effectLst/>
              </a:rPr>
              <a:t> </a:t>
            </a:r>
            <a:endParaRPr lang="en-US" sz="2000" dirty="0"/>
          </a:p>
        </p:txBody>
      </p:sp>
    </p:spTree>
    <p:extLst>
      <p:ext uri="{BB962C8B-B14F-4D97-AF65-F5344CB8AC3E}">
        <p14:creationId xmlns:p14="http://schemas.microsoft.com/office/powerpoint/2010/main" val="22726610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1902"/>
          </a:xfrm>
          <a:ln w="38100" cmpd="sng">
            <a:solidFill>
              <a:srgbClr val="0000FF">
                <a:alpha val="96000"/>
              </a:srgbClr>
            </a:solidFill>
          </a:ln>
        </p:spPr>
        <p:txBody>
          <a:bodyPr>
            <a:normAutofit/>
          </a:bodyPr>
          <a:lstStyle/>
          <a:p>
            <a:pPr algn="l">
              <a:lnSpc>
                <a:spcPct val="140000"/>
              </a:lnSpc>
            </a:pPr>
            <a:r>
              <a:rPr lang="en-US" sz="2000" b="1" dirty="0" smtClean="0"/>
              <a:t>2. EĞİTİM SÜRECİ -ÖZET</a:t>
            </a:r>
            <a:endParaRPr lang="en-US" sz="2000" b="1" dirty="0"/>
          </a:p>
        </p:txBody>
      </p:sp>
      <p:sp>
        <p:nvSpPr>
          <p:cNvPr id="3" name="Content Placeholder 2"/>
          <p:cNvSpPr>
            <a:spLocks noGrp="1"/>
          </p:cNvSpPr>
          <p:nvPr>
            <p:ph idx="1"/>
          </p:nvPr>
        </p:nvSpPr>
        <p:spPr>
          <a:xfrm>
            <a:off x="457200" y="1297978"/>
            <a:ext cx="8229600" cy="4828185"/>
          </a:xfrm>
          <a:ln w="38100" cmpd="sng">
            <a:solidFill>
              <a:srgbClr val="3366FF">
                <a:alpha val="96000"/>
              </a:srgbClr>
            </a:solidFill>
          </a:ln>
        </p:spPr>
        <p:txBody>
          <a:bodyPr>
            <a:normAutofit lnSpcReduction="10000"/>
          </a:bodyPr>
          <a:lstStyle/>
          <a:p>
            <a:pPr>
              <a:buFont typeface="Wingdings" charset="2"/>
              <a:buChar char="ü"/>
            </a:pPr>
            <a:r>
              <a:rPr lang="en-US" sz="2000" dirty="0" err="1"/>
              <a:t>Eğitim</a:t>
            </a:r>
            <a:r>
              <a:rPr lang="en-US" sz="2000" dirty="0"/>
              <a:t> </a:t>
            </a:r>
            <a:r>
              <a:rPr lang="en-US" sz="2000" dirty="0" err="1"/>
              <a:t>ve</a:t>
            </a:r>
            <a:r>
              <a:rPr lang="en-US" sz="2000" dirty="0"/>
              <a:t> </a:t>
            </a:r>
            <a:r>
              <a:rPr lang="en-US" sz="2000" dirty="0" err="1"/>
              <a:t>öğretimin</a:t>
            </a:r>
            <a:r>
              <a:rPr lang="en-US" sz="2000" dirty="0"/>
              <a:t> </a:t>
            </a:r>
            <a:r>
              <a:rPr lang="en-US" sz="2000" dirty="0" err="1"/>
              <a:t>genel</a:t>
            </a:r>
            <a:r>
              <a:rPr lang="en-US" sz="2000" dirty="0"/>
              <a:t> </a:t>
            </a:r>
            <a:r>
              <a:rPr lang="en-US" sz="2000" dirty="0" err="1"/>
              <a:t>ilkelerine</a:t>
            </a:r>
            <a:r>
              <a:rPr lang="en-US" sz="2000" dirty="0"/>
              <a:t> </a:t>
            </a:r>
            <a:r>
              <a:rPr lang="en-US" sz="2000" dirty="0" err="1"/>
              <a:t>uyan</a:t>
            </a:r>
            <a:r>
              <a:rPr lang="en-US" sz="2000" dirty="0"/>
              <a:t> </a:t>
            </a:r>
            <a:r>
              <a:rPr lang="en-US" sz="2000" dirty="0" err="1"/>
              <a:t>sistematik</a:t>
            </a:r>
            <a:r>
              <a:rPr lang="en-US" sz="2000" dirty="0"/>
              <a:t> </a:t>
            </a:r>
            <a:r>
              <a:rPr lang="en-US" sz="2000" dirty="0" err="1"/>
              <a:t>ve</a:t>
            </a:r>
            <a:r>
              <a:rPr lang="en-US" sz="2000" dirty="0"/>
              <a:t> </a:t>
            </a:r>
            <a:r>
              <a:rPr lang="en-US" sz="2000" dirty="0" err="1"/>
              <a:t>kesintisiz</a:t>
            </a:r>
            <a:r>
              <a:rPr lang="en-US" sz="2000" dirty="0"/>
              <a:t> </a:t>
            </a:r>
            <a:r>
              <a:rPr lang="en-US" sz="2000" dirty="0" err="1"/>
              <a:t>yazılı</a:t>
            </a:r>
            <a:r>
              <a:rPr lang="en-US" sz="2000" dirty="0"/>
              <a:t> </a:t>
            </a:r>
            <a:r>
              <a:rPr lang="en-US" sz="2000" dirty="0" err="1"/>
              <a:t>eğitim</a:t>
            </a:r>
            <a:r>
              <a:rPr lang="en-US" sz="2000" dirty="0"/>
              <a:t> </a:t>
            </a:r>
            <a:r>
              <a:rPr lang="en-US" sz="2000" dirty="0" err="1"/>
              <a:t>programı</a:t>
            </a:r>
            <a:r>
              <a:rPr lang="en-US" sz="2000" dirty="0"/>
              <a:t> </a:t>
            </a:r>
            <a:r>
              <a:rPr lang="en-US" sz="2000" dirty="0" err="1"/>
              <a:t>var</a:t>
            </a:r>
            <a:r>
              <a:rPr lang="en-US" sz="2000" dirty="0"/>
              <a:t> </a:t>
            </a:r>
            <a:r>
              <a:rPr lang="en-US" sz="2000" dirty="0" err="1"/>
              <a:t>mı</a:t>
            </a:r>
            <a:r>
              <a:rPr lang="en-US" sz="2000" dirty="0"/>
              <a:t>? </a:t>
            </a:r>
            <a:endParaRPr lang="en-US" sz="2000" dirty="0" smtClean="0"/>
          </a:p>
          <a:p>
            <a:pPr>
              <a:buFont typeface="Wingdings" charset="2"/>
              <a:buChar char="ü"/>
            </a:pPr>
            <a:r>
              <a:rPr lang="en-US" sz="2000" dirty="0" err="1" smtClean="0"/>
              <a:t>Eğitim</a:t>
            </a:r>
            <a:r>
              <a:rPr lang="en-US" sz="2000" dirty="0" smtClean="0"/>
              <a:t> </a:t>
            </a:r>
            <a:r>
              <a:rPr lang="en-US" sz="2000" dirty="0" err="1"/>
              <a:t>programı</a:t>
            </a:r>
            <a:r>
              <a:rPr lang="en-US" sz="2000" dirty="0"/>
              <a:t>, TUKMOS-</a:t>
            </a:r>
            <a:r>
              <a:rPr lang="en-US" sz="2000" dirty="0" err="1"/>
              <a:t>Hematoloji</a:t>
            </a:r>
            <a:r>
              <a:rPr lang="en-US" sz="2000" dirty="0"/>
              <a:t> </a:t>
            </a:r>
            <a:r>
              <a:rPr lang="en-US" sz="2000" dirty="0" err="1"/>
              <a:t>müfredatına</a:t>
            </a:r>
            <a:r>
              <a:rPr lang="en-US" sz="2000" dirty="0"/>
              <a:t> </a:t>
            </a:r>
            <a:r>
              <a:rPr lang="en-US" sz="2000" dirty="0" err="1"/>
              <a:t>uygun</a:t>
            </a:r>
            <a:r>
              <a:rPr lang="en-US" sz="2000" dirty="0"/>
              <a:t> </a:t>
            </a:r>
            <a:r>
              <a:rPr lang="en-US" sz="2000" dirty="0" err="1"/>
              <a:t>ve</a:t>
            </a:r>
            <a:r>
              <a:rPr lang="en-US" sz="2000" dirty="0"/>
              <a:t> </a:t>
            </a:r>
            <a:r>
              <a:rPr lang="en-US" sz="2000" dirty="0" err="1"/>
              <a:t>uygulamaya</a:t>
            </a:r>
            <a:r>
              <a:rPr lang="en-US" sz="2000" dirty="0"/>
              <a:t> </a:t>
            </a:r>
            <a:r>
              <a:rPr lang="en-US" sz="2000" dirty="0" err="1"/>
              <a:t>dayalı</a:t>
            </a:r>
            <a:r>
              <a:rPr lang="en-US" sz="2000" dirty="0"/>
              <a:t> </a:t>
            </a:r>
            <a:r>
              <a:rPr lang="en-US" sz="2000" dirty="0" err="1"/>
              <a:t>mı</a:t>
            </a:r>
            <a:r>
              <a:rPr lang="en-US" sz="2000" dirty="0"/>
              <a:t>? </a:t>
            </a:r>
          </a:p>
          <a:p>
            <a:pPr>
              <a:buFont typeface="Wingdings" charset="2"/>
              <a:buChar char="ü"/>
            </a:pPr>
            <a:r>
              <a:rPr lang="en-US" sz="2000" dirty="0" err="1" smtClean="0"/>
              <a:t>Eğitim</a:t>
            </a:r>
            <a:r>
              <a:rPr lang="en-US" sz="2000" dirty="0" smtClean="0"/>
              <a:t> </a:t>
            </a:r>
            <a:r>
              <a:rPr lang="en-US" sz="2000" dirty="0" err="1"/>
              <a:t>programı</a:t>
            </a:r>
            <a:r>
              <a:rPr lang="en-US" sz="2000" dirty="0"/>
              <a:t> </a:t>
            </a:r>
            <a:r>
              <a:rPr lang="en-US" sz="2000" dirty="0" err="1"/>
              <a:t>yetkinlik</a:t>
            </a:r>
            <a:r>
              <a:rPr lang="en-US" sz="2000" dirty="0"/>
              <a:t> </a:t>
            </a:r>
            <a:r>
              <a:rPr lang="en-US" sz="2000" dirty="0" err="1"/>
              <a:t>ve</a:t>
            </a:r>
            <a:r>
              <a:rPr lang="en-US" sz="2000" dirty="0"/>
              <a:t> </a:t>
            </a:r>
            <a:r>
              <a:rPr lang="en-US" sz="2000" dirty="0" err="1"/>
              <a:t>yeterlikleri</a:t>
            </a:r>
            <a:r>
              <a:rPr lang="en-US" sz="2000" dirty="0"/>
              <a:t> </a:t>
            </a:r>
            <a:r>
              <a:rPr lang="en-US" sz="2000" dirty="0" err="1"/>
              <a:t>karşılayacak</a:t>
            </a:r>
            <a:r>
              <a:rPr lang="en-US" sz="2000" dirty="0"/>
              <a:t> </a:t>
            </a:r>
            <a:r>
              <a:rPr lang="en-US" sz="2000" dirty="0" err="1"/>
              <a:t>ölçüde</a:t>
            </a:r>
            <a:r>
              <a:rPr lang="en-US" sz="2000" dirty="0"/>
              <a:t> mi? </a:t>
            </a:r>
            <a:endParaRPr lang="en-US" sz="2000" dirty="0" smtClean="0"/>
          </a:p>
          <a:p>
            <a:pPr>
              <a:buFont typeface="Wingdings" charset="2"/>
              <a:buChar char="ü"/>
            </a:pPr>
            <a:r>
              <a:rPr lang="en-US" sz="2000" dirty="0" err="1" smtClean="0"/>
              <a:t>Eğitim</a:t>
            </a:r>
            <a:r>
              <a:rPr lang="en-US" sz="2000" dirty="0" smtClean="0"/>
              <a:t> </a:t>
            </a:r>
            <a:r>
              <a:rPr lang="en-US" sz="2000" dirty="0" err="1"/>
              <a:t>programında</a:t>
            </a:r>
            <a:r>
              <a:rPr lang="en-US" sz="2000" dirty="0"/>
              <a:t> </a:t>
            </a:r>
            <a:r>
              <a:rPr lang="en-US" sz="2000" dirty="0" err="1"/>
              <a:t>eğitici</a:t>
            </a:r>
            <a:r>
              <a:rPr lang="en-US" sz="2000" dirty="0"/>
              <a:t> </a:t>
            </a:r>
            <a:r>
              <a:rPr lang="en-US" sz="2000" dirty="0" err="1"/>
              <a:t>ve</a:t>
            </a:r>
            <a:r>
              <a:rPr lang="en-US" sz="2000" dirty="0"/>
              <a:t> </a:t>
            </a:r>
            <a:r>
              <a:rPr lang="en-US" sz="2000" dirty="0" err="1"/>
              <a:t>eğitilenden</a:t>
            </a:r>
            <a:r>
              <a:rPr lang="en-US" sz="2000" dirty="0"/>
              <a:t> </a:t>
            </a:r>
            <a:r>
              <a:rPr lang="en-US" sz="2000" dirty="0" err="1"/>
              <a:t>beklenen</a:t>
            </a:r>
            <a:r>
              <a:rPr lang="en-US" sz="2000" dirty="0"/>
              <a:t> </a:t>
            </a:r>
            <a:r>
              <a:rPr lang="en-US" sz="2000" dirty="0" err="1"/>
              <a:t>sorumluluklar</a:t>
            </a:r>
            <a:r>
              <a:rPr lang="en-US" sz="2000" dirty="0"/>
              <a:t> </a:t>
            </a:r>
            <a:r>
              <a:rPr lang="en-US" sz="2000" dirty="0" err="1"/>
              <a:t>tanımlı</a:t>
            </a:r>
            <a:r>
              <a:rPr lang="en-US" sz="2000" dirty="0"/>
              <a:t> </a:t>
            </a:r>
            <a:r>
              <a:rPr lang="en-US" sz="2000" dirty="0" err="1"/>
              <a:t>mı</a:t>
            </a:r>
            <a:r>
              <a:rPr lang="en-US" sz="2000" dirty="0"/>
              <a:t>? </a:t>
            </a:r>
            <a:endParaRPr lang="en-US" sz="2000" dirty="0" smtClean="0"/>
          </a:p>
          <a:p>
            <a:pPr>
              <a:buFont typeface="Wingdings" charset="2"/>
              <a:buChar char="ü"/>
            </a:pPr>
            <a:r>
              <a:rPr lang="en-US" sz="2000" dirty="0" err="1" smtClean="0"/>
              <a:t>Eğitim</a:t>
            </a:r>
            <a:r>
              <a:rPr lang="en-US" sz="2000" dirty="0" smtClean="0"/>
              <a:t> </a:t>
            </a:r>
            <a:r>
              <a:rPr lang="en-US" sz="2000" dirty="0" err="1"/>
              <a:t>programında</a:t>
            </a:r>
            <a:r>
              <a:rPr lang="en-US" sz="2000" dirty="0"/>
              <a:t>, </a:t>
            </a:r>
            <a:r>
              <a:rPr lang="en-US" sz="2000" dirty="0" err="1"/>
              <a:t>uzmanlık</a:t>
            </a:r>
            <a:r>
              <a:rPr lang="en-US" sz="2000" dirty="0"/>
              <a:t> </a:t>
            </a:r>
            <a:r>
              <a:rPr lang="en-US" sz="2000" dirty="0" err="1"/>
              <a:t>öğrencilerinin</a:t>
            </a:r>
            <a:r>
              <a:rPr lang="en-US" sz="2000" dirty="0"/>
              <a:t> </a:t>
            </a:r>
            <a:r>
              <a:rPr lang="en-US" sz="2000" dirty="0" err="1"/>
              <a:t>rotasyona</a:t>
            </a:r>
            <a:r>
              <a:rPr lang="en-US" sz="2000" dirty="0"/>
              <a:t> </a:t>
            </a:r>
            <a:r>
              <a:rPr lang="en-US" sz="2000" dirty="0" err="1"/>
              <a:t>gönderildiği</a:t>
            </a:r>
            <a:r>
              <a:rPr lang="en-US" sz="2000" dirty="0"/>
              <a:t> </a:t>
            </a:r>
            <a:r>
              <a:rPr lang="en-US" sz="2000" dirty="0" err="1"/>
              <a:t>kurum</a:t>
            </a:r>
            <a:r>
              <a:rPr lang="en-US" sz="2000" dirty="0"/>
              <a:t> </a:t>
            </a:r>
            <a:r>
              <a:rPr lang="en-US" sz="2000" dirty="0" err="1"/>
              <a:t>içi-kurum</a:t>
            </a:r>
            <a:r>
              <a:rPr lang="en-US" sz="2000" dirty="0"/>
              <a:t> </a:t>
            </a:r>
            <a:r>
              <a:rPr lang="en-US" sz="2000" dirty="0" err="1"/>
              <a:t>dışı</a:t>
            </a:r>
            <a:r>
              <a:rPr lang="en-US" sz="2000" dirty="0"/>
              <a:t> </a:t>
            </a:r>
            <a:r>
              <a:rPr lang="en-US" sz="2000" dirty="0" err="1"/>
              <a:t>merkezler</a:t>
            </a:r>
            <a:r>
              <a:rPr lang="en-US" sz="2000" dirty="0"/>
              <a:t> </a:t>
            </a:r>
            <a:r>
              <a:rPr lang="en-US" sz="2000" dirty="0" err="1"/>
              <a:t>veya</a:t>
            </a:r>
            <a:r>
              <a:rPr lang="en-US" sz="2000" dirty="0"/>
              <a:t> </a:t>
            </a:r>
            <a:r>
              <a:rPr lang="en-US" sz="2000" dirty="0" err="1"/>
              <a:t>ilişkili</a:t>
            </a:r>
            <a:r>
              <a:rPr lang="en-US" sz="2000" dirty="0"/>
              <a:t> (</a:t>
            </a:r>
            <a:r>
              <a:rPr lang="en-US" sz="2000" dirty="0" err="1"/>
              <a:t>afiliye</a:t>
            </a:r>
            <a:r>
              <a:rPr lang="en-US" sz="2000" dirty="0"/>
              <a:t>) </a:t>
            </a:r>
            <a:r>
              <a:rPr lang="en-US" sz="2000" dirty="0" err="1"/>
              <a:t>merkezler</a:t>
            </a:r>
            <a:r>
              <a:rPr lang="en-US" sz="2000" dirty="0"/>
              <a:t> </a:t>
            </a:r>
            <a:r>
              <a:rPr lang="en-US" sz="2000" dirty="0" err="1"/>
              <a:t>tanımlı</a:t>
            </a:r>
            <a:r>
              <a:rPr lang="en-US" sz="2000" dirty="0"/>
              <a:t> </a:t>
            </a:r>
            <a:r>
              <a:rPr lang="en-US" sz="2000" dirty="0" err="1"/>
              <a:t>mı</a:t>
            </a:r>
            <a:r>
              <a:rPr lang="en-US" sz="2000" dirty="0"/>
              <a:t>? </a:t>
            </a:r>
            <a:endParaRPr lang="en-US" sz="2000" dirty="0" smtClean="0"/>
          </a:p>
          <a:p>
            <a:pPr>
              <a:buFont typeface="Wingdings" charset="2"/>
              <a:buChar char="ü"/>
            </a:pPr>
            <a:r>
              <a:rPr lang="en-US" sz="2000" dirty="0" err="1" smtClean="0"/>
              <a:t>Eğitim</a:t>
            </a:r>
            <a:r>
              <a:rPr lang="en-US" sz="2000" dirty="0" smtClean="0"/>
              <a:t> </a:t>
            </a:r>
            <a:r>
              <a:rPr lang="en-US" sz="2000" dirty="0" err="1"/>
              <a:t>ortamı</a:t>
            </a:r>
            <a:r>
              <a:rPr lang="en-US" sz="2000" dirty="0"/>
              <a:t> </a:t>
            </a:r>
            <a:r>
              <a:rPr lang="en-US" sz="2000" dirty="0" err="1"/>
              <a:t>ve</a:t>
            </a:r>
            <a:r>
              <a:rPr lang="en-US" sz="2000" dirty="0"/>
              <a:t> </a:t>
            </a:r>
            <a:r>
              <a:rPr lang="en-US" sz="2000" dirty="0" err="1"/>
              <a:t>eğitim</a:t>
            </a:r>
            <a:r>
              <a:rPr lang="en-US" sz="2000" dirty="0"/>
              <a:t> </a:t>
            </a:r>
            <a:r>
              <a:rPr lang="en-US" sz="2000" dirty="0" err="1"/>
              <a:t>sürecinin</a:t>
            </a:r>
            <a:r>
              <a:rPr lang="en-US" sz="2000" dirty="0"/>
              <a:t> </a:t>
            </a:r>
            <a:r>
              <a:rPr lang="en-US" sz="2000" dirty="0" err="1"/>
              <a:t>organizasyonu</a:t>
            </a:r>
            <a:r>
              <a:rPr lang="en-US" sz="2000" dirty="0"/>
              <a:t>, </a:t>
            </a:r>
            <a:r>
              <a:rPr lang="en-US" sz="2000" dirty="0" err="1"/>
              <a:t>eşgüdümü</a:t>
            </a:r>
            <a:r>
              <a:rPr lang="en-US" sz="2000" dirty="0"/>
              <a:t>, </a:t>
            </a:r>
            <a:r>
              <a:rPr lang="en-US" sz="2000" dirty="0" err="1"/>
              <a:t>yönetimi</a:t>
            </a:r>
            <a:r>
              <a:rPr lang="en-US" sz="2000" dirty="0"/>
              <a:t> </a:t>
            </a:r>
            <a:r>
              <a:rPr lang="en-US" sz="2000" dirty="0" err="1"/>
              <a:t>ve</a:t>
            </a:r>
            <a:r>
              <a:rPr lang="en-US" sz="2000" dirty="0"/>
              <a:t> </a:t>
            </a:r>
            <a:r>
              <a:rPr lang="en-US" sz="2000" dirty="0" err="1"/>
              <a:t>değerlendirilmesindeki</a:t>
            </a:r>
            <a:r>
              <a:rPr lang="en-US" sz="2000" dirty="0"/>
              <a:t> </a:t>
            </a:r>
            <a:r>
              <a:rPr lang="en-US" sz="2000" dirty="0" err="1"/>
              <a:t>sorumluluk</a:t>
            </a:r>
            <a:r>
              <a:rPr lang="en-US" sz="2000" dirty="0"/>
              <a:t> </a:t>
            </a:r>
            <a:r>
              <a:rPr lang="en-US" sz="2000" dirty="0" err="1"/>
              <a:t>ve</a:t>
            </a:r>
            <a:r>
              <a:rPr lang="en-US" sz="2000" dirty="0"/>
              <a:t> </a:t>
            </a:r>
            <a:r>
              <a:rPr lang="en-US" sz="2000" dirty="0" err="1"/>
              <a:t>yetkiler</a:t>
            </a:r>
            <a:r>
              <a:rPr lang="en-US" sz="2000" dirty="0"/>
              <a:t> </a:t>
            </a:r>
            <a:r>
              <a:rPr lang="en-US" sz="2000" dirty="0" err="1"/>
              <a:t>açıkça</a:t>
            </a:r>
            <a:r>
              <a:rPr lang="en-US" sz="2000" dirty="0"/>
              <a:t> </a:t>
            </a:r>
            <a:r>
              <a:rPr lang="en-US" sz="2000" dirty="0" err="1"/>
              <a:t>tanımlı</a:t>
            </a:r>
            <a:r>
              <a:rPr lang="en-US" sz="2000" dirty="0"/>
              <a:t> </a:t>
            </a:r>
            <a:r>
              <a:rPr lang="en-US" sz="2000" dirty="0" err="1"/>
              <a:t>mı</a:t>
            </a:r>
            <a:r>
              <a:rPr lang="en-US" sz="2000" dirty="0"/>
              <a:t>? </a:t>
            </a:r>
            <a:endParaRPr lang="en-US" sz="2000" dirty="0" smtClean="0"/>
          </a:p>
          <a:p>
            <a:pPr>
              <a:buFont typeface="Wingdings" charset="2"/>
              <a:buChar char="ü"/>
            </a:pPr>
            <a:r>
              <a:rPr lang="en-US" sz="2000" dirty="0" err="1" smtClean="0"/>
              <a:t>Eğitim</a:t>
            </a:r>
            <a:r>
              <a:rPr lang="en-US" sz="2000" dirty="0" smtClean="0"/>
              <a:t> </a:t>
            </a:r>
            <a:r>
              <a:rPr lang="en-US" sz="2000" dirty="0" err="1"/>
              <a:t>programının</a:t>
            </a:r>
            <a:r>
              <a:rPr lang="en-US" sz="2000" dirty="0"/>
              <a:t> </a:t>
            </a:r>
            <a:r>
              <a:rPr lang="en-US" sz="2000" dirty="0" err="1"/>
              <a:t>başlangıcında</a:t>
            </a:r>
            <a:r>
              <a:rPr lang="en-US" sz="2000" dirty="0"/>
              <a:t> </a:t>
            </a:r>
            <a:r>
              <a:rPr lang="en-US" sz="2000" dirty="0" err="1"/>
              <a:t>uyum</a:t>
            </a:r>
            <a:r>
              <a:rPr lang="en-US" sz="2000" dirty="0"/>
              <a:t> (</a:t>
            </a:r>
            <a:r>
              <a:rPr lang="en-US" sz="2000" dirty="0" err="1"/>
              <a:t>oryantasyon</a:t>
            </a:r>
            <a:r>
              <a:rPr lang="en-US" sz="2000" dirty="0"/>
              <a:t>) </a:t>
            </a:r>
            <a:r>
              <a:rPr lang="en-US" sz="2000" dirty="0" err="1"/>
              <a:t>programı</a:t>
            </a:r>
            <a:r>
              <a:rPr lang="en-US" sz="2000" dirty="0"/>
              <a:t> </a:t>
            </a:r>
            <a:r>
              <a:rPr lang="en-US" sz="2000" dirty="0" err="1"/>
              <a:t>var</a:t>
            </a:r>
            <a:r>
              <a:rPr lang="en-US" sz="2000" dirty="0"/>
              <a:t> </a:t>
            </a:r>
            <a:r>
              <a:rPr lang="en-US" sz="2000" dirty="0" err="1"/>
              <a:t>mı</a:t>
            </a:r>
            <a:r>
              <a:rPr lang="en-US" sz="2000" dirty="0" smtClean="0"/>
              <a:t>?(</a:t>
            </a:r>
            <a:r>
              <a:rPr lang="en-US" sz="2000" dirty="0"/>
              <a:t>GELİŞİM STANDARDI)</a:t>
            </a:r>
            <a:endParaRPr lang="tr-TR" sz="2000" dirty="0"/>
          </a:p>
          <a:p>
            <a:pPr>
              <a:buFont typeface="Wingdings" charset="2"/>
              <a:buChar char="ü"/>
            </a:pPr>
            <a:r>
              <a:rPr lang="en-US" sz="2000" dirty="0" err="1"/>
              <a:t>Eğitim</a:t>
            </a:r>
            <a:r>
              <a:rPr lang="en-US" sz="2000" dirty="0"/>
              <a:t> </a:t>
            </a:r>
            <a:r>
              <a:rPr lang="en-US" sz="2000" dirty="0" err="1"/>
              <a:t>programının</a:t>
            </a:r>
            <a:r>
              <a:rPr lang="en-US" sz="2000" dirty="0"/>
              <a:t> </a:t>
            </a:r>
            <a:r>
              <a:rPr lang="en-US" sz="2000" dirty="0" err="1"/>
              <a:t>genel</a:t>
            </a:r>
            <a:r>
              <a:rPr lang="en-US" sz="2000" dirty="0"/>
              <a:t> </a:t>
            </a:r>
            <a:r>
              <a:rPr lang="en-US" sz="2000" dirty="0" err="1"/>
              <a:t>bileşimi</a:t>
            </a:r>
            <a:r>
              <a:rPr lang="en-US" sz="2000" dirty="0"/>
              <a:t>, </a:t>
            </a:r>
            <a:r>
              <a:rPr lang="en-US" sz="2000" dirty="0" err="1"/>
              <a:t>yapısı</a:t>
            </a:r>
            <a:r>
              <a:rPr lang="en-US" sz="2000" dirty="0"/>
              <a:t> </a:t>
            </a:r>
            <a:r>
              <a:rPr lang="en-US" sz="2000" dirty="0" err="1"/>
              <a:t>ve</a:t>
            </a:r>
            <a:r>
              <a:rPr lang="en-US" sz="2000" dirty="0"/>
              <a:t> </a:t>
            </a:r>
            <a:r>
              <a:rPr lang="en-US" sz="2000" dirty="0" err="1"/>
              <a:t>iç-dış</a:t>
            </a:r>
            <a:r>
              <a:rPr lang="en-US" sz="2000" dirty="0"/>
              <a:t> </a:t>
            </a:r>
            <a:r>
              <a:rPr lang="en-US" sz="2000" dirty="0" err="1"/>
              <a:t>paydaş</a:t>
            </a:r>
            <a:r>
              <a:rPr lang="en-US" sz="2000" dirty="0"/>
              <a:t> </a:t>
            </a:r>
            <a:r>
              <a:rPr lang="en-US" sz="2000" dirty="0" err="1"/>
              <a:t>görüşleri</a:t>
            </a:r>
            <a:r>
              <a:rPr lang="en-US" sz="2000" dirty="0"/>
              <a:t> </a:t>
            </a:r>
            <a:r>
              <a:rPr lang="en-US" sz="2000" dirty="0" err="1"/>
              <a:t>alınarak</a:t>
            </a:r>
            <a:r>
              <a:rPr lang="en-US" sz="2000" dirty="0"/>
              <a:t> </a:t>
            </a:r>
            <a:r>
              <a:rPr lang="en-US" sz="2000" dirty="0" err="1"/>
              <a:t>yapılandırılmış</a:t>
            </a:r>
            <a:r>
              <a:rPr lang="en-US" sz="2000" dirty="0"/>
              <a:t> </a:t>
            </a:r>
            <a:r>
              <a:rPr lang="en-US" sz="2000" dirty="0" err="1"/>
              <a:t>ve</a:t>
            </a:r>
            <a:r>
              <a:rPr lang="en-US" sz="2000" dirty="0"/>
              <a:t> </a:t>
            </a:r>
            <a:r>
              <a:rPr lang="en-US" sz="2000" dirty="0" err="1"/>
              <a:t>duyurulmuş</a:t>
            </a:r>
            <a:r>
              <a:rPr lang="en-US" sz="2000" dirty="0"/>
              <a:t> mu? (GELİŞİM STANDARDI)</a:t>
            </a:r>
            <a:endParaRPr lang="tr-TR" sz="2000" dirty="0"/>
          </a:p>
          <a:p>
            <a:pPr>
              <a:buFont typeface="Wingdings" charset="2"/>
              <a:buChar char="ü"/>
            </a:pPr>
            <a:endParaRPr lang="tr-TR" sz="2000" dirty="0"/>
          </a:p>
          <a:p>
            <a:pPr marL="0" indent="0">
              <a:lnSpc>
                <a:spcPct val="140000"/>
              </a:lnSpc>
              <a:buNone/>
            </a:pPr>
            <a:endParaRPr lang="en-US" sz="2000" dirty="0"/>
          </a:p>
        </p:txBody>
      </p:sp>
    </p:spTree>
    <p:extLst>
      <p:ext uri="{BB962C8B-B14F-4D97-AF65-F5344CB8AC3E}">
        <p14:creationId xmlns:p14="http://schemas.microsoft.com/office/powerpoint/2010/main" val="1981652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25CC184B-57FC-3F47-B9BA-26D3991CB1D5}"/>
              </a:ext>
            </a:extLst>
          </p:cNvPr>
          <p:cNvSpPr/>
          <p:nvPr/>
        </p:nvSpPr>
        <p:spPr>
          <a:xfrm>
            <a:off x="1398102" y="512605"/>
            <a:ext cx="6150279" cy="75351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HEM-TUYEK DANIŞMAN ÜYELERİ (2022-2024)</a:t>
            </a:r>
          </a:p>
        </p:txBody>
      </p:sp>
      <p:sp>
        <p:nvSpPr>
          <p:cNvPr id="23" name="Rectangle 22">
            <a:extLst>
              <a:ext uri="{FF2B5EF4-FFF2-40B4-BE49-F238E27FC236}">
                <a16:creationId xmlns:a16="http://schemas.microsoft.com/office/drawing/2014/main" xmlns="" id="{21E6CB24-3868-3345-9BD9-7F40C081FF9C}"/>
              </a:ext>
            </a:extLst>
          </p:cNvPr>
          <p:cNvSpPr/>
          <p:nvPr/>
        </p:nvSpPr>
        <p:spPr>
          <a:xfrm>
            <a:off x="481355" y="4141112"/>
            <a:ext cx="2470759" cy="44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chemeClr val="bg1"/>
                </a:solidFill>
              </a:rPr>
              <a:t>Dr. Orhan Odabaşı</a:t>
            </a:r>
          </a:p>
          <a:p>
            <a:pPr algn="ctr"/>
            <a:r>
              <a:rPr lang="tr-TR" sz="1350" dirty="0">
                <a:solidFill>
                  <a:schemeClr val="bg1"/>
                </a:solidFill>
              </a:rPr>
              <a:t>Hacettepe ÜTF TEAD</a:t>
            </a:r>
          </a:p>
        </p:txBody>
      </p:sp>
      <p:sp>
        <p:nvSpPr>
          <p:cNvPr id="31" name="Rectangle 30">
            <a:extLst>
              <a:ext uri="{FF2B5EF4-FFF2-40B4-BE49-F238E27FC236}">
                <a16:creationId xmlns:a16="http://schemas.microsoft.com/office/drawing/2014/main" xmlns="" id="{220D289A-85E1-EC4C-890D-307022472B95}"/>
              </a:ext>
            </a:extLst>
          </p:cNvPr>
          <p:cNvSpPr/>
          <p:nvPr/>
        </p:nvSpPr>
        <p:spPr>
          <a:xfrm>
            <a:off x="6304523" y="4312265"/>
            <a:ext cx="2470759" cy="44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50" dirty="0">
                <a:solidFill>
                  <a:schemeClr val="bg1"/>
                </a:solidFill>
              </a:rPr>
              <a:t>Dr. Levent Altıntaş</a:t>
            </a:r>
          </a:p>
          <a:p>
            <a:pPr algn="ctr"/>
            <a:r>
              <a:rPr lang="tr-TR" sz="1350" dirty="0">
                <a:solidFill>
                  <a:schemeClr val="bg1"/>
                </a:solidFill>
              </a:rPr>
              <a:t>MAA Acıbadem ÜTF TEAD</a:t>
            </a:r>
          </a:p>
        </p:txBody>
      </p:sp>
      <p:pic>
        <p:nvPicPr>
          <p:cNvPr id="17" name="Picture 16">
            <a:extLst>
              <a:ext uri="{FF2B5EF4-FFF2-40B4-BE49-F238E27FC236}">
                <a16:creationId xmlns:a16="http://schemas.microsoft.com/office/drawing/2014/main" xmlns="" id="{E38752B9-4473-9841-8F46-8CA27B467B27}"/>
              </a:ext>
            </a:extLst>
          </p:cNvPr>
          <p:cNvPicPr>
            <a:picLocks noChangeAspect="1"/>
          </p:cNvPicPr>
          <p:nvPr/>
        </p:nvPicPr>
        <p:blipFill>
          <a:blip r:embed="rId2"/>
          <a:stretch>
            <a:fillRect/>
          </a:stretch>
        </p:blipFill>
        <p:spPr>
          <a:xfrm>
            <a:off x="1320564" y="1809482"/>
            <a:ext cx="3008628" cy="1998430"/>
          </a:xfrm>
          <a:prstGeom prst="rect">
            <a:avLst/>
          </a:prstGeom>
        </p:spPr>
      </p:pic>
      <p:sp>
        <p:nvSpPr>
          <p:cNvPr id="32" name="Rectangle 31">
            <a:extLst>
              <a:ext uri="{FF2B5EF4-FFF2-40B4-BE49-F238E27FC236}">
                <a16:creationId xmlns:a16="http://schemas.microsoft.com/office/drawing/2014/main" xmlns="" id="{00109E4C-70AF-E447-B42C-C29194365FF4}"/>
              </a:ext>
            </a:extLst>
          </p:cNvPr>
          <p:cNvSpPr/>
          <p:nvPr/>
        </p:nvSpPr>
        <p:spPr>
          <a:xfrm>
            <a:off x="1320565" y="3962883"/>
            <a:ext cx="3008628" cy="4963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rgbClr val="FF0000"/>
                </a:solidFill>
              </a:rPr>
              <a:t>Dr. Orhan Odabaşı</a:t>
            </a:r>
          </a:p>
          <a:p>
            <a:pPr algn="ctr"/>
            <a:r>
              <a:rPr lang="tr-TR" dirty="0">
                <a:solidFill>
                  <a:srgbClr val="FF0000"/>
                </a:solidFill>
              </a:rPr>
              <a:t>Hacettepe ÜTF TEAD</a:t>
            </a:r>
          </a:p>
        </p:txBody>
      </p:sp>
      <p:pic>
        <p:nvPicPr>
          <p:cNvPr id="25" name="Picture 24">
            <a:extLst>
              <a:ext uri="{FF2B5EF4-FFF2-40B4-BE49-F238E27FC236}">
                <a16:creationId xmlns:a16="http://schemas.microsoft.com/office/drawing/2014/main" xmlns="" id="{87177EDC-1AFB-2940-B36A-850D4F9EC47E}"/>
              </a:ext>
            </a:extLst>
          </p:cNvPr>
          <p:cNvPicPr>
            <a:picLocks noChangeAspect="1"/>
          </p:cNvPicPr>
          <p:nvPr/>
        </p:nvPicPr>
        <p:blipFill>
          <a:blip r:embed="rId3"/>
          <a:stretch>
            <a:fillRect/>
          </a:stretch>
        </p:blipFill>
        <p:spPr>
          <a:xfrm>
            <a:off x="5146518" y="1809482"/>
            <a:ext cx="2344046" cy="1976865"/>
          </a:xfrm>
          <a:prstGeom prst="rect">
            <a:avLst/>
          </a:prstGeom>
        </p:spPr>
      </p:pic>
      <p:sp>
        <p:nvSpPr>
          <p:cNvPr id="33" name="Rectangle 32">
            <a:extLst>
              <a:ext uri="{FF2B5EF4-FFF2-40B4-BE49-F238E27FC236}">
                <a16:creationId xmlns:a16="http://schemas.microsoft.com/office/drawing/2014/main" xmlns="" id="{EBD756BD-F7D8-9A41-A7DA-9901AA1FD1AE}"/>
              </a:ext>
            </a:extLst>
          </p:cNvPr>
          <p:cNvSpPr/>
          <p:nvPr/>
        </p:nvSpPr>
        <p:spPr>
          <a:xfrm>
            <a:off x="4849041" y="3891360"/>
            <a:ext cx="2832561" cy="499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rgbClr val="FF0000"/>
                </a:solidFill>
              </a:rPr>
              <a:t>Dr. Levent Altıntaş</a:t>
            </a:r>
          </a:p>
          <a:p>
            <a:pPr algn="ctr"/>
            <a:r>
              <a:rPr lang="tr-TR" dirty="0">
                <a:solidFill>
                  <a:srgbClr val="FF0000"/>
                </a:solidFill>
              </a:rPr>
              <a:t>MAA Acıbadem ÜTF TEAD</a:t>
            </a:r>
          </a:p>
        </p:txBody>
      </p:sp>
      <p:sp>
        <p:nvSpPr>
          <p:cNvPr id="26" name="Rectangle 25">
            <a:extLst>
              <a:ext uri="{FF2B5EF4-FFF2-40B4-BE49-F238E27FC236}">
                <a16:creationId xmlns:a16="http://schemas.microsoft.com/office/drawing/2014/main" xmlns="" id="{EC23E0BF-3DB8-3D49-95C5-F73E9A2A3ABE}"/>
              </a:ext>
            </a:extLst>
          </p:cNvPr>
          <p:cNvSpPr/>
          <p:nvPr/>
        </p:nvSpPr>
        <p:spPr>
          <a:xfrm>
            <a:off x="1389623" y="4937402"/>
            <a:ext cx="6150279" cy="44879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TIPTA UZMANLIK KURULU</a:t>
            </a:r>
          </a:p>
        </p:txBody>
      </p:sp>
      <p:sp>
        <p:nvSpPr>
          <p:cNvPr id="28" name="Rectangle 27">
            <a:extLst>
              <a:ext uri="{FF2B5EF4-FFF2-40B4-BE49-F238E27FC236}">
                <a16:creationId xmlns:a16="http://schemas.microsoft.com/office/drawing/2014/main" xmlns="" id="{AD9D94E5-48AF-004B-9525-85298222E6C5}"/>
              </a:ext>
            </a:extLst>
          </p:cNvPr>
          <p:cNvSpPr/>
          <p:nvPr/>
        </p:nvSpPr>
        <p:spPr>
          <a:xfrm>
            <a:off x="1389623" y="5562740"/>
            <a:ext cx="6150279" cy="44879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TUKMOS-Hematoloji Grubu</a:t>
            </a:r>
          </a:p>
        </p:txBody>
      </p:sp>
      <p:sp>
        <p:nvSpPr>
          <p:cNvPr id="30" name="Rectangle 29">
            <a:extLst>
              <a:ext uri="{FF2B5EF4-FFF2-40B4-BE49-F238E27FC236}">
                <a16:creationId xmlns:a16="http://schemas.microsoft.com/office/drawing/2014/main" xmlns="" id="{8D8D4346-4F1A-0446-877C-D6EEBE88B8CB}"/>
              </a:ext>
            </a:extLst>
          </p:cNvPr>
          <p:cNvSpPr/>
          <p:nvPr/>
        </p:nvSpPr>
        <p:spPr>
          <a:xfrm>
            <a:off x="1398102" y="6188078"/>
            <a:ext cx="6150279" cy="44879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t>TTB-UDEK</a:t>
            </a:r>
          </a:p>
        </p:txBody>
      </p:sp>
      <p:pic>
        <p:nvPicPr>
          <p:cNvPr id="12" name="Picture 11">
            <a:extLst>
              <a:ext uri="{FF2B5EF4-FFF2-40B4-BE49-F238E27FC236}">
                <a16:creationId xmlns:a16="http://schemas.microsoft.com/office/drawing/2014/main" xmlns="" id="{331558ED-8C23-EF4D-8EBC-CB2CBC8A536A}"/>
              </a:ext>
            </a:extLst>
          </p:cNvPr>
          <p:cNvPicPr>
            <a:picLocks noChangeAspect="1"/>
          </p:cNvPicPr>
          <p:nvPr/>
        </p:nvPicPr>
        <p:blipFill>
          <a:blip r:embed="rId4"/>
          <a:stretch>
            <a:fillRect/>
          </a:stretch>
        </p:blipFill>
        <p:spPr>
          <a:xfrm>
            <a:off x="7831014" y="63177"/>
            <a:ext cx="1096823" cy="1177570"/>
          </a:xfrm>
          <a:prstGeom prst="rect">
            <a:avLst/>
          </a:prstGeom>
        </p:spPr>
      </p:pic>
    </p:spTree>
    <p:extLst>
      <p:ext uri="{BB962C8B-B14F-4D97-AF65-F5344CB8AC3E}">
        <p14:creationId xmlns:p14="http://schemas.microsoft.com/office/powerpoint/2010/main" val="387461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26" grpId="0" animBg="1"/>
      <p:bldP spid="28" grpId="0" animBg="1"/>
      <p:bldP spid="3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3765"/>
            <a:ext cx="8229600" cy="1536287"/>
          </a:xfrm>
          <a:ln w="38100" cmpd="sng">
            <a:solidFill>
              <a:srgbClr val="FF0000">
                <a:alpha val="96000"/>
              </a:srgbClr>
            </a:solidFill>
          </a:ln>
        </p:spPr>
        <p:txBody>
          <a:bodyPr>
            <a:normAutofit fontScale="90000"/>
          </a:bodyPr>
          <a:lstStyle/>
          <a:p>
            <a:pPr algn="just">
              <a:lnSpc>
                <a:spcPct val="140000"/>
              </a:lnSpc>
            </a:pPr>
            <a:r>
              <a:rPr lang="tr-TR" sz="2000" b="1" dirty="0" smtClean="0">
                <a:solidFill>
                  <a:srgbClr val="3366FF"/>
                </a:solidFill>
              </a:rPr>
              <a:t>T.S.3.1.1. </a:t>
            </a:r>
            <a:r>
              <a:rPr lang="tr-TR" sz="2000" b="1" dirty="0" smtClean="0"/>
              <a:t>Yan </a:t>
            </a:r>
            <a:r>
              <a:rPr lang="tr-TR" sz="2000" b="1" dirty="0"/>
              <a:t>Dal Uzmanlık Öğrenci sayısı</a:t>
            </a:r>
            <a:r>
              <a:rPr lang="tr-TR" sz="2000" dirty="0"/>
              <a:t>, klinik / uygulamalı eğitim olanakları, yeterli eğitici varlığı, eğitim ve öğretimi nitelikli bir biçimde sürdürmeyi sağlayacak yeterli alt yapı, </a:t>
            </a:r>
            <a:r>
              <a:rPr lang="tr-TR" sz="2000" b="1" dirty="0"/>
              <a:t>olanaklar ve insan gücü göz önüne alınarak gerekçeli bir şekilde istenmelidir. </a:t>
            </a:r>
            <a:endParaRPr lang="en-US" sz="2000" dirty="0"/>
          </a:p>
        </p:txBody>
      </p:sp>
      <p:sp>
        <p:nvSpPr>
          <p:cNvPr id="3" name="Content Placeholder 2"/>
          <p:cNvSpPr>
            <a:spLocks noGrp="1"/>
          </p:cNvSpPr>
          <p:nvPr>
            <p:ph idx="1"/>
          </p:nvPr>
        </p:nvSpPr>
        <p:spPr>
          <a:xfrm>
            <a:off x="457200" y="3517102"/>
            <a:ext cx="8229600" cy="3083590"/>
          </a:xfrm>
          <a:ln w="38100" cmpd="sng">
            <a:solidFill>
              <a:srgbClr val="FF0000">
                <a:alpha val="96000"/>
              </a:srgbClr>
            </a:solidFill>
          </a:ln>
        </p:spPr>
        <p:txBody>
          <a:bodyPr>
            <a:normAutofit/>
          </a:bodyPr>
          <a:lstStyle/>
          <a:p>
            <a:pPr lvl="0">
              <a:buFont typeface="Wingdings" charset="2"/>
              <a:buChar char="ü"/>
            </a:pPr>
            <a:r>
              <a:rPr lang="tr-TR" sz="2000" dirty="0"/>
              <a:t>TUKMOS -Hematoloji müfredatı ya da yeterlik kurulu program geliştirme ölçütleri kapsamındaki sayıya uygun eğitim kurumunun klinik / uygulamalı eğitim olanakları, yeterli eğitici varlığı, eğitim ve öğretimi nitelikli bir biçimde sürdürmeyi sağlayacak yeterli alt yapı, olanaklarını gösterir belgeler. </a:t>
            </a:r>
            <a:endParaRPr lang="tr-TR" sz="2000" dirty="0" smtClean="0">
              <a:effectLst/>
            </a:endParaRPr>
          </a:p>
          <a:p>
            <a:pPr>
              <a:buFont typeface="Wingdings" charset="2"/>
              <a:buChar char="ü"/>
            </a:pPr>
            <a:r>
              <a:rPr lang="tr-TR" sz="2000" dirty="0"/>
              <a:t>Birimin talep edilen yan dal uzmanlık öğrencisi sayısını gerekçesi ile gösteren belge</a:t>
            </a:r>
            <a:r>
              <a:rPr lang="tr-TR" sz="2000" dirty="0" smtClean="0">
                <a:effectLst/>
              </a:rPr>
              <a:t> </a:t>
            </a:r>
            <a:endParaRPr lang="en-US" sz="2000" dirty="0"/>
          </a:p>
        </p:txBody>
      </p:sp>
      <p:sp>
        <p:nvSpPr>
          <p:cNvPr id="4" name="TextBox 3"/>
          <p:cNvSpPr txBox="1"/>
          <p:nvPr/>
        </p:nvSpPr>
        <p:spPr>
          <a:xfrm>
            <a:off x="767524" y="124519"/>
            <a:ext cx="7270544" cy="1200328"/>
          </a:xfrm>
          <a:prstGeom prst="rect">
            <a:avLst/>
          </a:prstGeom>
          <a:noFill/>
          <a:ln w="38100" cmpd="sng">
            <a:solidFill>
              <a:srgbClr val="FF0000">
                <a:alpha val="96000"/>
              </a:srgbClr>
            </a:solidFill>
          </a:ln>
        </p:spPr>
        <p:txBody>
          <a:bodyPr wrap="square" rtlCol="0">
            <a:spAutoFit/>
          </a:bodyPr>
          <a:lstStyle/>
          <a:p>
            <a:pPr lvl="0" algn="ctr"/>
            <a:r>
              <a:rPr lang="tr-TR" sz="2400" b="1" dirty="0" smtClean="0"/>
              <a:t>3. UZMANLIK </a:t>
            </a:r>
            <a:r>
              <a:rPr lang="tr-TR" sz="2400" b="1" dirty="0"/>
              <a:t>ÖĞRENCİLERİ ve DEĞERLENDİRİLMESİ</a:t>
            </a:r>
          </a:p>
          <a:p>
            <a:pPr algn="ctr"/>
            <a:r>
              <a:rPr lang="tr-TR" sz="2400" dirty="0"/>
              <a:t>(10 TEMEL, 2 GELİŞİM STANDARDI)</a:t>
            </a:r>
            <a:endParaRPr lang="tr-TR" sz="2400" dirty="0" smtClean="0">
              <a:effectLst/>
            </a:endParaRPr>
          </a:p>
          <a:p>
            <a:pPr algn="ctr"/>
            <a:endParaRPr lang="en-US" sz="2400" dirty="0"/>
          </a:p>
        </p:txBody>
      </p:sp>
    </p:spTree>
    <p:extLst>
      <p:ext uri="{BB962C8B-B14F-4D97-AF65-F5344CB8AC3E}">
        <p14:creationId xmlns:p14="http://schemas.microsoft.com/office/powerpoint/2010/main" val="23063950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266556"/>
          </a:xfrm>
          <a:ln w="38100" cmpd="sng">
            <a:solidFill>
              <a:srgbClr val="FF0000">
                <a:alpha val="96000"/>
              </a:srgbClr>
            </a:solidFill>
          </a:ln>
        </p:spPr>
        <p:txBody>
          <a:bodyPr>
            <a:normAutofit fontScale="90000"/>
          </a:bodyPr>
          <a:lstStyle/>
          <a:p>
            <a:pPr algn="just">
              <a:lnSpc>
                <a:spcPct val="140000"/>
              </a:lnSpc>
            </a:pPr>
            <a:r>
              <a:rPr lang="tr-TR" sz="2000" b="1" dirty="0" smtClean="0">
                <a:solidFill>
                  <a:srgbClr val="3366FF"/>
                </a:solidFill>
              </a:rPr>
              <a:t>T.S.3.1.2. </a:t>
            </a:r>
            <a:r>
              <a:rPr lang="tr-TR" sz="2000" b="1" dirty="0" smtClean="0"/>
              <a:t>Her </a:t>
            </a:r>
            <a:r>
              <a:rPr lang="tr-TR" sz="2000" b="1" dirty="0"/>
              <a:t>Yan Dal Uzmanlık Öğrencisine ait bir eğitim dosyası olmalıdır. Dosya anabilim Dalı veya Bilim Dalı </a:t>
            </a:r>
            <a:r>
              <a:rPr lang="tr-TR" sz="2000" b="1" dirty="0" err="1"/>
              <a:t>sekreteryasında</a:t>
            </a:r>
            <a:r>
              <a:rPr lang="tr-TR" sz="2000" b="1" dirty="0"/>
              <a:t> (kağıt veya elektronik kopya olarak) saklanmalıdır.</a:t>
            </a:r>
            <a:r>
              <a:rPr lang="tr-TR" sz="2000" dirty="0" smtClean="0">
                <a:effectLst/>
              </a:rPr>
              <a:t> </a:t>
            </a:r>
            <a:endParaRPr lang="en-US" sz="2000" dirty="0"/>
          </a:p>
        </p:txBody>
      </p:sp>
      <p:sp>
        <p:nvSpPr>
          <p:cNvPr id="3" name="Content Placeholder 2"/>
          <p:cNvSpPr>
            <a:spLocks noGrp="1"/>
          </p:cNvSpPr>
          <p:nvPr>
            <p:ph idx="1"/>
          </p:nvPr>
        </p:nvSpPr>
        <p:spPr>
          <a:xfrm>
            <a:off x="457200" y="3168183"/>
            <a:ext cx="8229600" cy="2957980"/>
          </a:xfrm>
          <a:ln w="38100" cmpd="sng">
            <a:solidFill>
              <a:srgbClr val="FF0000">
                <a:alpha val="96000"/>
              </a:srgbClr>
            </a:solidFill>
          </a:ln>
        </p:spPr>
        <p:txBody>
          <a:bodyPr>
            <a:normAutofit fontScale="92500" lnSpcReduction="20000"/>
          </a:bodyPr>
          <a:lstStyle/>
          <a:p>
            <a:pPr lvl="0">
              <a:buFont typeface="Wingdings" charset="2"/>
              <a:buChar char="ü"/>
            </a:pPr>
            <a:r>
              <a:rPr lang="tr-TR" sz="2000" dirty="0"/>
              <a:t>Dosyada olması gereken belgeler</a:t>
            </a:r>
            <a:endParaRPr lang="tr-TR" sz="2000" dirty="0" smtClean="0">
              <a:effectLst/>
            </a:endParaRPr>
          </a:p>
          <a:p>
            <a:pPr lvl="0">
              <a:buFont typeface="Wingdings" charset="2"/>
              <a:buChar char="ü"/>
            </a:pPr>
            <a:r>
              <a:rPr lang="tr-TR" sz="2000" dirty="0"/>
              <a:t>Kimlik ve iletişim bilgilerinin içeren fotoğraflı belge </a:t>
            </a:r>
            <a:endParaRPr lang="tr-TR" sz="2000" dirty="0" smtClean="0">
              <a:effectLst/>
            </a:endParaRPr>
          </a:p>
          <a:p>
            <a:pPr lvl="0">
              <a:buFont typeface="Wingdings" charset="2"/>
              <a:buChar char="ü"/>
            </a:pPr>
            <a:r>
              <a:rPr lang="tr-TR" sz="2000" dirty="0"/>
              <a:t>Tıp fakültesi ve İç Hastalıkları Uzmanlık belgelerinin onaylı kopyası </a:t>
            </a:r>
            <a:endParaRPr lang="tr-TR" sz="2000" dirty="0" smtClean="0">
              <a:effectLst/>
            </a:endParaRPr>
          </a:p>
          <a:p>
            <a:pPr lvl="0">
              <a:buFont typeface="Wingdings" charset="2"/>
              <a:buChar char="ü"/>
            </a:pPr>
            <a:r>
              <a:rPr lang="tr-TR" sz="2000" dirty="0"/>
              <a:t>Tamamladığı iç ve dış rotasyon belgeleri ve bu rotasyonlara ait başarı ve geri bildirim belgeleri </a:t>
            </a:r>
            <a:endParaRPr lang="tr-TR" sz="2000" dirty="0" smtClean="0">
              <a:effectLst/>
            </a:endParaRPr>
          </a:p>
          <a:p>
            <a:pPr lvl="0">
              <a:buFont typeface="Wingdings" charset="2"/>
              <a:buChar char="ü"/>
            </a:pPr>
            <a:r>
              <a:rPr lang="tr-TR" sz="2000" dirty="0"/>
              <a:t>Ölçme değerlendirme belgeleri</a:t>
            </a:r>
            <a:endParaRPr lang="tr-TR" sz="2000" dirty="0" smtClean="0">
              <a:effectLst/>
            </a:endParaRPr>
          </a:p>
          <a:p>
            <a:pPr lvl="0">
              <a:buFont typeface="Wingdings" charset="2"/>
              <a:buChar char="ü"/>
            </a:pPr>
            <a:r>
              <a:rPr lang="tr-TR" sz="2000" dirty="0"/>
              <a:t>Katıldığı kurs ve toplantılara ilişkin belgeler </a:t>
            </a:r>
            <a:endParaRPr lang="tr-TR" sz="2000" dirty="0" smtClean="0">
              <a:effectLst/>
            </a:endParaRPr>
          </a:p>
          <a:p>
            <a:pPr lvl="0">
              <a:buFont typeface="Wingdings" charset="2"/>
              <a:buChar char="ü"/>
            </a:pPr>
            <a:r>
              <a:rPr lang="tr-TR" sz="2000" dirty="0"/>
              <a:t>Aldığı sertifikalar </a:t>
            </a:r>
            <a:endParaRPr lang="tr-TR" sz="2000" dirty="0" smtClean="0">
              <a:effectLst/>
            </a:endParaRPr>
          </a:p>
          <a:p>
            <a:pPr>
              <a:buFont typeface="Wingdings" charset="2"/>
              <a:buChar char="ü"/>
            </a:pPr>
            <a:r>
              <a:rPr lang="tr-TR" sz="2000" dirty="0"/>
              <a:t>Eğitim süreci ile ilgili olan ek belgeler </a:t>
            </a:r>
            <a:endParaRPr lang="en-US" sz="2000" dirty="0"/>
          </a:p>
        </p:txBody>
      </p:sp>
      <p:sp>
        <p:nvSpPr>
          <p:cNvPr id="4" name="Title 1"/>
          <p:cNvSpPr txBox="1">
            <a:spLocks/>
          </p:cNvSpPr>
          <p:nvPr/>
        </p:nvSpPr>
        <p:spPr>
          <a:xfrm>
            <a:off x="457200" y="1797809"/>
            <a:ext cx="8229600" cy="1205505"/>
          </a:xfrm>
          <a:prstGeom prst="rect">
            <a:avLst/>
          </a:prstGeom>
          <a:ln w="38100" cmpd="sng">
            <a:solidFill>
              <a:srgbClr val="FF0000">
                <a:alpha val="96000"/>
              </a:srgbClr>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lnSpc>
                <a:spcPct val="140000"/>
              </a:lnSpc>
            </a:pPr>
            <a:r>
              <a:rPr lang="tr-TR" sz="2000" b="1" smtClean="0">
                <a:solidFill>
                  <a:srgbClr val="3366FF"/>
                </a:solidFill>
              </a:rPr>
              <a:t>T.S.3.1.3. </a:t>
            </a:r>
            <a:r>
              <a:rPr lang="tr-TR" sz="2000" b="1" smtClean="0"/>
              <a:t>Her Yan Dal Uzmanlık Öğrencine ait bir karne ve/veya gelişim dosyası olmalıdır. </a:t>
            </a:r>
            <a:endParaRPr lang="en-US" sz="2000" dirty="0"/>
          </a:p>
        </p:txBody>
      </p:sp>
    </p:spTree>
    <p:extLst>
      <p:ext uri="{BB962C8B-B14F-4D97-AF65-F5344CB8AC3E}">
        <p14:creationId xmlns:p14="http://schemas.microsoft.com/office/powerpoint/2010/main" val="8929733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en-US" sz="2000" b="1" dirty="0" smtClean="0">
                <a:solidFill>
                  <a:srgbClr val="3366FF"/>
                </a:solidFill>
              </a:rPr>
              <a:t>T.S.3.1.4. </a:t>
            </a:r>
            <a:r>
              <a:rPr lang="tr-TR" sz="2000" dirty="0"/>
              <a:t>Uzmanlık öğrencilerinin </a:t>
            </a:r>
            <a:r>
              <a:rPr lang="tr-TR" sz="2000" b="1" dirty="0"/>
              <a:t>hizmet koşulları ve sorumlulukları</a:t>
            </a:r>
            <a:r>
              <a:rPr lang="tr-TR" sz="2000" dirty="0"/>
              <a:t> mutlaka tanımlanmış ve tüm taraflarca bilinir olmalıdır. Mesleki gelişimi sağlayacak tüm uygulamalı ve kuramsal eğitim etkinliklerine </a:t>
            </a:r>
            <a:r>
              <a:rPr lang="tr-TR" sz="2000" b="1" dirty="0"/>
              <a:t>mutlaka </a:t>
            </a:r>
            <a:r>
              <a:rPr lang="tr-TR" sz="2000" dirty="0"/>
              <a:t>çalışma saatleri içinde yer verilmeli ve katılım sağlanmalıdır.</a:t>
            </a:r>
            <a:r>
              <a:rPr lang="tr-TR" sz="2000" dirty="0" smtClean="0">
                <a:effectLst/>
              </a:rPr>
              <a:t>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Uzmanlık öğrencilerinin kıdeme göre hizmet koşullarının ve sorumluluklarının tanımlandığı yazılı belge </a:t>
            </a:r>
            <a:endParaRPr lang="tr-TR" sz="2000" dirty="0" smtClean="0">
              <a:effectLst/>
            </a:endParaRPr>
          </a:p>
          <a:p>
            <a:pPr lvl="0">
              <a:buFont typeface="Wingdings" charset="2"/>
              <a:buChar char="ü"/>
            </a:pPr>
            <a:r>
              <a:rPr lang="tr-TR" sz="2000" dirty="0"/>
              <a:t>Tarihli ve saatli haftalık, aylık, yıllık eğitim toplantısı programları.</a:t>
            </a:r>
            <a:endParaRPr lang="tr-TR" sz="2000" dirty="0" smtClean="0">
              <a:effectLst/>
            </a:endParaRPr>
          </a:p>
          <a:p>
            <a:pPr>
              <a:buFont typeface="Wingdings" charset="2"/>
              <a:buChar char="ü"/>
            </a:pPr>
            <a:r>
              <a:rPr lang="tr-TR" sz="2000" dirty="0"/>
              <a:t>Katılım ve yoklama tutanakları (tarih, saat ve yer bilgisi içermeli)</a:t>
            </a:r>
            <a:r>
              <a:rPr lang="tr-TR" sz="2000" dirty="0" smtClean="0">
                <a:effectLst/>
              </a:rPr>
              <a:t> </a:t>
            </a:r>
            <a:endParaRPr lang="en-US" sz="2000" dirty="0"/>
          </a:p>
        </p:txBody>
      </p:sp>
    </p:spTree>
    <p:extLst>
      <p:ext uri="{BB962C8B-B14F-4D97-AF65-F5344CB8AC3E}">
        <p14:creationId xmlns:p14="http://schemas.microsoft.com/office/powerpoint/2010/main" val="35577728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dirty="0" smtClean="0">
                <a:solidFill>
                  <a:srgbClr val="3366FF"/>
                </a:solidFill>
              </a:rPr>
              <a:t>T.S.3.1.5. </a:t>
            </a:r>
            <a:r>
              <a:rPr lang="tr-TR" sz="2000" dirty="0" smtClean="0"/>
              <a:t>Eğitim </a:t>
            </a:r>
            <a:r>
              <a:rPr lang="tr-TR" sz="2000" dirty="0"/>
              <a:t>programının tasarımı ve değerlendirilmesi, çalışma koşulları ve ilgili tüm süreçlerde </a:t>
            </a:r>
            <a:r>
              <a:rPr lang="tr-TR" sz="2000" b="1" dirty="0"/>
              <a:t>yan dal uzmanlık öğrencisinin </a:t>
            </a:r>
            <a:r>
              <a:rPr lang="tr-TR" sz="2000" b="1" dirty="0" err="1"/>
              <a:t>temsiliyeti</a:t>
            </a:r>
            <a:r>
              <a:rPr lang="tr-TR" sz="2000" b="1" dirty="0"/>
              <a:t> ve katılımı sağlanmalı ve </a:t>
            </a:r>
            <a:r>
              <a:rPr lang="tr-TR" sz="2000" b="1" dirty="0" err="1"/>
              <a:t>temsiliyet</a:t>
            </a:r>
            <a:r>
              <a:rPr lang="tr-TR" sz="2000" b="1" dirty="0"/>
              <a:t> ile ilgili bir örgütlenme yapısı</a:t>
            </a:r>
            <a:r>
              <a:rPr lang="tr-TR" sz="2000" dirty="0"/>
              <a:t> mutlaka oluşturulmalıdır.</a:t>
            </a:r>
            <a:r>
              <a:rPr lang="tr-TR" sz="2000" dirty="0" smtClean="0">
                <a:effectLst/>
              </a:rPr>
              <a:t>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Temsilci seçimi yapıldığına dair belge</a:t>
            </a:r>
            <a:endParaRPr lang="tr-TR" sz="2000" dirty="0" smtClean="0">
              <a:effectLst/>
            </a:endParaRPr>
          </a:p>
          <a:p>
            <a:pPr lvl="0">
              <a:buFont typeface="Wingdings" charset="2"/>
              <a:buChar char="ü"/>
            </a:pPr>
            <a:r>
              <a:rPr lang="tr-TR" sz="2000" dirty="0"/>
              <a:t>Temsilci geri bildirim yazışmaları.</a:t>
            </a:r>
            <a:endParaRPr lang="tr-TR" sz="2000" dirty="0" smtClean="0">
              <a:effectLst/>
            </a:endParaRPr>
          </a:p>
          <a:p>
            <a:pPr lvl="0">
              <a:buFont typeface="Wingdings" charset="2"/>
              <a:buChar char="ü"/>
            </a:pPr>
            <a:r>
              <a:rPr lang="tr-TR" sz="2000" dirty="0"/>
              <a:t>Temsilcinin katıldığı eğitim komisyon toplantılarının tutanakları.</a:t>
            </a:r>
            <a:endParaRPr lang="tr-TR" sz="2000" dirty="0" smtClean="0">
              <a:effectLst/>
            </a:endParaRPr>
          </a:p>
          <a:p>
            <a:pPr>
              <a:buFont typeface="Wingdings" charset="2"/>
              <a:buChar char="ü"/>
            </a:pPr>
            <a:r>
              <a:rPr lang="tr-TR" sz="2000" dirty="0"/>
              <a:t>Eğitim kurumlarında eğitim-öğretim ile ilgili tüm süreçler</a:t>
            </a:r>
            <a:r>
              <a:rPr lang="tr-TR" sz="2000" strike="sngStrike" dirty="0"/>
              <a:t>de</a:t>
            </a:r>
            <a:r>
              <a:rPr lang="tr-TR" sz="2000" dirty="0"/>
              <a:t> (eğitim programı geliştirme, eğitim programı değerlendirme, ölçme değerlendirme) katıldığına dair belge ve/veya geri bildirim belgeleri </a:t>
            </a:r>
            <a:endParaRPr lang="en-US" sz="2000" dirty="0"/>
          </a:p>
        </p:txBody>
      </p:sp>
    </p:spTree>
    <p:extLst>
      <p:ext uri="{BB962C8B-B14F-4D97-AF65-F5344CB8AC3E}">
        <p14:creationId xmlns:p14="http://schemas.microsoft.com/office/powerpoint/2010/main" val="12408206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3366FF"/>
                </a:solidFill>
              </a:rPr>
              <a:t>T.S.3.1.6. </a:t>
            </a:r>
            <a:r>
              <a:rPr lang="tr-TR" sz="2000" dirty="0" smtClean="0"/>
              <a:t>Uzmanlık </a:t>
            </a:r>
            <a:r>
              <a:rPr lang="tr-TR" sz="2000" dirty="0"/>
              <a:t>eğitimini yürüten kurumlar, uzmanlık öğrencileri için uzmanlık alanı ile ilgili olarak eğitimin </a:t>
            </a:r>
            <a:r>
              <a:rPr lang="tr-TR" sz="2000" b="1" dirty="0"/>
              <a:t>her kademesinde destek, rehberlik ve kariyer danışmanlığı yapacak bir eğitim sorumlusu/danışman ataması yapılmalıdır</a:t>
            </a:r>
            <a:r>
              <a:rPr lang="tr-TR" sz="2000" dirty="0"/>
              <a:t>.</a:t>
            </a:r>
            <a:r>
              <a:rPr lang="tr-TR" sz="2000" dirty="0" smtClean="0">
                <a:effectLst/>
              </a:rPr>
              <a:t>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Danışman ve yan dal uzmanlık öğrencisinin eşleştirildiği listeler ve /veya karar belgesi</a:t>
            </a:r>
            <a:endParaRPr lang="tr-TR" sz="2000" dirty="0" smtClean="0">
              <a:effectLst/>
            </a:endParaRPr>
          </a:p>
          <a:p>
            <a:pPr>
              <a:buFont typeface="Wingdings" charset="2"/>
              <a:buChar char="ü"/>
            </a:pPr>
            <a:r>
              <a:rPr lang="tr-TR" sz="2000" dirty="0"/>
              <a:t>Eğitim programında danışman görüşmesi zaman dilimlerinin gösterilmesi </a:t>
            </a:r>
            <a:endParaRPr lang="en-US" sz="2000" dirty="0"/>
          </a:p>
        </p:txBody>
      </p:sp>
    </p:spTree>
    <p:extLst>
      <p:ext uri="{BB962C8B-B14F-4D97-AF65-F5344CB8AC3E}">
        <p14:creationId xmlns:p14="http://schemas.microsoft.com/office/powerpoint/2010/main" val="16248872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3366FF"/>
                </a:solidFill>
              </a:rPr>
              <a:t>T.S.3.1.7. </a:t>
            </a:r>
            <a:r>
              <a:rPr lang="tr-TR" sz="2000" dirty="0" smtClean="0"/>
              <a:t>Yan </a:t>
            </a:r>
            <a:r>
              <a:rPr lang="tr-TR" sz="2000" dirty="0"/>
              <a:t>Dal Uzmanlık </a:t>
            </a:r>
            <a:r>
              <a:rPr lang="tr-TR" sz="2000" b="1" dirty="0"/>
              <a:t>eğitim programının değerlendirilmesi </a:t>
            </a:r>
            <a:r>
              <a:rPr lang="tr-TR" sz="2000" dirty="0"/>
              <a:t>ve güncellenmesi açısından klinik/uygulamalı eğitim süreçleri ile ilgili olarak </a:t>
            </a:r>
            <a:r>
              <a:rPr lang="tr-TR" sz="2000" b="1" dirty="0"/>
              <a:t>yan dal uzmanlık öğrencisi düzenli aralıklarla yapılandırılmış etkin geribildirim vermelidir.</a:t>
            </a:r>
            <a:r>
              <a:rPr lang="tr-TR" sz="2000" dirty="0"/>
              <a:t>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Yan dal uzmanlık öğrencisi tarafından doldurulmuş yazılı ve/veya elektronik geribildirim belgeleri</a:t>
            </a:r>
            <a:endParaRPr lang="tr-TR" sz="2000" dirty="0" smtClean="0">
              <a:effectLst/>
            </a:endParaRPr>
          </a:p>
          <a:p>
            <a:pPr lvl="0">
              <a:buFont typeface="Wingdings" charset="2"/>
              <a:buChar char="ü"/>
            </a:pPr>
            <a:r>
              <a:rPr lang="tr-TR" sz="2000" dirty="0"/>
              <a:t>Eğitim danışmanının raporları</a:t>
            </a:r>
            <a:endParaRPr lang="tr-TR" sz="2000" dirty="0" smtClean="0">
              <a:effectLst/>
            </a:endParaRPr>
          </a:p>
          <a:p>
            <a:pPr>
              <a:buFont typeface="Wingdings" charset="2"/>
              <a:buChar char="ü"/>
            </a:pPr>
            <a:r>
              <a:rPr lang="tr-TR" sz="2000" dirty="0"/>
              <a:t>Karne/Gelişim dosyası içeriğinde var olan geri bildirim formları</a:t>
            </a:r>
            <a:r>
              <a:rPr lang="tr-TR" sz="2000" dirty="0" smtClean="0">
                <a:effectLst/>
              </a:rPr>
              <a:t> </a:t>
            </a:r>
            <a:endParaRPr lang="en-US" sz="2000" dirty="0"/>
          </a:p>
        </p:txBody>
      </p:sp>
    </p:spTree>
    <p:extLst>
      <p:ext uri="{BB962C8B-B14F-4D97-AF65-F5344CB8AC3E}">
        <p14:creationId xmlns:p14="http://schemas.microsoft.com/office/powerpoint/2010/main" val="33280157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FF0000"/>
                </a:solidFill>
              </a:rPr>
              <a:t>G.S.S. 3.1.1. </a:t>
            </a:r>
            <a:r>
              <a:rPr lang="tr-TR" sz="2000" b="1" dirty="0" smtClean="0"/>
              <a:t>Yan </a:t>
            </a:r>
            <a:r>
              <a:rPr lang="tr-TR" sz="2000" b="1" dirty="0"/>
              <a:t>dal uzmanlık öğrencilerinin </a:t>
            </a:r>
            <a:r>
              <a:rPr lang="tr-TR" sz="2000" dirty="0"/>
              <a:t>meslektaşları ile birlikte çalışma yapması, ekip üyesi ve liderlik yetkinliklerini geliştirmesi için uzmanlık dernekleri çatışı altındaki </a:t>
            </a:r>
            <a:r>
              <a:rPr lang="tr-TR" sz="2000" b="1" dirty="0"/>
              <a:t>çalışma gruplarına ve etkinliklere katılımı </a:t>
            </a:r>
            <a:r>
              <a:rPr lang="tr-TR" sz="2000" dirty="0"/>
              <a:t>desteklenmelidir.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Uzmanlık dernek üyeliklerini gösterir belgeler</a:t>
            </a:r>
            <a:endParaRPr lang="tr-TR" sz="2000" dirty="0" smtClean="0">
              <a:effectLst/>
            </a:endParaRPr>
          </a:p>
          <a:p>
            <a:pPr lvl="0">
              <a:buFont typeface="Wingdings" charset="2"/>
              <a:buChar char="ü"/>
            </a:pPr>
            <a:r>
              <a:rPr lang="tr-TR" sz="2000" dirty="0"/>
              <a:t>Çalışma grupları ve/veya bilimsel alt komite üyelikleri</a:t>
            </a:r>
            <a:endParaRPr lang="tr-TR" sz="2000" dirty="0" smtClean="0">
              <a:effectLst/>
            </a:endParaRPr>
          </a:p>
          <a:p>
            <a:pPr>
              <a:lnSpc>
                <a:spcPct val="140000"/>
              </a:lnSpc>
              <a:buFont typeface="Wingdings" charset="2"/>
              <a:buChar char="ü"/>
            </a:pPr>
            <a:endParaRPr lang="en-US" sz="2000" dirty="0"/>
          </a:p>
        </p:txBody>
      </p:sp>
    </p:spTree>
    <p:extLst>
      <p:ext uri="{BB962C8B-B14F-4D97-AF65-F5344CB8AC3E}">
        <p14:creationId xmlns:p14="http://schemas.microsoft.com/office/powerpoint/2010/main" val="15345396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3366FF"/>
                </a:solidFill>
              </a:rPr>
              <a:t>T.S.3.2.1. </a:t>
            </a:r>
            <a:r>
              <a:rPr lang="tr-TR" sz="2000" dirty="0" smtClean="0"/>
              <a:t>Uzmanlık </a:t>
            </a:r>
            <a:r>
              <a:rPr lang="tr-TR" sz="2000" dirty="0"/>
              <a:t>eğitimi sürecinde </a:t>
            </a:r>
            <a:r>
              <a:rPr lang="tr-TR" sz="2000" b="1" dirty="0"/>
              <a:t>mutlaka ölçme değerlendirme bileşeni yer almalı; </a:t>
            </a:r>
            <a:r>
              <a:rPr lang="tr-TR" sz="2000" dirty="0"/>
              <a:t>değerlendirilmede kullanılan </a:t>
            </a:r>
            <a:r>
              <a:rPr lang="tr-TR" sz="2000" b="1" dirty="0"/>
              <a:t>yöntemler ve başarı ölçütleri tanımlanmalı ve açıklanmalıdır.</a:t>
            </a:r>
            <a:r>
              <a:rPr lang="tr-TR" sz="2000" dirty="0"/>
              <a:t>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fontScale="92500" lnSpcReduction="20000"/>
          </a:bodyPr>
          <a:lstStyle/>
          <a:p>
            <a:pPr lvl="0">
              <a:buFont typeface="Wingdings" charset="2"/>
              <a:buChar char="ü"/>
            </a:pPr>
            <a:r>
              <a:rPr lang="tr-TR" sz="2000" dirty="0"/>
              <a:t>Uzmanlık öğrencilerinin başarısını ölçme- değerlendirme amacı ile ölçüt dayanaklı değerlendirme yapıldığını gösterir belgeler,</a:t>
            </a:r>
            <a:endParaRPr lang="tr-TR" sz="2000" dirty="0" smtClean="0">
              <a:effectLst/>
            </a:endParaRPr>
          </a:p>
          <a:p>
            <a:pPr lvl="0">
              <a:buFont typeface="Wingdings" charset="2"/>
              <a:buChar char="ü"/>
            </a:pPr>
            <a:r>
              <a:rPr lang="tr-TR" sz="2000" dirty="0"/>
              <a:t>Eğitim kurumlarının, ölçme değerlendirme sisteminin ilkelerini, kullandıkları yöntem ve araçların neler olduğunu, eğitim programındaki süreçlerle ilişkilerini, kurumun sorumluluklarını ve sistemin işleyişini tarif eden bir resmi belgenin (yönerge veya yönetmelik) olması, </a:t>
            </a:r>
            <a:endParaRPr lang="tr-TR" sz="2000" dirty="0" smtClean="0">
              <a:effectLst/>
            </a:endParaRPr>
          </a:p>
          <a:p>
            <a:pPr lvl="0">
              <a:buFont typeface="Wingdings" charset="2"/>
              <a:buChar char="ü"/>
            </a:pPr>
            <a:r>
              <a:rPr lang="tr-TR" sz="2000" dirty="0"/>
              <a:t>Ölçme değerlendirmeye ilişkin güncel durumun öğretim elemanları ve Uzmanlık öğrencilerinin bilgilenme gereksinimlerinin karşılandığını gösterir toplantı kayıtları</a:t>
            </a:r>
            <a:endParaRPr lang="tr-TR" sz="2000" dirty="0" smtClean="0">
              <a:effectLst/>
            </a:endParaRPr>
          </a:p>
          <a:p>
            <a:pPr lvl="0">
              <a:buFont typeface="Wingdings" charset="2"/>
              <a:buChar char="ü"/>
            </a:pPr>
            <a:r>
              <a:rPr lang="tr-TR" sz="2000" dirty="0"/>
              <a:t>Güncel ve zamanında doldurulan asistan karneleri veya gelişimi gösterir, gelişime destek sunan </a:t>
            </a:r>
            <a:r>
              <a:rPr lang="tr-TR" sz="2000" dirty="0" err="1"/>
              <a:t>portfolyolar</a:t>
            </a:r>
            <a:r>
              <a:rPr lang="tr-TR" sz="2000" dirty="0"/>
              <a:t>.</a:t>
            </a:r>
            <a:endParaRPr lang="tr-TR" sz="2000" dirty="0" smtClean="0">
              <a:effectLst/>
            </a:endParaRPr>
          </a:p>
          <a:p>
            <a:pPr lvl="0">
              <a:buFont typeface="Wingdings" charset="2"/>
              <a:buChar char="ü"/>
            </a:pPr>
            <a:r>
              <a:rPr lang="tr-TR" sz="2000" dirty="0"/>
              <a:t>Olanaklı ise birden fazla değerlendiricinin yer aldığı, çoklu yöntem kullanılan ve yazılı sınav tutanakları.</a:t>
            </a:r>
            <a:endParaRPr lang="tr-TR" sz="2000" dirty="0" smtClean="0">
              <a:effectLst/>
            </a:endParaRPr>
          </a:p>
          <a:p>
            <a:pPr lvl="0">
              <a:buFont typeface="Wingdings" charset="2"/>
              <a:buChar char="ü"/>
            </a:pPr>
            <a:r>
              <a:rPr lang="tr-TR" sz="2000" dirty="0"/>
              <a:t>Varsa elektronik ortamdaki değerlendirmeler ve çıktıları.</a:t>
            </a:r>
            <a:endParaRPr lang="tr-TR" sz="2000" dirty="0" smtClean="0">
              <a:effectLst/>
            </a:endParaRPr>
          </a:p>
          <a:p>
            <a:pPr>
              <a:lnSpc>
                <a:spcPct val="140000"/>
              </a:lnSpc>
              <a:buFont typeface="Wingdings" charset="2"/>
              <a:buChar char="ü"/>
            </a:pPr>
            <a:endParaRPr lang="en-US" sz="2000" dirty="0"/>
          </a:p>
        </p:txBody>
      </p:sp>
    </p:spTree>
    <p:extLst>
      <p:ext uri="{BB962C8B-B14F-4D97-AF65-F5344CB8AC3E}">
        <p14:creationId xmlns:p14="http://schemas.microsoft.com/office/powerpoint/2010/main" val="38725350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3366FF"/>
                </a:solidFill>
              </a:rPr>
              <a:t>T.S. 3.2.2. </a:t>
            </a:r>
            <a:r>
              <a:rPr lang="tr-TR" sz="2000" b="1" dirty="0" smtClean="0"/>
              <a:t>Ölçme </a:t>
            </a:r>
            <a:r>
              <a:rPr lang="tr-TR" sz="2000" b="1" dirty="0"/>
              <a:t>değerlendirme yöntemleri mutlaka biçimlendirici olmalı ve yapıcı geri bildirimleri kapsamalıdır. Ölçme değerlendirme yöntemlerinin geçerliği ve güvenirliği belgelendirilmeli ve değerlendirilmelidir. </a:t>
            </a:r>
            <a:endParaRPr lang="en-US" sz="2000" b="1"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Eğitim ile uyumlu ölçme değerlendirme etkinlikleri, bilginin sorgulandığı bilişsel, becerinin değerlendirildiği uygun yöntemler ve sıklığını gösterir belgeler. </a:t>
            </a:r>
            <a:endParaRPr lang="tr-TR" sz="2000" dirty="0" smtClean="0">
              <a:effectLst/>
            </a:endParaRPr>
          </a:p>
          <a:p>
            <a:pPr lvl="0">
              <a:buFont typeface="Wingdings" charset="2"/>
              <a:buChar char="ü"/>
            </a:pPr>
            <a:r>
              <a:rPr lang="tr-TR" sz="2000" dirty="0"/>
              <a:t>Bu süreçlere ilişkin öğretim üyesi ve uzmanlık öğrencilerinin geri bildirimleri.</a:t>
            </a:r>
            <a:endParaRPr lang="tr-TR" sz="2000" dirty="0" smtClean="0">
              <a:effectLst/>
            </a:endParaRPr>
          </a:p>
          <a:p>
            <a:pPr lvl="0">
              <a:buFont typeface="Wingdings" charset="2"/>
              <a:buChar char="ü"/>
            </a:pPr>
            <a:r>
              <a:rPr lang="tr-TR" sz="2000" dirty="0"/>
              <a:t>Bu geribildirimlere ilişkin eğitim programında yapılan değişiklik örnekleri.</a:t>
            </a:r>
            <a:endParaRPr lang="tr-TR" sz="2000" dirty="0" smtClean="0">
              <a:effectLst/>
            </a:endParaRPr>
          </a:p>
          <a:p>
            <a:pPr>
              <a:buFont typeface="Wingdings" charset="2"/>
              <a:buChar char="ü"/>
            </a:pPr>
            <a:r>
              <a:rPr lang="tr-TR" sz="2000" dirty="0"/>
              <a:t>Güncel ve zamanında doldurulan asistan karneleri (geri bildirim bölümü eklenmesi yönünde öneri)</a:t>
            </a:r>
            <a:r>
              <a:rPr lang="tr-TR" sz="2000" dirty="0" smtClean="0">
                <a:effectLst/>
              </a:rPr>
              <a:t> </a:t>
            </a:r>
            <a:endParaRPr lang="en-US" sz="2000" dirty="0"/>
          </a:p>
        </p:txBody>
      </p:sp>
    </p:spTree>
    <p:extLst>
      <p:ext uri="{BB962C8B-B14F-4D97-AF65-F5344CB8AC3E}">
        <p14:creationId xmlns:p14="http://schemas.microsoft.com/office/powerpoint/2010/main" val="24118056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3366FF"/>
                </a:solidFill>
              </a:rPr>
              <a:t>T.S.3.2.3. </a:t>
            </a:r>
            <a:r>
              <a:rPr lang="tr-TR" sz="2000" dirty="0" smtClean="0"/>
              <a:t>Yan </a:t>
            </a:r>
            <a:r>
              <a:rPr lang="tr-TR" sz="2000" dirty="0"/>
              <a:t>Dal uzmanlık öğrencisinin bilgi, beceri ve davranışlarına yönelik </a:t>
            </a:r>
            <a:r>
              <a:rPr lang="tr-TR" sz="2000" b="1" dirty="0"/>
              <a:t>mutlaka sürekli ve düzenli olarak yapıcı geri bildirim verilmelidir.</a:t>
            </a:r>
            <a:r>
              <a:rPr lang="tr-TR" sz="2000" dirty="0" smtClean="0">
                <a:effectLst/>
              </a:rPr>
              <a:t>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lnSpc>
                <a:spcPct val="140000"/>
              </a:lnSpc>
              <a:buFont typeface="Wingdings" charset="2"/>
              <a:buChar char="ü"/>
            </a:pPr>
            <a:r>
              <a:rPr lang="tr-TR" sz="2000" dirty="0"/>
              <a:t>Öğretim üyesi tarafından asistan hekime yönelik zaman tanımlı, sorumluluğa dayalı olduğunu gösterir geri bildirim örnekleri, </a:t>
            </a:r>
            <a:endParaRPr lang="tr-TR" sz="2000" dirty="0" smtClean="0">
              <a:effectLst/>
            </a:endParaRPr>
          </a:p>
          <a:p>
            <a:pPr>
              <a:lnSpc>
                <a:spcPct val="140000"/>
              </a:lnSpc>
              <a:buFont typeface="Wingdings" charset="2"/>
              <a:buChar char="ü"/>
            </a:pPr>
            <a:endParaRPr lang="en-US" sz="2000" dirty="0"/>
          </a:p>
        </p:txBody>
      </p:sp>
    </p:spTree>
    <p:extLst>
      <p:ext uri="{BB962C8B-B14F-4D97-AF65-F5344CB8AC3E}">
        <p14:creationId xmlns:p14="http://schemas.microsoft.com/office/powerpoint/2010/main" val="28466802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F8D7CC-24AB-1943-97AC-503338E1AF83}"/>
              </a:ext>
            </a:extLst>
          </p:cNvPr>
          <p:cNvPicPr>
            <a:picLocks noChangeAspect="1"/>
          </p:cNvPicPr>
          <p:nvPr/>
        </p:nvPicPr>
        <p:blipFill>
          <a:blip r:embed="rId2"/>
          <a:stretch>
            <a:fillRect/>
          </a:stretch>
        </p:blipFill>
        <p:spPr>
          <a:xfrm>
            <a:off x="57602" y="150313"/>
            <a:ext cx="9037674" cy="6601216"/>
          </a:xfrm>
          <a:prstGeom prst="rect">
            <a:avLst/>
          </a:prstGeom>
        </p:spPr>
      </p:pic>
    </p:spTree>
    <p:extLst>
      <p:ext uri="{BB962C8B-B14F-4D97-AF65-F5344CB8AC3E}">
        <p14:creationId xmlns:p14="http://schemas.microsoft.com/office/powerpoint/2010/main" val="36038518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FF0000"/>
                </a:solidFill>
              </a:rPr>
              <a:t>G.S.3.2.1. </a:t>
            </a:r>
            <a:r>
              <a:rPr lang="tr-TR" sz="2000" dirty="0" smtClean="0"/>
              <a:t>Yan </a:t>
            </a:r>
            <a:r>
              <a:rPr lang="tr-TR" sz="2000" dirty="0"/>
              <a:t>dal uzmanlık öğrencilerinin güncel mevzuata uygun bir şekilde Ulusal-Uluslararası yeterlik sınavlarına girmesi teşvik edilmelidir.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HEM-TUYEK Yeterlik sınav katılım-başarı belgesi</a:t>
            </a:r>
            <a:endParaRPr lang="tr-TR" sz="2000" dirty="0" smtClean="0">
              <a:effectLst/>
            </a:endParaRPr>
          </a:p>
          <a:p>
            <a:pPr>
              <a:buFont typeface="Wingdings" charset="2"/>
              <a:buChar char="ü"/>
            </a:pPr>
            <a:r>
              <a:rPr lang="tr-TR" sz="2000" dirty="0"/>
              <a:t>Uluslararası sınav katılım-başarı belgeleri (EHA ve benzeri)</a:t>
            </a:r>
            <a:r>
              <a:rPr lang="tr-TR" sz="2000" dirty="0" smtClean="0">
                <a:effectLst/>
              </a:rPr>
              <a:t> </a:t>
            </a:r>
            <a:endParaRPr lang="en-US" sz="2000" dirty="0"/>
          </a:p>
        </p:txBody>
      </p:sp>
    </p:spTree>
    <p:extLst>
      <p:ext uri="{BB962C8B-B14F-4D97-AF65-F5344CB8AC3E}">
        <p14:creationId xmlns:p14="http://schemas.microsoft.com/office/powerpoint/2010/main" val="33004159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6292"/>
          </a:xfrm>
          <a:ln w="38100" cmpd="sng">
            <a:solidFill>
              <a:srgbClr val="0000FF">
                <a:alpha val="96000"/>
              </a:srgbClr>
            </a:solidFill>
          </a:ln>
        </p:spPr>
        <p:txBody>
          <a:bodyPr>
            <a:noAutofit/>
          </a:bodyPr>
          <a:lstStyle/>
          <a:p>
            <a:pPr algn="l">
              <a:lnSpc>
                <a:spcPct val="140000"/>
              </a:lnSpc>
            </a:pPr>
            <a:r>
              <a:rPr lang="en-US" sz="2400" dirty="0" smtClean="0"/>
              <a:t>3. </a:t>
            </a:r>
            <a:r>
              <a:rPr lang="tr-TR" sz="2400" dirty="0" smtClean="0">
                <a:effectLst/>
              </a:rPr>
              <a:t>Uzmanlık öğrencileri ve değerlendirilmesi-Özet</a:t>
            </a:r>
            <a:br>
              <a:rPr lang="tr-TR" sz="2400" dirty="0" smtClean="0">
                <a:effectLst/>
              </a:rPr>
            </a:br>
            <a:endParaRPr lang="en-US" sz="2400" dirty="0"/>
          </a:p>
        </p:txBody>
      </p:sp>
      <p:sp>
        <p:nvSpPr>
          <p:cNvPr id="3" name="Content Placeholder 2"/>
          <p:cNvSpPr>
            <a:spLocks noGrp="1"/>
          </p:cNvSpPr>
          <p:nvPr>
            <p:ph idx="1"/>
          </p:nvPr>
        </p:nvSpPr>
        <p:spPr>
          <a:xfrm>
            <a:off x="457200" y="1242151"/>
            <a:ext cx="8229600" cy="5331480"/>
          </a:xfrm>
          <a:ln w="38100" cmpd="sng">
            <a:solidFill>
              <a:srgbClr val="0000FF">
                <a:alpha val="96000"/>
              </a:srgbClr>
            </a:solidFill>
          </a:ln>
        </p:spPr>
        <p:txBody>
          <a:bodyPr>
            <a:normAutofit fontScale="85000" lnSpcReduction="20000"/>
          </a:bodyPr>
          <a:lstStyle/>
          <a:p>
            <a:pPr>
              <a:buFont typeface="Wingdings" charset="2"/>
              <a:buChar char="ü"/>
            </a:pPr>
            <a:r>
              <a:rPr lang="en-US" sz="2000" dirty="0" err="1" smtClean="0"/>
              <a:t>Uzmanlık</a:t>
            </a:r>
            <a:r>
              <a:rPr lang="en-US" sz="2000" dirty="0" smtClean="0"/>
              <a:t> </a:t>
            </a:r>
            <a:r>
              <a:rPr lang="en-US" sz="2000" dirty="0" err="1"/>
              <a:t>öğrencilerinin</a:t>
            </a:r>
            <a:r>
              <a:rPr lang="en-US" sz="2000" dirty="0"/>
              <a:t> </a:t>
            </a:r>
            <a:r>
              <a:rPr lang="en-US" sz="2000" dirty="0" err="1"/>
              <a:t>sayısı</a:t>
            </a:r>
            <a:r>
              <a:rPr lang="en-US" sz="2000" dirty="0"/>
              <a:t>, </a:t>
            </a:r>
            <a:r>
              <a:rPr lang="en-US" sz="2000" dirty="0" err="1"/>
              <a:t>gerekçeli</a:t>
            </a:r>
            <a:r>
              <a:rPr lang="en-US" sz="2000" dirty="0"/>
              <a:t> </a:t>
            </a:r>
            <a:r>
              <a:rPr lang="en-US" sz="2000" dirty="0" err="1"/>
              <a:t>bir</a:t>
            </a:r>
            <a:r>
              <a:rPr lang="en-US" sz="2000" dirty="0"/>
              <a:t> </a:t>
            </a:r>
            <a:r>
              <a:rPr lang="en-US" sz="2000" dirty="0" err="1"/>
              <a:t>şekilde</a:t>
            </a:r>
            <a:r>
              <a:rPr lang="en-US" sz="2000" dirty="0"/>
              <a:t> </a:t>
            </a:r>
            <a:r>
              <a:rPr lang="en-US" sz="2000" dirty="0" err="1"/>
              <a:t>istenmiş</a:t>
            </a:r>
            <a:r>
              <a:rPr lang="en-US" sz="2000" dirty="0"/>
              <a:t> mi? </a:t>
            </a:r>
            <a:endParaRPr lang="en-US" sz="2000" dirty="0" smtClean="0"/>
          </a:p>
          <a:p>
            <a:pPr>
              <a:buFont typeface="Wingdings" charset="2"/>
              <a:buChar char="ü"/>
            </a:pPr>
            <a:r>
              <a:rPr lang="en-US" sz="2000" dirty="0" err="1" smtClean="0"/>
              <a:t>Uzmanlık</a:t>
            </a:r>
            <a:r>
              <a:rPr lang="en-US" sz="2000" dirty="0" smtClean="0"/>
              <a:t> </a:t>
            </a:r>
            <a:r>
              <a:rPr lang="en-US" sz="2000" dirty="0" err="1"/>
              <a:t>öğrencilerine</a:t>
            </a:r>
            <a:r>
              <a:rPr lang="en-US" sz="2000" dirty="0"/>
              <a:t> </a:t>
            </a:r>
            <a:r>
              <a:rPr lang="en-US" sz="2000" dirty="0" err="1"/>
              <a:t>ait</a:t>
            </a:r>
            <a:r>
              <a:rPr lang="en-US" sz="2000" dirty="0"/>
              <a:t> </a:t>
            </a:r>
            <a:r>
              <a:rPr lang="en-US" sz="2000" dirty="0" err="1"/>
              <a:t>bir</a:t>
            </a:r>
            <a:r>
              <a:rPr lang="en-US" sz="2000" dirty="0"/>
              <a:t> </a:t>
            </a:r>
            <a:r>
              <a:rPr lang="en-US" sz="2000" dirty="0" err="1"/>
              <a:t>eğitim</a:t>
            </a:r>
            <a:r>
              <a:rPr lang="en-US" sz="2000" dirty="0"/>
              <a:t> </a:t>
            </a:r>
            <a:r>
              <a:rPr lang="en-US" sz="2000" dirty="0" err="1"/>
              <a:t>dosyası</a:t>
            </a:r>
            <a:r>
              <a:rPr lang="en-US" sz="2000" dirty="0"/>
              <a:t> </a:t>
            </a:r>
            <a:r>
              <a:rPr lang="en-US" sz="2000" dirty="0" err="1"/>
              <a:t>var</a:t>
            </a:r>
            <a:r>
              <a:rPr lang="en-US" sz="2000" dirty="0"/>
              <a:t> </a:t>
            </a:r>
            <a:r>
              <a:rPr lang="en-US" sz="2000" dirty="0" err="1"/>
              <a:t>ve</a:t>
            </a:r>
            <a:r>
              <a:rPr lang="en-US" sz="2000" dirty="0"/>
              <a:t> </a:t>
            </a:r>
            <a:r>
              <a:rPr lang="en-US" sz="2000" dirty="0" err="1"/>
              <a:t>uygun</a:t>
            </a:r>
            <a:r>
              <a:rPr lang="en-US" sz="2000" dirty="0"/>
              <a:t> </a:t>
            </a:r>
            <a:r>
              <a:rPr lang="en-US" sz="2000" dirty="0" err="1"/>
              <a:t>şekilde</a:t>
            </a:r>
            <a:r>
              <a:rPr lang="en-US" sz="2000" dirty="0"/>
              <a:t> </a:t>
            </a:r>
            <a:r>
              <a:rPr lang="en-US" sz="2000" dirty="0" err="1"/>
              <a:t>arşivleniyor</a:t>
            </a:r>
            <a:r>
              <a:rPr lang="en-US" sz="2000" dirty="0"/>
              <a:t> mu? </a:t>
            </a:r>
            <a:endParaRPr lang="en-US" sz="2000" dirty="0" smtClean="0"/>
          </a:p>
          <a:p>
            <a:pPr>
              <a:buFont typeface="Wingdings" charset="2"/>
              <a:buChar char="ü"/>
            </a:pPr>
            <a:r>
              <a:rPr lang="en-US" sz="2000" dirty="0" err="1" smtClean="0"/>
              <a:t>Uzmanlık</a:t>
            </a:r>
            <a:r>
              <a:rPr lang="en-US" sz="2000" dirty="0" smtClean="0"/>
              <a:t> </a:t>
            </a:r>
            <a:r>
              <a:rPr lang="en-US" sz="2000" dirty="0" err="1"/>
              <a:t>öğrencilerine</a:t>
            </a:r>
            <a:r>
              <a:rPr lang="en-US" sz="2000" dirty="0"/>
              <a:t> </a:t>
            </a:r>
            <a:r>
              <a:rPr lang="en-US" sz="2000" dirty="0" err="1"/>
              <a:t>ait</a:t>
            </a:r>
            <a:r>
              <a:rPr lang="en-US" sz="2000" dirty="0"/>
              <a:t> </a:t>
            </a:r>
            <a:r>
              <a:rPr lang="en-US" sz="2000" dirty="0" err="1"/>
              <a:t>bir</a:t>
            </a:r>
            <a:r>
              <a:rPr lang="en-US" sz="2000" dirty="0"/>
              <a:t> </a:t>
            </a:r>
            <a:r>
              <a:rPr lang="en-US" sz="2000" dirty="0" err="1"/>
              <a:t>karne</a:t>
            </a:r>
            <a:r>
              <a:rPr lang="en-US" sz="2000" dirty="0"/>
              <a:t> </a:t>
            </a:r>
            <a:r>
              <a:rPr lang="en-US" sz="2000" dirty="0" err="1"/>
              <a:t>ve</a:t>
            </a:r>
            <a:r>
              <a:rPr lang="en-US" sz="2000" dirty="0"/>
              <a:t>/</a:t>
            </a:r>
            <a:r>
              <a:rPr lang="en-US" sz="2000" dirty="0" err="1"/>
              <a:t>veya</a:t>
            </a:r>
            <a:r>
              <a:rPr lang="en-US" sz="2000" dirty="0"/>
              <a:t> </a:t>
            </a:r>
            <a:r>
              <a:rPr lang="en-US" sz="2000" dirty="0" err="1"/>
              <a:t>gelişim</a:t>
            </a:r>
            <a:r>
              <a:rPr lang="en-US" sz="2000" dirty="0"/>
              <a:t> </a:t>
            </a:r>
            <a:r>
              <a:rPr lang="en-US" sz="2000" dirty="0" err="1"/>
              <a:t>dosyası</a:t>
            </a:r>
            <a:r>
              <a:rPr lang="en-US" sz="2000" dirty="0"/>
              <a:t> </a:t>
            </a:r>
            <a:r>
              <a:rPr lang="en-US" sz="2000" dirty="0" err="1"/>
              <a:t>var</a:t>
            </a:r>
            <a:r>
              <a:rPr lang="en-US" sz="2000" dirty="0"/>
              <a:t> </a:t>
            </a:r>
            <a:r>
              <a:rPr lang="en-US" sz="2000" dirty="0" err="1"/>
              <a:t>mı</a:t>
            </a:r>
            <a:r>
              <a:rPr lang="en-US" sz="2000" dirty="0"/>
              <a:t>? </a:t>
            </a:r>
            <a:endParaRPr lang="en-US" sz="2000" dirty="0" smtClean="0"/>
          </a:p>
          <a:p>
            <a:pPr>
              <a:buFont typeface="Wingdings" charset="2"/>
              <a:buChar char="ü"/>
            </a:pPr>
            <a:r>
              <a:rPr lang="en-US" sz="2000" dirty="0" err="1" smtClean="0"/>
              <a:t>Uzmanlık</a:t>
            </a:r>
            <a:r>
              <a:rPr lang="en-US" sz="2000" dirty="0" smtClean="0"/>
              <a:t> </a:t>
            </a:r>
            <a:r>
              <a:rPr lang="en-US" sz="2000" dirty="0" err="1"/>
              <a:t>öğrencilerinin</a:t>
            </a:r>
            <a:r>
              <a:rPr lang="en-US" sz="2000" dirty="0"/>
              <a:t> </a:t>
            </a:r>
            <a:r>
              <a:rPr lang="en-US" sz="2000" dirty="0" err="1"/>
              <a:t>hizmet</a:t>
            </a:r>
            <a:r>
              <a:rPr lang="en-US" sz="2000" dirty="0"/>
              <a:t> </a:t>
            </a:r>
            <a:r>
              <a:rPr lang="en-US" sz="2000" dirty="0" err="1"/>
              <a:t>koşulları</a:t>
            </a:r>
            <a:r>
              <a:rPr lang="en-US" sz="2000" dirty="0"/>
              <a:t> </a:t>
            </a:r>
            <a:r>
              <a:rPr lang="en-US" sz="2000" dirty="0" err="1"/>
              <a:t>ve</a:t>
            </a:r>
            <a:r>
              <a:rPr lang="en-US" sz="2000" dirty="0"/>
              <a:t> </a:t>
            </a:r>
            <a:r>
              <a:rPr lang="en-US" sz="2000" dirty="0" err="1"/>
              <a:t>sorumlulukları</a:t>
            </a:r>
            <a:r>
              <a:rPr lang="en-US" sz="2000" dirty="0"/>
              <a:t> </a:t>
            </a:r>
            <a:r>
              <a:rPr lang="en-US" sz="2000" dirty="0" err="1"/>
              <a:t>tanımlanmış</a:t>
            </a:r>
            <a:r>
              <a:rPr lang="en-US" sz="2000" dirty="0"/>
              <a:t> </a:t>
            </a:r>
            <a:r>
              <a:rPr lang="en-US" sz="2000" dirty="0" err="1"/>
              <a:t>ve</a:t>
            </a:r>
            <a:r>
              <a:rPr lang="en-US" sz="2000" dirty="0"/>
              <a:t> </a:t>
            </a:r>
            <a:r>
              <a:rPr lang="en-US" sz="2000" dirty="0" err="1"/>
              <a:t>ilan</a:t>
            </a:r>
            <a:r>
              <a:rPr lang="en-US" sz="2000" dirty="0"/>
              <a:t> </a:t>
            </a:r>
            <a:r>
              <a:rPr lang="en-US" sz="2000" dirty="0" err="1"/>
              <a:t>edilmiş</a:t>
            </a:r>
            <a:r>
              <a:rPr lang="en-US" sz="2000" dirty="0"/>
              <a:t> mi? </a:t>
            </a:r>
            <a:endParaRPr lang="en-US" sz="2000" dirty="0" smtClean="0"/>
          </a:p>
          <a:p>
            <a:pPr>
              <a:buFont typeface="Wingdings" charset="2"/>
              <a:buChar char="ü"/>
            </a:pPr>
            <a:r>
              <a:rPr lang="en-US" sz="2000" dirty="0" err="1" smtClean="0"/>
              <a:t>Uzmanlık</a:t>
            </a:r>
            <a:r>
              <a:rPr lang="en-US" sz="2000" dirty="0" smtClean="0"/>
              <a:t> </a:t>
            </a:r>
            <a:r>
              <a:rPr lang="en-US" sz="2000" dirty="0" err="1"/>
              <a:t>öğrenci</a:t>
            </a:r>
            <a:r>
              <a:rPr lang="en-US" sz="2000" dirty="0"/>
              <a:t> </a:t>
            </a:r>
            <a:r>
              <a:rPr lang="en-US" sz="2000" dirty="0" err="1"/>
              <a:t>temsilcisi</a:t>
            </a:r>
            <a:r>
              <a:rPr lang="en-US" sz="2000" dirty="0"/>
              <a:t> </a:t>
            </a:r>
            <a:r>
              <a:rPr lang="en-US" sz="2000" dirty="0" err="1"/>
              <a:t>var</a:t>
            </a:r>
            <a:r>
              <a:rPr lang="en-US" sz="2000" dirty="0"/>
              <a:t> </a:t>
            </a:r>
            <a:r>
              <a:rPr lang="en-US" sz="2000" dirty="0" err="1" smtClean="0"/>
              <a:t>mı</a:t>
            </a:r>
            <a:r>
              <a:rPr lang="en-US" sz="2000" dirty="0" smtClean="0"/>
              <a:t>? </a:t>
            </a:r>
          </a:p>
          <a:p>
            <a:pPr>
              <a:buFont typeface="Wingdings" charset="2"/>
              <a:buChar char="ü"/>
            </a:pPr>
            <a:r>
              <a:rPr lang="en-US" sz="2000" dirty="0" err="1" smtClean="0"/>
              <a:t>Uzmanlık</a:t>
            </a:r>
            <a:r>
              <a:rPr lang="en-US" sz="2000" dirty="0" smtClean="0"/>
              <a:t> </a:t>
            </a:r>
            <a:r>
              <a:rPr lang="en-US" sz="2000" dirty="0" err="1"/>
              <a:t>öğrencisi</a:t>
            </a:r>
            <a:r>
              <a:rPr lang="en-US" sz="2000" dirty="0"/>
              <a:t> </a:t>
            </a:r>
            <a:r>
              <a:rPr lang="en-US" sz="2000" dirty="0" err="1"/>
              <a:t>danışman</a:t>
            </a:r>
            <a:r>
              <a:rPr lang="en-US" sz="2000" dirty="0"/>
              <a:t> </a:t>
            </a:r>
            <a:r>
              <a:rPr lang="en-US" sz="2000" dirty="0" err="1"/>
              <a:t>hocası</a:t>
            </a:r>
            <a:r>
              <a:rPr lang="en-US" sz="2000" dirty="0"/>
              <a:t> </a:t>
            </a:r>
            <a:r>
              <a:rPr lang="en-US" sz="2000" dirty="0" err="1"/>
              <a:t>atanmış</a:t>
            </a:r>
            <a:r>
              <a:rPr lang="en-US" sz="2000" dirty="0"/>
              <a:t> </a:t>
            </a:r>
            <a:r>
              <a:rPr lang="en-US" sz="2000" dirty="0" err="1"/>
              <a:t>mı</a:t>
            </a:r>
            <a:r>
              <a:rPr lang="en-US" sz="2000" dirty="0"/>
              <a:t>? </a:t>
            </a:r>
          </a:p>
          <a:p>
            <a:pPr>
              <a:buFont typeface="Wingdings" charset="2"/>
              <a:buChar char="ü"/>
            </a:pPr>
            <a:r>
              <a:rPr lang="en-US" sz="2000" dirty="0" err="1" smtClean="0"/>
              <a:t>Uzmanlık</a:t>
            </a:r>
            <a:r>
              <a:rPr lang="en-US" sz="2000" dirty="0" smtClean="0"/>
              <a:t> </a:t>
            </a:r>
            <a:r>
              <a:rPr lang="en-US" sz="2000" dirty="0" err="1"/>
              <a:t>öğrencisinin</a:t>
            </a:r>
            <a:r>
              <a:rPr lang="en-US" sz="2000" dirty="0"/>
              <a:t> </a:t>
            </a:r>
            <a:r>
              <a:rPr lang="en-US" sz="2000" dirty="0" err="1"/>
              <a:t>eğitim</a:t>
            </a:r>
            <a:r>
              <a:rPr lang="en-US" sz="2000" dirty="0"/>
              <a:t> </a:t>
            </a:r>
            <a:r>
              <a:rPr lang="en-US" sz="2000" dirty="0" err="1"/>
              <a:t>süreci</a:t>
            </a:r>
            <a:r>
              <a:rPr lang="en-US" sz="2000" dirty="0"/>
              <a:t> </a:t>
            </a:r>
            <a:r>
              <a:rPr lang="en-US" sz="2000" dirty="0" err="1"/>
              <a:t>ile</a:t>
            </a:r>
            <a:r>
              <a:rPr lang="en-US" sz="2000" dirty="0"/>
              <a:t> </a:t>
            </a:r>
            <a:r>
              <a:rPr lang="en-US" sz="2000" dirty="0" err="1"/>
              <a:t>ilgili</a:t>
            </a:r>
            <a:r>
              <a:rPr lang="en-US" sz="2000" dirty="0"/>
              <a:t> </a:t>
            </a:r>
            <a:r>
              <a:rPr lang="en-US" sz="2000" dirty="0" err="1"/>
              <a:t>düzenli</a:t>
            </a:r>
            <a:r>
              <a:rPr lang="en-US" sz="2000" dirty="0"/>
              <a:t> </a:t>
            </a:r>
            <a:r>
              <a:rPr lang="en-US" sz="2000" dirty="0" err="1"/>
              <a:t>geri</a:t>
            </a:r>
            <a:r>
              <a:rPr lang="en-US" sz="2000" dirty="0"/>
              <a:t> </a:t>
            </a:r>
            <a:r>
              <a:rPr lang="en-US" sz="2000" dirty="0" err="1"/>
              <a:t>bildirimi</a:t>
            </a:r>
            <a:r>
              <a:rPr lang="en-US" sz="2000" dirty="0"/>
              <a:t> </a:t>
            </a:r>
            <a:r>
              <a:rPr lang="en-US" sz="2000" dirty="0" err="1"/>
              <a:t>var</a:t>
            </a:r>
            <a:r>
              <a:rPr lang="en-US" sz="2000" dirty="0"/>
              <a:t> </a:t>
            </a:r>
            <a:r>
              <a:rPr lang="en-US" sz="2000" dirty="0" err="1"/>
              <a:t>mı</a:t>
            </a:r>
            <a:r>
              <a:rPr lang="en-US" sz="2000" dirty="0"/>
              <a:t>? </a:t>
            </a:r>
          </a:p>
          <a:p>
            <a:pPr>
              <a:buFont typeface="Wingdings" charset="2"/>
              <a:buChar char="ü"/>
            </a:pPr>
            <a:r>
              <a:rPr lang="en-US" sz="2000" dirty="0" err="1" smtClean="0"/>
              <a:t>Uzmanlık</a:t>
            </a:r>
            <a:r>
              <a:rPr lang="en-US" sz="2000" dirty="0" smtClean="0"/>
              <a:t> </a:t>
            </a:r>
            <a:r>
              <a:rPr lang="en-US" sz="2000" dirty="0" err="1"/>
              <a:t>eğitimi</a:t>
            </a:r>
            <a:r>
              <a:rPr lang="en-US" sz="2000" dirty="0"/>
              <a:t> </a:t>
            </a:r>
            <a:r>
              <a:rPr lang="en-US" sz="2000" dirty="0" err="1"/>
              <a:t>sürecinde</a:t>
            </a:r>
            <a:r>
              <a:rPr lang="en-US" sz="2000" dirty="0"/>
              <a:t> </a:t>
            </a:r>
            <a:r>
              <a:rPr lang="en-US" sz="2000" dirty="0" err="1"/>
              <a:t>ölçme</a:t>
            </a:r>
            <a:r>
              <a:rPr lang="en-US" sz="2000" dirty="0"/>
              <a:t> </a:t>
            </a:r>
            <a:r>
              <a:rPr lang="en-US" sz="2000" dirty="0" err="1"/>
              <a:t>değerlendirme</a:t>
            </a:r>
            <a:r>
              <a:rPr lang="en-US" sz="2000" dirty="0"/>
              <a:t> </a:t>
            </a:r>
            <a:r>
              <a:rPr lang="en-US" sz="2000" dirty="0" err="1"/>
              <a:t>yapılıyor</a:t>
            </a:r>
            <a:r>
              <a:rPr lang="en-US" sz="2000" dirty="0"/>
              <a:t> mu? </a:t>
            </a:r>
          </a:p>
          <a:p>
            <a:pPr>
              <a:buFont typeface="Wingdings" charset="2"/>
              <a:buChar char="ü"/>
            </a:pPr>
            <a:r>
              <a:rPr lang="en-US" sz="2000" dirty="0" err="1" smtClean="0"/>
              <a:t>Ölçme</a:t>
            </a:r>
            <a:r>
              <a:rPr lang="en-US" sz="2000" dirty="0" smtClean="0"/>
              <a:t> </a:t>
            </a:r>
            <a:r>
              <a:rPr lang="en-US" sz="2000" dirty="0" err="1"/>
              <a:t>değerlendirmede</a:t>
            </a:r>
            <a:r>
              <a:rPr lang="en-US" sz="2000" dirty="0"/>
              <a:t> </a:t>
            </a:r>
            <a:r>
              <a:rPr lang="en-US" sz="2000" dirty="0" err="1"/>
              <a:t>kullanılan</a:t>
            </a:r>
            <a:r>
              <a:rPr lang="en-US" sz="2000" dirty="0"/>
              <a:t> </a:t>
            </a:r>
            <a:r>
              <a:rPr lang="en-US" sz="2000" dirty="0" err="1"/>
              <a:t>yöntemler</a:t>
            </a:r>
            <a:r>
              <a:rPr lang="en-US" sz="2000" dirty="0"/>
              <a:t> </a:t>
            </a:r>
            <a:r>
              <a:rPr lang="en-US" sz="2000" dirty="0" err="1"/>
              <a:t>ve</a:t>
            </a:r>
            <a:r>
              <a:rPr lang="en-US" sz="2000" dirty="0"/>
              <a:t> </a:t>
            </a:r>
            <a:r>
              <a:rPr lang="en-US" sz="2000" dirty="0" err="1"/>
              <a:t>başarı</a:t>
            </a:r>
            <a:r>
              <a:rPr lang="en-US" sz="2000" dirty="0"/>
              <a:t> </a:t>
            </a:r>
            <a:r>
              <a:rPr lang="en-US" sz="2000" dirty="0" err="1"/>
              <a:t>ölçütleri</a:t>
            </a:r>
            <a:r>
              <a:rPr lang="en-US" sz="2000" dirty="0"/>
              <a:t> </a:t>
            </a:r>
            <a:r>
              <a:rPr lang="en-US" sz="2000" dirty="0" err="1"/>
              <a:t>tanımlanmış</a:t>
            </a:r>
            <a:r>
              <a:rPr lang="en-US" sz="2000" dirty="0"/>
              <a:t> </a:t>
            </a:r>
            <a:r>
              <a:rPr lang="en-US" sz="2000" dirty="0" err="1"/>
              <a:t>ve</a:t>
            </a:r>
            <a:r>
              <a:rPr lang="en-US" sz="2000" dirty="0"/>
              <a:t> </a:t>
            </a:r>
            <a:r>
              <a:rPr lang="en-US" sz="2000" dirty="0" err="1"/>
              <a:t>açıklanmış</a:t>
            </a:r>
            <a:r>
              <a:rPr lang="en-US" sz="2000" dirty="0"/>
              <a:t> </a:t>
            </a:r>
            <a:r>
              <a:rPr lang="en-US" sz="2000" dirty="0" err="1"/>
              <a:t>mı</a:t>
            </a:r>
            <a:r>
              <a:rPr lang="en-US" sz="2000" dirty="0"/>
              <a:t>? </a:t>
            </a:r>
            <a:endParaRPr lang="en-US" sz="2000" dirty="0" smtClean="0"/>
          </a:p>
          <a:p>
            <a:pPr>
              <a:buFont typeface="Wingdings" charset="2"/>
              <a:buChar char="ü"/>
            </a:pPr>
            <a:r>
              <a:rPr lang="en-US" sz="2000" dirty="0" err="1" smtClean="0"/>
              <a:t>Ölçme</a:t>
            </a:r>
            <a:r>
              <a:rPr lang="en-US" sz="2000" dirty="0" smtClean="0"/>
              <a:t> </a:t>
            </a:r>
            <a:r>
              <a:rPr lang="en-US" sz="2000" dirty="0" err="1" smtClean="0"/>
              <a:t>değerlendirme</a:t>
            </a:r>
            <a:r>
              <a:rPr lang="en-US" sz="2000" dirty="0" smtClean="0"/>
              <a:t> </a:t>
            </a:r>
            <a:r>
              <a:rPr lang="en-US" sz="2000" dirty="0" err="1" smtClean="0"/>
              <a:t>yöntemleri</a:t>
            </a:r>
            <a:r>
              <a:rPr lang="en-US" sz="2000" dirty="0" smtClean="0"/>
              <a:t> </a:t>
            </a:r>
            <a:r>
              <a:rPr lang="en-US" sz="2000" dirty="0" err="1" smtClean="0"/>
              <a:t>geri</a:t>
            </a:r>
            <a:r>
              <a:rPr lang="en-US" sz="2000" dirty="0" smtClean="0"/>
              <a:t> </a:t>
            </a:r>
            <a:r>
              <a:rPr lang="en-US" sz="2000" dirty="0" err="1" smtClean="0"/>
              <a:t>bildirime</a:t>
            </a:r>
            <a:r>
              <a:rPr lang="en-US" sz="2000" dirty="0" smtClean="0"/>
              <a:t> </a:t>
            </a:r>
            <a:r>
              <a:rPr lang="en-US" sz="2000" dirty="0" err="1" smtClean="0"/>
              <a:t>göre</a:t>
            </a:r>
            <a:r>
              <a:rPr lang="en-US" sz="2000" dirty="0" smtClean="0"/>
              <a:t> </a:t>
            </a:r>
            <a:r>
              <a:rPr lang="en-US" sz="2000" dirty="0" err="1" smtClean="0"/>
              <a:t>yapılandırılmış</a:t>
            </a:r>
            <a:r>
              <a:rPr lang="en-US" sz="2000" dirty="0" smtClean="0"/>
              <a:t> </a:t>
            </a:r>
            <a:r>
              <a:rPr lang="en-US" sz="2000" dirty="0" err="1" smtClean="0"/>
              <a:t>mı</a:t>
            </a:r>
            <a:r>
              <a:rPr lang="en-US" sz="2000" dirty="0" smtClean="0"/>
              <a:t>?  </a:t>
            </a:r>
            <a:endParaRPr lang="en-US" sz="2000" dirty="0"/>
          </a:p>
          <a:p>
            <a:pPr>
              <a:buFont typeface="Wingdings" charset="2"/>
              <a:buChar char="ü"/>
            </a:pPr>
            <a:r>
              <a:rPr lang="en-US" sz="2000" dirty="0" err="1" smtClean="0"/>
              <a:t>Öğretim</a:t>
            </a:r>
            <a:r>
              <a:rPr lang="en-US" sz="2000" dirty="0" smtClean="0"/>
              <a:t> </a:t>
            </a:r>
            <a:r>
              <a:rPr lang="en-US" sz="2000" dirty="0" err="1" smtClean="0"/>
              <a:t>üyesi</a:t>
            </a:r>
            <a:r>
              <a:rPr lang="en-US" sz="2000" dirty="0" smtClean="0"/>
              <a:t> </a:t>
            </a:r>
            <a:r>
              <a:rPr lang="en-US" sz="2000" dirty="0" err="1" smtClean="0"/>
              <a:t>tarafından</a:t>
            </a:r>
            <a:r>
              <a:rPr lang="en-US" sz="2000" dirty="0" smtClean="0"/>
              <a:t> </a:t>
            </a:r>
            <a:r>
              <a:rPr lang="en-US" sz="2000" dirty="0" err="1" smtClean="0"/>
              <a:t>uzmanlık</a:t>
            </a:r>
            <a:r>
              <a:rPr lang="en-US" sz="2000" dirty="0" smtClean="0"/>
              <a:t> </a:t>
            </a:r>
            <a:r>
              <a:rPr lang="en-US" sz="2000" dirty="0" err="1" smtClean="0"/>
              <a:t>öğrencisine</a:t>
            </a:r>
            <a:r>
              <a:rPr lang="en-US" sz="2000" dirty="0" smtClean="0"/>
              <a:t> </a:t>
            </a:r>
            <a:r>
              <a:rPr lang="en-US" sz="2000" dirty="0" err="1" smtClean="0"/>
              <a:t>ölçme</a:t>
            </a:r>
            <a:r>
              <a:rPr lang="en-US" sz="2000" dirty="0" smtClean="0"/>
              <a:t> </a:t>
            </a:r>
            <a:r>
              <a:rPr lang="en-US" sz="2000" dirty="0" err="1" smtClean="0"/>
              <a:t>değerlendirme</a:t>
            </a:r>
            <a:r>
              <a:rPr lang="en-US" sz="2000" dirty="0" smtClean="0"/>
              <a:t> </a:t>
            </a:r>
            <a:r>
              <a:rPr lang="en-US" sz="2000" dirty="0" err="1" smtClean="0"/>
              <a:t>ile</a:t>
            </a:r>
            <a:r>
              <a:rPr lang="en-US" sz="2000" dirty="0" smtClean="0"/>
              <a:t> </a:t>
            </a:r>
            <a:r>
              <a:rPr lang="en-US" sz="2000" dirty="0" err="1" smtClean="0"/>
              <a:t>ilgili</a:t>
            </a:r>
            <a:r>
              <a:rPr lang="en-US" sz="2000" dirty="0" smtClean="0"/>
              <a:t> </a:t>
            </a:r>
            <a:r>
              <a:rPr lang="en-US" sz="2000" dirty="0" err="1" smtClean="0"/>
              <a:t>geri</a:t>
            </a:r>
            <a:r>
              <a:rPr lang="en-US" sz="2000" dirty="0" smtClean="0"/>
              <a:t> </a:t>
            </a:r>
            <a:r>
              <a:rPr lang="en-US" sz="2000" dirty="0" err="1" smtClean="0"/>
              <a:t>bildirim</a:t>
            </a:r>
            <a:r>
              <a:rPr lang="en-US" sz="2000" dirty="0" smtClean="0"/>
              <a:t> </a:t>
            </a:r>
            <a:r>
              <a:rPr lang="en-US" sz="2000" dirty="0" err="1" smtClean="0"/>
              <a:t>veriliyor</a:t>
            </a:r>
            <a:r>
              <a:rPr lang="en-US" sz="2000" dirty="0" smtClean="0"/>
              <a:t> mu? </a:t>
            </a:r>
            <a:endParaRPr lang="en-US" sz="2000" dirty="0"/>
          </a:p>
          <a:p>
            <a:pPr>
              <a:buFont typeface="Wingdings" charset="2"/>
              <a:buChar char="ü"/>
            </a:pPr>
            <a:r>
              <a:rPr lang="en-US" sz="2000" dirty="0" err="1" smtClean="0"/>
              <a:t>Uzmanlık</a:t>
            </a:r>
            <a:r>
              <a:rPr lang="en-US" sz="2000" dirty="0" smtClean="0"/>
              <a:t> </a:t>
            </a:r>
            <a:r>
              <a:rPr lang="en-US" sz="2000" dirty="0" err="1"/>
              <a:t>öğrencilerinin</a:t>
            </a:r>
            <a:r>
              <a:rPr lang="en-US" sz="2000" dirty="0"/>
              <a:t> </a:t>
            </a:r>
            <a:r>
              <a:rPr lang="en-US" sz="2000" dirty="0" err="1"/>
              <a:t>eğitimi</a:t>
            </a:r>
            <a:r>
              <a:rPr lang="en-US" sz="2000" dirty="0"/>
              <a:t> </a:t>
            </a:r>
            <a:r>
              <a:rPr lang="en-US" sz="2000" dirty="0" err="1"/>
              <a:t>sürecinde</a:t>
            </a:r>
            <a:r>
              <a:rPr lang="en-US" sz="2000" dirty="0"/>
              <a:t> </a:t>
            </a:r>
            <a:r>
              <a:rPr lang="en-US" sz="2000" dirty="0" err="1"/>
              <a:t>uzmanlık</a:t>
            </a:r>
            <a:r>
              <a:rPr lang="en-US" sz="2000" dirty="0"/>
              <a:t> </a:t>
            </a:r>
            <a:r>
              <a:rPr lang="en-US" sz="2000" dirty="0" err="1"/>
              <a:t>dernekleri</a:t>
            </a:r>
            <a:r>
              <a:rPr lang="en-US" sz="2000" dirty="0"/>
              <a:t> </a:t>
            </a:r>
            <a:r>
              <a:rPr lang="en-US" sz="2000" dirty="0" err="1"/>
              <a:t>çatışı</a:t>
            </a:r>
            <a:r>
              <a:rPr lang="en-US" sz="2000" dirty="0"/>
              <a:t> </a:t>
            </a:r>
            <a:r>
              <a:rPr lang="en-US" sz="2000" dirty="0" err="1"/>
              <a:t>altındaki</a:t>
            </a:r>
            <a:r>
              <a:rPr lang="en-US" sz="2000" dirty="0"/>
              <a:t> </a:t>
            </a:r>
            <a:r>
              <a:rPr lang="en-US" sz="2000" dirty="0" err="1"/>
              <a:t>çalışma</a:t>
            </a:r>
            <a:r>
              <a:rPr lang="en-US" sz="2000" dirty="0"/>
              <a:t> </a:t>
            </a:r>
            <a:r>
              <a:rPr lang="en-US" sz="2000" dirty="0" err="1"/>
              <a:t>gruplarına</a:t>
            </a:r>
            <a:r>
              <a:rPr lang="en-US" sz="2000" dirty="0"/>
              <a:t> </a:t>
            </a:r>
            <a:r>
              <a:rPr lang="en-US" sz="2000" dirty="0" err="1"/>
              <a:t>ve</a:t>
            </a:r>
            <a:r>
              <a:rPr lang="en-US" sz="2000" dirty="0"/>
              <a:t> </a:t>
            </a:r>
            <a:r>
              <a:rPr lang="en-US" sz="2000" dirty="0" err="1"/>
              <a:t>etkinliklere</a:t>
            </a:r>
            <a:r>
              <a:rPr lang="en-US" sz="2000" dirty="0"/>
              <a:t> </a:t>
            </a:r>
            <a:r>
              <a:rPr lang="en-US" sz="2000" dirty="0" err="1"/>
              <a:t>katılımı</a:t>
            </a:r>
            <a:r>
              <a:rPr lang="en-US" sz="2000" dirty="0"/>
              <a:t> </a:t>
            </a:r>
            <a:r>
              <a:rPr lang="en-US" sz="2000" dirty="0" err="1"/>
              <a:t>var</a:t>
            </a:r>
            <a:r>
              <a:rPr lang="en-US" sz="2000" dirty="0"/>
              <a:t> </a:t>
            </a:r>
            <a:r>
              <a:rPr lang="en-US" sz="2000" dirty="0" err="1"/>
              <a:t>mı</a:t>
            </a:r>
            <a:r>
              <a:rPr lang="en-US" sz="2000" dirty="0"/>
              <a:t>?</a:t>
            </a:r>
            <a:endParaRPr lang="tr-TR" sz="2000" dirty="0"/>
          </a:p>
          <a:p>
            <a:pPr>
              <a:buFont typeface="Wingdings" charset="2"/>
              <a:buChar char="ü"/>
            </a:pPr>
            <a:r>
              <a:rPr lang="en-US" sz="2000" dirty="0"/>
              <a:t>(GELİŞİM STANDARDI)  </a:t>
            </a:r>
            <a:endParaRPr lang="tr-TR" sz="2000" dirty="0"/>
          </a:p>
          <a:p>
            <a:pPr>
              <a:buFont typeface="Wingdings" charset="2"/>
              <a:buChar char="ü"/>
            </a:pPr>
            <a:r>
              <a:rPr lang="en-US" sz="2000" dirty="0" err="1"/>
              <a:t>Uzmanlık</a:t>
            </a:r>
            <a:r>
              <a:rPr lang="en-US" sz="2000" dirty="0"/>
              <a:t> </a:t>
            </a:r>
            <a:r>
              <a:rPr lang="en-US" sz="2000" dirty="0" err="1"/>
              <a:t>öğrencileri</a:t>
            </a:r>
            <a:r>
              <a:rPr lang="en-US" sz="2000" dirty="0"/>
              <a:t> </a:t>
            </a:r>
            <a:r>
              <a:rPr lang="en-US" sz="2000" dirty="0" err="1"/>
              <a:t>Ulusal-Uluslararası</a:t>
            </a:r>
            <a:r>
              <a:rPr lang="en-US" sz="2000" dirty="0"/>
              <a:t> </a:t>
            </a:r>
            <a:r>
              <a:rPr lang="en-US" sz="2000" dirty="0" err="1"/>
              <a:t>yeterlik</a:t>
            </a:r>
            <a:r>
              <a:rPr lang="en-US" sz="2000" dirty="0"/>
              <a:t> </a:t>
            </a:r>
            <a:r>
              <a:rPr lang="en-US" sz="2000" dirty="0" err="1"/>
              <a:t>sınavlarına</a:t>
            </a:r>
            <a:r>
              <a:rPr lang="en-US" sz="2000" dirty="0"/>
              <a:t> </a:t>
            </a:r>
            <a:r>
              <a:rPr lang="en-US" sz="2000" dirty="0" err="1"/>
              <a:t>girmiş</a:t>
            </a:r>
            <a:r>
              <a:rPr lang="en-US" sz="2000" dirty="0"/>
              <a:t> mi?   (GELİŞİM STANDARDI)</a:t>
            </a:r>
            <a:r>
              <a:rPr lang="en-US" sz="2000" dirty="0" smtClean="0"/>
              <a:t>.</a:t>
            </a:r>
            <a:endParaRPr lang="tr-TR" sz="2000" dirty="0"/>
          </a:p>
          <a:p>
            <a:pPr>
              <a:lnSpc>
                <a:spcPct val="140000"/>
              </a:lnSpc>
              <a:buFont typeface="Wingdings" charset="2"/>
              <a:buChar char="ü"/>
            </a:pPr>
            <a:endParaRPr lang="en-US" sz="2000" dirty="0"/>
          </a:p>
        </p:txBody>
      </p:sp>
    </p:spTree>
    <p:extLst>
      <p:ext uri="{BB962C8B-B14F-4D97-AF65-F5344CB8AC3E}">
        <p14:creationId xmlns:p14="http://schemas.microsoft.com/office/powerpoint/2010/main" val="13353359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6106"/>
            <a:ext cx="8229600" cy="1549201"/>
          </a:xfrm>
          <a:ln w="38100" cmpd="sng">
            <a:solidFill>
              <a:srgbClr val="FF0000">
                <a:alpha val="96000"/>
              </a:srgbClr>
            </a:solidFill>
          </a:ln>
        </p:spPr>
        <p:txBody>
          <a:bodyPr>
            <a:normAutofit fontScale="90000"/>
          </a:bodyPr>
          <a:lstStyle/>
          <a:p>
            <a:pPr algn="just">
              <a:lnSpc>
                <a:spcPct val="140000"/>
              </a:lnSpc>
            </a:pPr>
            <a:r>
              <a:rPr lang="tr-TR" sz="2000" b="1" dirty="0" smtClean="0">
                <a:solidFill>
                  <a:srgbClr val="0000FF"/>
                </a:solidFill>
              </a:rPr>
              <a:t>T.S.4.1. </a:t>
            </a:r>
            <a:r>
              <a:rPr lang="tr-TR" sz="2000" dirty="0" smtClean="0"/>
              <a:t>Eğiticiler </a:t>
            </a:r>
            <a:r>
              <a:rPr lang="tr-TR" sz="2000" dirty="0"/>
              <a:t>ve </a:t>
            </a:r>
            <a:r>
              <a:rPr lang="tr-TR" sz="2000" b="1" dirty="0"/>
              <a:t>danışmanların atanma ve yükseltme koşulları, gerekli</a:t>
            </a:r>
            <a:r>
              <a:rPr lang="tr-TR" sz="2000" dirty="0"/>
              <a:t> deneyim, sorumluluk ve görevleri mutlaka belirlenmelidir. Eğitim </a:t>
            </a:r>
            <a:r>
              <a:rPr lang="tr-TR" sz="2000" b="1" dirty="0"/>
              <a:t>kadrosunun görevleri ve özellikle eğitim ve hizmet işlevleri</a:t>
            </a:r>
            <a:r>
              <a:rPr lang="tr-TR" sz="2000" dirty="0"/>
              <a:t> ile diğer görevler arasındaki denge </a:t>
            </a:r>
            <a:r>
              <a:rPr lang="tr-TR" sz="2000" b="1" dirty="0"/>
              <a:t>mutlaka</a:t>
            </a:r>
            <a:r>
              <a:rPr lang="tr-TR" sz="2000" dirty="0"/>
              <a:t> tanımlanmalıdır.</a:t>
            </a:r>
            <a:r>
              <a:rPr lang="tr-TR" sz="2000" dirty="0" smtClean="0">
                <a:effectLst/>
              </a:rPr>
              <a:t> </a:t>
            </a:r>
            <a:endParaRPr lang="en-US" sz="2000" dirty="0"/>
          </a:p>
        </p:txBody>
      </p:sp>
      <p:sp>
        <p:nvSpPr>
          <p:cNvPr id="3" name="Content Placeholder 2"/>
          <p:cNvSpPr>
            <a:spLocks noGrp="1"/>
          </p:cNvSpPr>
          <p:nvPr>
            <p:ph idx="1"/>
          </p:nvPr>
        </p:nvSpPr>
        <p:spPr>
          <a:xfrm>
            <a:off x="457200" y="3084443"/>
            <a:ext cx="8229600" cy="3432509"/>
          </a:xfrm>
          <a:ln w="38100" cmpd="sng">
            <a:solidFill>
              <a:srgbClr val="FF0000">
                <a:alpha val="96000"/>
              </a:srgbClr>
            </a:solidFill>
          </a:ln>
        </p:spPr>
        <p:txBody>
          <a:bodyPr>
            <a:normAutofit/>
          </a:bodyPr>
          <a:lstStyle/>
          <a:p>
            <a:pPr lvl="0">
              <a:buFont typeface="Wingdings" charset="2"/>
              <a:buChar char="ü"/>
            </a:pPr>
            <a:r>
              <a:rPr lang="tr-TR" sz="2000" dirty="0"/>
              <a:t>YÖK / Sağlık Bakanlığı kriterleri beyan edilecek.</a:t>
            </a:r>
            <a:endParaRPr lang="tr-TR" sz="2000" dirty="0" smtClean="0">
              <a:effectLst/>
            </a:endParaRPr>
          </a:p>
          <a:p>
            <a:pPr lvl="0">
              <a:buFont typeface="Wingdings" charset="2"/>
              <a:buChar char="ü"/>
            </a:pPr>
            <a:r>
              <a:rPr lang="tr-TR" sz="2000" dirty="0"/>
              <a:t>Eğitim kurumunun varsa öğretim üyesi seçim kriterleri.</a:t>
            </a:r>
            <a:endParaRPr lang="tr-TR" sz="2000" dirty="0" smtClean="0">
              <a:effectLst/>
            </a:endParaRPr>
          </a:p>
          <a:p>
            <a:pPr lvl="0">
              <a:buFont typeface="Wingdings" charset="2"/>
              <a:buChar char="ü"/>
            </a:pPr>
            <a:r>
              <a:rPr lang="tr-TR" sz="2000" dirty="0"/>
              <a:t>Eğitim kurumunun iç işleyişinde tanımlanmış olan sorumluluk ve yükümlülükler belgesi</a:t>
            </a:r>
            <a:endParaRPr lang="tr-TR" sz="2000" dirty="0" smtClean="0">
              <a:effectLst/>
            </a:endParaRPr>
          </a:p>
          <a:p>
            <a:pPr>
              <a:buFont typeface="Wingdings" charset="2"/>
              <a:buChar char="ü"/>
            </a:pPr>
            <a:r>
              <a:rPr lang="tr-TR" sz="2000" dirty="0"/>
              <a:t>Eğiticilerin görevlendirildiği akademik kurul kararları ve/veya haftalık-aylık çalışma çizelgeleri</a:t>
            </a:r>
            <a:r>
              <a:rPr lang="tr-TR" sz="2000" dirty="0" smtClean="0">
                <a:effectLst/>
              </a:rPr>
              <a:t> </a:t>
            </a:r>
            <a:endParaRPr lang="en-US" sz="2000" dirty="0"/>
          </a:p>
        </p:txBody>
      </p:sp>
      <p:sp>
        <p:nvSpPr>
          <p:cNvPr id="4" name="TextBox 3"/>
          <p:cNvSpPr txBox="1"/>
          <p:nvPr/>
        </p:nvSpPr>
        <p:spPr>
          <a:xfrm>
            <a:off x="457200" y="209352"/>
            <a:ext cx="8229600" cy="830997"/>
          </a:xfrm>
          <a:prstGeom prst="rect">
            <a:avLst/>
          </a:prstGeom>
          <a:noFill/>
          <a:ln w="38100" cmpd="sng">
            <a:solidFill>
              <a:srgbClr val="FF0000">
                <a:alpha val="96000"/>
              </a:srgbClr>
            </a:solidFill>
          </a:ln>
        </p:spPr>
        <p:txBody>
          <a:bodyPr wrap="square" rtlCol="0">
            <a:spAutoFit/>
          </a:bodyPr>
          <a:lstStyle/>
          <a:p>
            <a:pPr algn="ctr"/>
            <a:r>
              <a:rPr lang="tr-TR" sz="2400" b="1" dirty="0"/>
              <a:t>4. EĞİTİCİ </a:t>
            </a:r>
            <a:r>
              <a:rPr lang="tr-TR" sz="2400" b="1" dirty="0" smtClean="0"/>
              <a:t>KADROSU    (</a:t>
            </a:r>
            <a:r>
              <a:rPr lang="tr-TR" sz="2400" b="1" dirty="0"/>
              <a:t>5 TEMEL, 1 GELİŞİM STANDARDI)</a:t>
            </a:r>
          </a:p>
          <a:p>
            <a:pPr algn="ctr"/>
            <a:endParaRPr lang="en-US" sz="2400" b="1" dirty="0"/>
          </a:p>
        </p:txBody>
      </p:sp>
    </p:spTree>
    <p:extLst>
      <p:ext uri="{BB962C8B-B14F-4D97-AF65-F5344CB8AC3E}">
        <p14:creationId xmlns:p14="http://schemas.microsoft.com/office/powerpoint/2010/main" val="5063005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0000FF"/>
                </a:solidFill>
              </a:rPr>
              <a:t>T.S.4.2. </a:t>
            </a:r>
            <a:r>
              <a:rPr lang="tr-TR" sz="2000" dirty="0" smtClean="0"/>
              <a:t>Eğitim </a:t>
            </a:r>
            <a:r>
              <a:rPr lang="tr-TR" sz="2000" dirty="0"/>
              <a:t>programının yürütülmesi için </a:t>
            </a:r>
            <a:r>
              <a:rPr lang="tr-TR" sz="2000" b="1" dirty="0"/>
              <a:t>yeterli sayı ve nitelikte eğitici bulunması </a:t>
            </a:r>
            <a:r>
              <a:rPr lang="tr-TR" sz="2000" dirty="0"/>
              <a:t>mutlaka sağlanmalıdır. Eğitici ve asistan hekim sayısı arasındaki oran, mutlaka etkileşimi ve asistan hekimin izlenmesini sağlayacak şekilde düzenlenmelidir.</a:t>
            </a:r>
            <a:r>
              <a:rPr lang="tr-TR" sz="2000" dirty="0" smtClean="0">
                <a:effectLst/>
              </a:rPr>
              <a:t>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TUKMOS-Hematoloji ya da HEM-TUYEK eğitici ölçütleri kapsamında en az eğitici, asistan hekim oranının karşılandığını gösterir son 2 (iki) yılın belgeleri.</a:t>
            </a:r>
            <a:endParaRPr lang="tr-TR" sz="2000" dirty="0" smtClean="0">
              <a:effectLst/>
            </a:endParaRPr>
          </a:p>
          <a:p>
            <a:pPr lvl="0">
              <a:buFont typeface="Wingdings" charset="2"/>
              <a:buChar char="ü"/>
            </a:pPr>
            <a:r>
              <a:rPr lang="tr-TR" sz="2000" dirty="0"/>
              <a:t>Eğitici ve uzmanlık öğrencilerinin güncel listesi, </a:t>
            </a:r>
            <a:endParaRPr lang="tr-TR" sz="2000" dirty="0" smtClean="0">
              <a:effectLst/>
            </a:endParaRPr>
          </a:p>
          <a:p>
            <a:pPr>
              <a:buFont typeface="Wingdings" charset="2"/>
              <a:buChar char="ü"/>
            </a:pPr>
            <a:r>
              <a:rPr lang="tr-TR" sz="2000" dirty="0"/>
              <a:t>Eğitici özgeçmişleri, eğiticilerin unvan sertifikaları ve eğiticinin eğitimi kurs sertifikaları.</a:t>
            </a:r>
            <a:r>
              <a:rPr lang="tr-TR" sz="2000" dirty="0" smtClean="0">
                <a:effectLst/>
              </a:rPr>
              <a:t> </a:t>
            </a:r>
            <a:endParaRPr lang="en-US" sz="2000" dirty="0"/>
          </a:p>
        </p:txBody>
      </p:sp>
    </p:spTree>
    <p:extLst>
      <p:ext uri="{BB962C8B-B14F-4D97-AF65-F5344CB8AC3E}">
        <p14:creationId xmlns:p14="http://schemas.microsoft.com/office/powerpoint/2010/main" val="13828157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en-US" sz="2000" b="1" dirty="0" smtClean="0">
                <a:solidFill>
                  <a:srgbClr val="0000FF"/>
                </a:solidFill>
              </a:rPr>
              <a:t>T.S.4.3. </a:t>
            </a:r>
            <a:r>
              <a:rPr lang="tr-TR" sz="2000" b="1" dirty="0"/>
              <a:t>Öğretim etkinlikleri eğiticilerin iş çizelgesinde sorumluluklar olarak yer almalı ve bunların uzmanlık öğrencilerinin iş çizelgesiyle olan ilişkileri</a:t>
            </a:r>
            <a:r>
              <a:rPr lang="tr-TR" sz="2000" dirty="0"/>
              <a:t> mutlaka</a:t>
            </a:r>
            <a:r>
              <a:rPr lang="tr-TR" sz="2000" b="1" dirty="0"/>
              <a:t> </a:t>
            </a:r>
            <a:r>
              <a:rPr lang="tr-TR" sz="2000" dirty="0"/>
              <a:t>tanımlanmalıdır.</a:t>
            </a:r>
            <a:r>
              <a:rPr lang="tr-TR" sz="2000" dirty="0" smtClean="0">
                <a:effectLst/>
              </a:rPr>
              <a:t>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Öğretim üyesi görev ve sorumlulukları yönergesi. </a:t>
            </a:r>
            <a:endParaRPr lang="tr-TR" sz="2000" dirty="0" smtClean="0">
              <a:effectLst/>
            </a:endParaRPr>
          </a:p>
          <a:p>
            <a:pPr lvl="0">
              <a:buFont typeface="Wingdings" charset="2"/>
              <a:buChar char="ü"/>
            </a:pPr>
            <a:r>
              <a:rPr lang="tr-TR" sz="2000" dirty="0"/>
              <a:t>Öğretim üyesi görev ve sorumlulukları yönergesi ve uzmanlık öğrencilerinin çizelgeleri belgesi.</a:t>
            </a:r>
            <a:endParaRPr lang="tr-TR" sz="2000" dirty="0" smtClean="0">
              <a:effectLst/>
            </a:endParaRPr>
          </a:p>
          <a:p>
            <a:pPr>
              <a:buFont typeface="Wingdings" charset="2"/>
              <a:buChar char="ü"/>
            </a:pPr>
            <a:r>
              <a:rPr lang="tr-TR" sz="2000" dirty="0"/>
              <a:t>Öğretim üyesi ve asistanın eşleştirildiği zaman çizelgeleri</a:t>
            </a:r>
            <a:r>
              <a:rPr lang="tr-TR" sz="2000" dirty="0" smtClean="0">
                <a:effectLst/>
              </a:rPr>
              <a:t> </a:t>
            </a:r>
            <a:endParaRPr lang="en-US" sz="2000" dirty="0"/>
          </a:p>
        </p:txBody>
      </p:sp>
    </p:spTree>
    <p:extLst>
      <p:ext uri="{BB962C8B-B14F-4D97-AF65-F5344CB8AC3E}">
        <p14:creationId xmlns:p14="http://schemas.microsoft.com/office/powerpoint/2010/main" val="12192563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en-US" sz="2000" b="1" dirty="0" smtClean="0">
                <a:solidFill>
                  <a:srgbClr val="0000FF"/>
                </a:solidFill>
              </a:rPr>
              <a:t>T.S.4.4.</a:t>
            </a:r>
            <a:r>
              <a:rPr lang="tr-TR" sz="2000" b="1" dirty="0">
                <a:solidFill>
                  <a:srgbClr val="0000FF"/>
                </a:solidFill>
              </a:rPr>
              <a:t> </a:t>
            </a:r>
            <a:r>
              <a:rPr lang="tr-TR" sz="2000" dirty="0"/>
              <a:t>Yan dal uzmanlık eğitimi veren </a:t>
            </a:r>
            <a:r>
              <a:rPr lang="tr-TR" sz="2000" b="1" dirty="0"/>
              <a:t>eğiticilerin mesleki gelişim çerçevesinde Ulusal ve/veya uluslararası kongre/kurs/sempozyumlara katılması teşvik edilmelidir.</a:t>
            </a:r>
            <a:r>
              <a:rPr lang="tr-TR" sz="2000" dirty="0" smtClean="0">
                <a:effectLst/>
              </a:rPr>
              <a:t>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Ulusal ve/veya uluslararası toplantılara katılım belgesi</a:t>
            </a:r>
            <a:endParaRPr lang="tr-TR" sz="2000" dirty="0" smtClean="0">
              <a:effectLst/>
            </a:endParaRPr>
          </a:p>
          <a:p>
            <a:pPr>
              <a:buFont typeface="Wingdings" charset="2"/>
              <a:buChar char="ü"/>
            </a:pPr>
            <a:r>
              <a:rPr lang="tr-TR" sz="2000" dirty="0"/>
              <a:t>Eğiticilerin katılım gösterdikleri kongreleri gösteren tablolar-çizelgeler</a:t>
            </a:r>
            <a:r>
              <a:rPr lang="tr-TR" sz="2000" dirty="0" smtClean="0">
                <a:effectLst/>
              </a:rPr>
              <a:t> </a:t>
            </a:r>
            <a:endParaRPr lang="en-US" sz="2000" dirty="0"/>
          </a:p>
        </p:txBody>
      </p:sp>
    </p:spTree>
    <p:extLst>
      <p:ext uri="{BB962C8B-B14F-4D97-AF65-F5344CB8AC3E}">
        <p14:creationId xmlns:p14="http://schemas.microsoft.com/office/powerpoint/2010/main" val="18485883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en-US" sz="2000" b="1" dirty="0" smtClean="0">
                <a:solidFill>
                  <a:srgbClr val="0000FF"/>
                </a:solidFill>
              </a:rPr>
              <a:t>T.S.4.5. </a:t>
            </a:r>
            <a:r>
              <a:rPr lang="tr-TR" sz="2000" dirty="0"/>
              <a:t>Yan dal uzmanlık eğitimi veren </a:t>
            </a:r>
            <a:r>
              <a:rPr lang="tr-TR" sz="2000" b="1" dirty="0"/>
              <a:t>eğiticilerin mesleki gelişim çerçevesinde eğiticiler eğitimi, ölçme değerlendirme yöntemleri ve program değerlendirme gibi eğitim-öğretimin kalitesini attırıcı eğitimlere katılmaları </a:t>
            </a:r>
            <a:r>
              <a:rPr lang="tr-TR" sz="2000" dirty="0"/>
              <a:t>ve/veya yeniden katılımları sağlanmalıdır.</a:t>
            </a:r>
            <a:r>
              <a:rPr lang="tr-TR" sz="2000" dirty="0" smtClean="0">
                <a:effectLst/>
              </a:rPr>
              <a:t>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Ulusal-Uluslararası eğitim programlarına ve/veya toplantılara katılım belgesi</a:t>
            </a:r>
            <a:endParaRPr lang="tr-TR" sz="2000" dirty="0" smtClean="0">
              <a:effectLst/>
            </a:endParaRPr>
          </a:p>
          <a:p>
            <a:pPr>
              <a:buFont typeface="Wingdings" charset="2"/>
              <a:buChar char="ü"/>
            </a:pPr>
            <a:r>
              <a:rPr lang="tr-TR" sz="2000" dirty="0"/>
              <a:t>Eğiticilerin katılım gösterdikleri kongreleri gösteren tablolar-çizelgeler</a:t>
            </a:r>
            <a:r>
              <a:rPr lang="tr-TR" sz="2000" dirty="0" smtClean="0">
                <a:effectLst/>
              </a:rPr>
              <a:t> </a:t>
            </a:r>
            <a:endParaRPr lang="en-US" sz="2000" dirty="0"/>
          </a:p>
        </p:txBody>
      </p:sp>
    </p:spTree>
    <p:extLst>
      <p:ext uri="{BB962C8B-B14F-4D97-AF65-F5344CB8AC3E}">
        <p14:creationId xmlns:p14="http://schemas.microsoft.com/office/powerpoint/2010/main" val="20485006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FF0000"/>
                </a:solidFill>
              </a:rPr>
              <a:t>G.S.4.1. </a:t>
            </a:r>
            <a:r>
              <a:rPr lang="tr-TR" sz="2000" dirty="0" smtClean="0"/>
              <a:t>Yan </a:t>
            </a:r>
            <a:r>
              <a:rPr lang="tr-TR" sz="2000" dirty="0"/>
              <a:t>dal uzmanlık eğitimi veren eğiticilerin mesleki gelişim çerçevesinde Ulusal ve/veya uluslararası yeterlik sınavlarına girmeleri veya varsa belgelerini yenilemeleri önerilir.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HEM-TUYEK Yeterlik sınav katılım-başarı belgesi/yenilenme belgesi</a:t>
            </a:r>
            <a:endParaRPr lang="tr-TR" sz="2000" dirty="0" smtClean="0">
              <a:effectLst/>
            </a:endParaRPr>
          </a:p>
          <a:p>
            <a:pPr>
              <a:buFont typeface="Wingdings" charset="2"/>
              <a:buChar char="ü"/>
            </a:pPr>
            <a:r>
              <a:rPr lang="tr-TR" sz="2000" dirty="0"/>
              <a:t>Uluslararası sınav katılım-başarı belgeleri (EHA ve benzeri)/yenilenme belgesi</a:t>
            </a:r>
            <a:r>
              <a:rPr lang="tr-TR" sz="2000" dirty="0" smtClean="0">
                <a:effectLst/>
              </a:rPr>
              <a:t> </a:t>
            </a:r>
            <a:endParaRPr lang="en-US" sz="2000" dirty="0"/>
          </a:p>
        </p:txBody>
      </p:sp>
    </p:spTree>
    <p:extLst>
      <p:ext uri="{BB962C8B-B14F-4D97-AF65-F5344CB8AC3E}">
        <p14:creationId xmlns:p14="http://schemas.microsoft.com/office/powerpoint/2010/main" val="11557090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9600"/>
          </a:xfrm>
          <a:ln w="38100" cmpd="sng">
            <a:solidFill>
              <a:srgbClr val="3366FF">
                <a:alpha val="96000"/>
              </a:srgbClr>
            </a:solidFill>
          </a:ln>
        </p:spPr>
        <p:txBody>
          <a:bodyPr>
            <a:noAutofit/>
          </a:bodyPr>
          <a:lstStyle/>
          <a:p>
            <a:pPr lvl="0" algn="l">
              <a:lnSpc>
                <a:spcPct val="140000"/>
              </a:lnSpc>
            </a:pPr>
            <a:r>
              <a:rPr lang="tr-TR" sz="2400" b="1" dirty="0" smtClean="0">
                <a:effectLst/>
              </a:rPr>
              <a:t>4. EĞİTİCİ KADROSU-ÖZET</a:t>
            </a:r>
            <a:br>
              <a:rPr lang="tr-TR" sz="2400" b="1" dirty="0" smtClean="0">
                <a:effectLst/>
              </a:rPr>
            </a:br>
            <a:endParaRPr lang="en-US" sz="2400" b="1" dirty="0"/>
          </a:p>
        </p:txBody>
      </p:sp>
      <p:sp>
        <p:nvSpPr>
          <p:cNvPr id="3" name="Content Placeholder 2"/>
          <p:cNvSpPr>
            <a:spLocks noGrp="1"/>
          </p:cNvSpPr>
          <p:nvPr>
            <p:ph idx="1"/>
          </p:nvPr>
        </p:nvSpPr>
        <p:spPr>
          <a:xfrm>
            <a:off x="457200" y="1563156"/>
            <a:ext cx="8229600" cy="4996518"/>
          </a:xfrm>
          <a:ln w="38100" cmpd="sng">
            <a:solidFill>
              <a:srgbClr val="3366FF">
                <a:alpha val="96000"/>
              </a:srgbClr>
            </a:solidFill>
          </a:ln>
        </p:spPr>
        <p:txBody>
          <a:bodyPr>
            <a:normAutofit/>
          </a:bodyPr>
          <a:lstStyle/>
          <a:p>
            <a:r>
              <a:rPr lang="en-US" sz="2000" dirty="0" err="1" smtClean="0"/>
              <a:t>Eğiticiler</a:t>
            </a:r>
            <a:r>
              <a:rPr lang="en-US" sz="2000" dirty="0" smtClean="0"/>
              <a:t> </a:t>
            </a:r>
            <a:r>
              <a:rPr lang="en-US" sz="2000" dirty="0" err="1"/>
              <a:t>ve</a:t>
            </a:r>
            <a:r>
              <a:rPr lang="en-US" sz="2000" dirty="0"/>
              <a:t> </a:t>
            </a:r>
            <a:r>
              <a:rPr lang="en-US" sz="2000" dirty="0" err="1"/>
              <a:t>danışmanların</a:t>
            </a:r>
            <a:r>
              <a:rPr lang="en-US" sz="2000" dirty="0"/>
              <a:t> </a:t>
            </a:r>
            <a:r>
              <a:rPr lang="en-US" sz="2000" dirty="0" err="1"/>
              <a:t>atanma</a:t>
            </a:r>
            <a:r>
              <a:rPr lang="en-US" sz="2000" dirty="0"/>
              <a:t> </a:t>
            </a:r>
            <a:r>
              <a:rPr lang="en-US" sz="2000" dirty="0" err="1"/>
              <a:t>ve</a:t>
            </a:r>
            <a:r>
              <a:rPr lang="en-US" sz="2000" dirty="0"/>
              <a:t> </a:t>
            </a:r>
            <a:r>
              <a:rPr lang="en-US" sz="2000" dirty="0" err="1"/>
              <a:t>yükseltme</a:t>
            </a:r>
            <a:r>
              <a:rPr lang="en-US" sz="2000" dirty="0"/>
              <a:t> </a:t>
            </a:r>
            <a:r>
              <a:rPr lang="en-US" sz="2000" dirty="0" err="1"/>
              <a:t>koşulları</a:t>
            </a:r>
            <a:r>
              <a:rPr lang="en-US" sz="2000" dirty="0"/>
              <a:t> </a:t>
            </a:r>
            <a:r>
              <a:rPr lang="en-US" sz="2000" dirty="0" err="1"/>
              <a:t>nelerdir</a:t>
            </a:r>
            <a:r>
              <a:rPr lang="en-US" sz="2000" dirty="0"/>
              <a:t> belli mi? </a:t>
            </a:r>
            <a:r>
              <a:rPr lang="en-US" sz="2000" dirty="0" err="1" smtClean="0"/>
              <a:t>Eğitim</a:t>
            </a:r>
            <a:r>
              <a:rPr lang="en-US" sz="2000" dirty="0" smtClean="0"/>
              <a:t> </a:t>
            </a:r>
            <a:r>
              <a:rPr lang="en-US" sz="2000" dirty="0" err="1"/>
              <a:t>programının</a:t>
            </a:r>
            <a:r>
              <a:rPr lang="en-US" sz="2000" dirty="0"/>
              <a:t> </a:t>
            </a:r>
            <a:r>
              <a:rPr lang="en-US" sz="2000" dirty="0" err="1"/>
              <a:t>yürütülmesi</a:t>
            </a:r>
            <a:r>
              <a:rPr lang="en-US" sz="2000" dirty="0"/>
              <a:t> </a:t>
            </a:r>
            <a:r>
              <a:rPr lang="en-US" sz="2000" dirty="0" err="1"/>
              <a:t>için</a:t>
            </a:r>
            <a:r>
              <a:rPr lang="en-US" sz="2000" dirty="0"/>
              <a:t> </a:t>
            </a:r>
            <a:r>
              <a:rPr lang="en-US" sz="2000" dirty="0" err="1"/>
              <a:t>yeterli</a:t>
            </a:r>
            <a:r>
              <a:rPr lang="en-US" sz="2000" dirty="0"/>
              <a:t> </a:t>
            </a:r>
            <a:r>
              <a:rPr lang="en-US" sz="2000" dirty="0" err="1"/>
              <a:t>sayı</a:t>
            </a:r>
            <a:r>
              <a:rPr lang="en-US" sz="2000" dirty="0"/>
              <a:t> </a:t>
            </a:r>
            <a:r>
              <a:rPr lang="en-US" sz="2000" dirty="0" err="1"/>
              <a:t>ve</a:t>
            </a:r>
            <a:r>
              <a:rPr lang="en-US" sz="2000" dirty="0"/>
              <a:t> </a:t>
            </a:r>
            <a:r>
              <a:rPr lang="en-US" sz="2000" dirty="0" err="1"/>
              <a:t>nitelikte</a:t>
            </a:r>
            <a:r>
              <a:rPr lang="en-US" sz="2000" dirty="0"/>
              <a:t> </a:t>
            </a:r>
            <a:r>
              <a:rPr lang="en-US" sz="2000" dirty="0" err="1"/>
              <a:t>eğitici</a:t>
            </a:r>
            <a:r>
              <a:rPr lang="en-US" sz="2000" dirty="0"/>
              <a:t> </a:t>
            </a:r>
            <a:r>
              <a:rPr lang="en-US" sz="2000" dirty="0" err="1"/>
              <a:t>var</a:t>
            </a:r>
            <a:r>
              <a:rPr lang="en-US" sz="2000" dirty="0"/>
              <a:t> </a:t>
            </a:r>
            <a:r>
              <a:rPr lang="en-US" sz="2000" dirty="0" err="1"/>
              <a:t>mı</a:t>
            </a:r>
            <a:r>
              <a:rPr lang="en-US" sz="2000" dirty="0"/>
              <a:t>? </a:t>
            </a:r>
            <a:endParaRPr lang="tr-TR" sz="2000" dirty="0"/>
          </a:p>
          <a:p>
            <a:r>
              <a:rPr lang="en-US" sz="2000" dirty="0" err="1"/>
              <a:t>Eğiticiler</a:t>
            </a:r>
            <a:r>
              <a:rPr lang="en-US" sz="2000" dirty="0"/>
              <a:t> </a:t>
            </a:r>
            <a:r>
              <a:rPr lang="en-US" sz="2000" dirty="0" err="1"/>
              <a:t>için</a:t>
            </a:r>
            <a:r>
              <a:rPr lang="en-US" sz="2000" dirty="0"/>
              <a:t> </a:t>
            </a:r>
            <a:r>
              <a:rPr lang="en-US" sz="2000" dirty="0" err="1"/>
              <a:t>görev</a:t>
            </a:r>
            <a:r>
              <a:rPr lang="en-US" sz="2000" dirty="0"/>
              <a:t> </a:t>
            </a:r>
            <a:r>
              <a:rPr lang="en-US" sz="2000" dirty="0" err="1"/>
              <a:t>tanımları</a:t>
            </a:r>
            <a:r>
              <a:rPr lang="en-US" sz="2000" dirty="0"/>
              <a:t> (</a:t>
            </a:r>
            <a:r>
              <a:rPr lang="en-US" sz="2000" dirty="0" err="1"/>
              <a:t>uzmanlık</a:t>
            </a:r>
            <a:r>
              <a:rPr lang="en-US" sz="2000" dirty="0"/>
              <a:t> </a:t>
            </a:r>
            <a:r>
              <a:rPr lang="en-US" sz="2000" dirty="0" err="1"/>
              <a:t>eğitiminde</a:t>
            </a:r>
            <a:r>
              <a:rPr lang="en-US" sz="2000" dirty="0"/>
              <a:t> </a:t>
            </a:r>
            <a:r>
              <a:rPr lang="en-US" sz="2000" dirty="0" err="1"/>
              <a:t>aldıkları</a:t>
            </a:r>
            <a:r>
              <a:rPr lang="en-US" sz="2000" dirty="0"/>
              <a:t> </a:t>
            </a:r>
            <a:r>
              <a:rPr lang="en-US" sz="2000" dirty="0" err="1"/>
              <a:t>görevler</a:t>
            </a:r>
            <a:r>
              <a:rPr lang="en-US" sz="2000" dirty="0"/>
              <a:t> </a:t>
            </a:r>
            <a:r>
              <a:rPr lang="en-US" sz="2000" dirty="0" err="1"/>
              <a:t>ve</a:t>
            </a:r>
            <a:r>
              <a:rPr lang="en-US" sz="2000" dirty="0"/>
              <a:t> </a:t>
            </a:r>
            <a:r>
              <a:rPr lang="en-US" sz="2000" dirty="0" err="1"/>
              <a:t>sorumluluklar</a:t>
            </a:r>
            <a:r>
              <a:rPr lang="en-US" sz="2000" dirty="0"/>
              <a:t>) </a:t>
            </a:r>
            <a:r>
              <a:rPr lang="en-US" sz="2000" dirty="0" err="1"/>
              <a:t>yazılı</a:t>
            </a:r>
            <a:r>
              <a:rPr lang="en-US" sz="2000" dirty="0"/>
              <a:t> hale </a:t>
            </a:r>
            <a:r>
              <a:rPr lang="en-US" sz="2000" dirty="0" err="1"/>
              <a:t>getirilmiş</a:t>
            </a:r>
            <a:r>
              <a:rPr lang="en-US" sz="2000" dirty="0"/>
              <a:t> mi? </a:t>
            </a:r>
            <a:endParaRPr lang="en-US" sz="2000" dirty="0" smtClean="0"/>
          </a:p>
          <a:p>
            <a:r>
              <a:rPr lang="en-US" sz="2000" dirty="0" err="1" smtClean="0"/>
              <a:t>Eğiticiler</a:t>
            </a:r>
            <a:r>
              <a:rPr lang="en-US" sz="2000" dirty="0" smtClean="0"/>
              <a:t> </a:t>
            </a:r>
            <a:r>
              <a:rPr lang="en-US" sz="2000" dirty="0" err="1"/>
              <a:t>için</a:t>
            </a:r>
            <a:r>
              <a:rPr lang="en-US" sz="2000" dirty="0"/>
              <a:t> </a:t>
            </a:r>
            <a:r>
              <a:rPr lang="en-US" sz="2000" dirty="0" err="1"/>
              <a:t>görev</a:t>
            </a:r>
            <a:r>
              <a:rPr lang="en-US" sz="2000" dirty="0"/>
              <a:t> </a:t>
            </a:r>
            <a:r>
              <a:rPr lang="en-US" sz="2000" dirty="0" err="1"/>
              <a:t>tanımları</a:t>
            </a:r>
            <a:r>
              <a:rPr lang="en-US" sz="2000" dirty="0"/>
              <a:t> </a:t>
            </a:r>
            <a:r>
              <a:rPr lang="en-US" sz="2000" dirty="0" err="1"/>
              <a:t>uzmanlık</a:t>
            </a:r>
            <a:r>
              <a:rPr lang="en-US" sz="2000" dirty="0"/>
              <a:t> </a:t>
            </a:r>
            <a:r>
              <a:rPr lang="en-US" sz="2000" dirty="0" err="1"/>
              <a:t>öğrencileri</a:t>
            </a:r>
            <a:r>
              <a:rPr lang="en-US" sz="2000" dirty="0"/>
              <a:t> </a:t>
            </a:r>
            <a:r>
              <a:rPr lang="en-US" sz="2000" dirty="0" err="1"/>
              <a:t>ile</a:t>
            </a:r>
            <a:r>
              <a:rPr lang="en-US" sz="2000" dirty="0"/>
              <a:t> </a:t>
            </a:r>
            <a:r>
              <a:rPr lang="en-US" sz="2000" dirty="0" err="1"/>
              <a:t>eşleştirilmiş</a:t>
            </a:r>
            <a:r>
              <a:rPr lang="en-US" sz="2000" dirty="0"/>
              <a:t> mi? </a:t>
            </a:r>
            <a:endParaRPr lang="en-US" sz="2000" dirty="0" smtClean="0"/>
          </a:p>
          <a:p>
            <a:r>
              <a:rPr lang="en-US" sz="2000" dirty="0" err="1" smtClean="0"/>
              <a:t>Eğiticilerin</a:t>
            </a:r>
            <a:r>
              <a:rPr lang="en-US" sz="2000" dirty="0" smtClean="0"/>
              <a:t> </a:t>
            </a:r>
            <a:r>
              <a:rPr lang="en-US" sz="2000" dirty="0" err="1"/>
              <a:t>mesleki</a:t>
            </a:r>
            <a:r>
              <a:rPr lang="en-US" sz="2000" dirty="0"/>
              <a:t> </a:t>
            </a:r>
            <a:r>
              <a:rPr lang="en-US" sz="2000" dirty="0" err="1"/>
              <a:t>gelişim</a:t>
            </a:r>
            <a:r>
              <a:rPr lang="en-US" sz="2000" dirty="0"/>
              <a:t> </a:t>
            </a:r>
            <a:r>
              <a:rPr lang="en-US" sz="2000" dirty="0" err="1"/>
              <a:t>çerçevesinde</a:t>
            </a:r>
            <a:r>
              <a:rPr lang="en-US" sz="2000" dirty="0"/>
              <a:t> </a:t>
            </a:r>
            <a:r>
              <a:rPr lang="en-US" sz="2000" dirty="0" err="1"/>
              <a:t>Ulusal</a:t>
            </a:r>
            <a:r>
              <a:rPr lang="en-US" sz="2000" dirty="0"/>
              <a:t> </a:t>
            </a:r>
            <a:r>
              <a:rPr lang="en-US" sz="2000" dirty="0" err="1"/>
              <a:t>ve</a:t>
            </a:r>
            <a:r>
              <a:rPr lang="en-US" sz="2000" dirty="0"/>
              <a:t>/</a:t>
            </a:r>
            <a:r>
              <a:rPr lang="en-US" sz="2000" dirty="0" err="1"/>
              <a:t>veya</a:t>
            </a:r>
            <a:r>
              <a:rPr lang="en-US" sz="2000" dirty="0"/>
              <a:t> </a:t>
            </a:r>
            <a:r>
              <a:rPr lang="en-US" sz="2000" dirty="0" err="1"/>
              <a:t>uluslararası</a:t>
            </a:r>
            <a:r>
              <a:rPr lang="en-US" sz="2000" dirty="0"/>
              <a:t> </a:t>
            </a:r>
            <a:r>
              <a:rPr lang="en-US" sz="2000" dirty="0" err="1"/>
              <a:t>kongre</a:t>
            </a:r>
            <a:r>
              <a:rPr lang="en-US" sz="2000" dirty="0"/>
              <a:t>/</a:t>
            </a:r>
            <a:r>
              <a:rPr lang="en-US" sz="2000" dirty="0" err="1"/>
              <a:t>kurs</a:t>
            </a:r>
            <a:r>
              <a:rPr lang="en-US" sz="2000" dirty="0"/>
              <a:t>/</a:t>
            </a:r>
            <a:r>
              <a:rPr lang="en-US" sz="2000" dirty="0" err="1"/>
              <a:t>sempozyumlara</a:t>
            </a:r>
            <a:r>
              <a:rPr lang="en-US" sz="2000" dirty="0"/>
              <a:t> </a:t>
            </a:r>
            <a:r>
              <a:rPr lang="en-US" sz="2000" dirty="0" err="1"/>
              <a:t>katılıyor</a:t>
            </a:r>
            <a:r>
              <a:rPr lang="en-US" sz="2000" dirty="0"/>
              <a:t> mu? </a:t>
            </a:r>
            <a:endParaRPr lang="en-US" sz="2000" dirty="0" smtClean="0"/>
          </a:p>
          <a:p>
            <a:r>
              <a:rPr lang="en-US" sz="2000" dirty="0" err="1" smtClean="0"/>
              <a:t>Eğiticiler</a:t>
            </a:r>
            <a:r>
              <a:rPr lang="en-US" sz="2000" dirty="0" smtClean="0"/>
              <a:t> </a:t>
            </a:r>
            <a:r>
              <a:rPr lang="en-US" sz="2000" dirty="0" err="1"/>
              <a:t>mesleki</a:t>
            </a:r>
            <a:r>
              <a:rPr lang="en-US" sz="2000" dirty="0"/>
              <a:t> </a:t>
            </a:r>
            <a:r>
              <a:rPr lang="en-US" sz="2000" dirty="0" err="1"/>
              <a:t>gelişim</a:t>
            </a:r>
            <a:r>
              <a:rPr lang="en-US" sz="2000" dirty="0"/>
              <a:t> </a:t>
            </a:r>
            <a:r>
              <a:rPr lang="en-US" sz="2000" dirty="0" err="1"/>
              <a:t>çerçevesinde</a:t>
            </a:r>
            <a:r>
              <a:rPr lang="en-US" sz="2000" dirty="0"/>
              <a:t> </a:t>
            </a:r>
            <a:r>
              <a:rPr lang="en-US" sz="2000" dirty="0" err="1"/>
              <a:t>eğiticiler</a:t>
            </a:r>
            <a:r>
              <a:rPr lang="en-US" sz="2000" dirty="0"/>
              <a:t> </a:t>
            </a:r>
            <a:r>
              <a:rPr lang="en-US" sz="2000" dirty="0" err="1"/>
              <a:t>eğitimi</a:t>
            </a:r>
            <a:r>
              <a:rPr lang="en-US" sz="2000" dirty="0"/>
              <a:t>, </a:t>
            </a:r>
            <a:r>
              <a:rPr lang="en-US" sz="2000" dirty="0" err="1"/>
              <a:t>ölçme</a:t>
            </a:r>
            <a:r>
              <a:rPr lang="en-US" sz="2000" dirty="0"/>
              <a:t> </a:t>
            </a:r>
            <a:r>
              <a:rPr lang="en-US" sz="2000" dirty="0" err="1"/>
              <a:t>değerlendirme</a:t>
            </a:r>
            <a:r>
              <a:rPr lang="en-US" sz="2000" dirty="0"/>
              <a:t> </a:t>
            </a:r>
            <a:r>
              <a:rPr lang="en-US" sz="2000" dirty="0" err="1"/>
              <a:t>yöntemleri</a:t>
            </a:r>
            <a:r>
              <a:rPr lang="en-US" sz="2000" dirty="0"/>
              <a:t> </a:t>
            </a:r>
            <a:r>
              <a:rPr lang="en-US" sz="2000" dirty="0" err="1"/>
              <a:t>ve</a:t>
            </a:r>
            <a:r>
              <a:rPr lang="en-US" sz="2000" dirty="0"/>
              <a:t> program </a:t>
            </a:r>
            <a:r>
              <a:rPr lang="en-US" sz="2000" dirty="0" err="1"/>
              <a:t>değerlendirme</a:t>
            </a:r>
            <a:r>
              <a:rPr lang="en-US" sz="2000" dirty="0"/>
              <a:t> </a:t>
            </a:r>
            <a:r>
              <a:rPr lang="en-US" sz="2000" dirty="0" err="1"/>
              <a:t>gibi</a:t>
            </a:r>
            <a:r>
              <a:rPr lang="en-US" sz="2000" dirty="0"/>
              <a:t> </a:t>
            </a:r>
            <a:r>
              <a:rPr lang="en-US" sz="2000" dirty="0" err="1"/>
              <a:t>eğitim-öğretimin</a:t>
            </a:r>
            <a:r>
              <a:rPr lang="en-US" sz="2000" dirty="0"/>
              <a:t> </a:t>
            </a:r>
            <a:r>
              <a:rPr lang="en-US" sz="2000" dirty="0" err="1"/>
              <a:t>kalitesini</a:t>
            </a:r>
            <a:r>
              <a:rPr lang="en-US" sz="2000" dirty="0"/>
              <a:t> </a:t>
            </a:r>
            <a:r>
              <a:rPr lang="en-US" sz="2000" dirty="0" err="1"/>
              <a:t>attırıcı</a:t>
            </a:r>
            <a:r>
              <a:rPr lang="en-US" sz="2000" dirty="0"/>
              <a:t> </a:t>
            </a:r>
            <a:r>
              <a:rPr lang="en-US" sz="2000" dirty="0" err="1"/>
              <a:t>eğitimlere</a:t>
            </a:r>
            <a:r>
              <a:rPr lang="en-US" sz="2000" dirty="0"/>
              <a:t> </a:t>
            </a:r>
            <a:r>
              <a:rPr lang="en-US" sz="2000" dirty="0" err="1"/>
              <a:t>katılıyor</a:t>
            </a:r>
            <a:r>
              <a:rPr lang="en-US" sz="2000" dirty="0"/>
              <a:t> mu? </a:t>
            </a:r>
            <a:endParaRPr lang="en-US" sz="2000" dirty="0" smtClean="0"/>
          </a:p>
          <a:p>
            <a:r>
              <a:rPr lang="en-US" sz="2000" dirty="0" err="1" smtClean="0"/>
              <a:t>Eğiticiler</a:t>
            </a:r>
            <a:r>
              <a:rPr lang="en-US" sz="2000" dirty="0" smtClean="0"/>
              <a:t> </a:t>
            </a:r>
            <a:r>
              <a:rPr lang="en-US" sz="2000" dirty="0" err="1"/>
              <a:t>Ulusal</a:t>
            </a:r>
            <a:r>
              <a:rPr lang="en-US" sz="2000" dirty="0"/>
              <a:t> </a:t>
            </a:r>
            <a:r>
              <a:rPr lang="en-US" sz="2000" dirty="0" err="1"/>
              <a:t>ve</a:t>
            </a:r>
            <a:r>
              <a:rPr lang="en-US" sz="2000" dirty="0"/>
              <a:t>/</a:t>
            </a:r>
            <a:r>
              <a:rPr lang="en-US" sz="2000" dirty="0" err="1"/>
              <a:t>veya</a:t>
            </a:r>
            <a:r>
              <a:rPr lang="en-US" sz="2000" dirty="0"/>
              <a:t> </a:t>
            </a:r>
            <a:r>
              <a:rPr lang="en-US" sz="2000" dirty="0" err="1"/>
              <a:t>uluslararası</a:t>
            </a:r>
            <a:r>
              <a:rPr lang="en-US" sz="2000" dirty="0"/>
              <a:t> </a:t>
            </a:r>
            <a:r>
              <a:rPr lang="en-US" sz="2000" dirty="0" err="1"/>
              <a:t>yeterlik</a:t>
            </a:r>
            <a:r>
              <a:rPr lang="en-US" sz="2000" dirty="0"/>
              <a:t> </a:t>
            </a:r>
            <a:r>
              <a:rPr lang="en-US" sz="2000" dirty="0" err="1"/>
              <a:t>sınavlarına</a:t>
            </a:r>
            <a:r>
              <a:rPr lang="en-US" sz="2000" dirty="0"/>
              <a:t> </a:t>
            </a:r>
            <a:r>
              <a:rPr lang="en-US" sz="2000" dirty="0" err="1"/>
              <a:t>katılmış</a:t>
            </a:r>
            <a:r>
              <a:rPr lang="en-US" sz="2000" dirty="0"/>
              <a:t> </a:t>
            </a:r>
            <a:r>
              <a:rPr lang="en-US" sz="2000" dirty="0" err="1"/>
              <a:t>mı</a:t>
            </a:r>
            <a:r>
              <a:rPr lang="en-US" sz="2000" dirty="0"/>
              <a:t>? (GELİŞİM STANDARDI)</a:t>
            </a:r>
            <a:endParaRPr lang="tr-TR" sz="2000" dirty="0"/>
          </a:p>
          <a:p>
            <a:pPr>
              <a:lnSpc>
                <a:spcPct val="140000"/>
              </a:lnSpc>
            </a:pPr>
            <a:endParaRPr lang="en-US" sz="2000" dirty="0"/>
          </a:p>
        </p:txBody>
      </p:sp>
    </p:spTree>
    <p:extLst>
      <p:ext uri="{BB962C8B-B14F-4D97-AF65-F5344CB8AC3E}">
        <p14:creationId xmlns:p14="http://schemas.microsoft.com/office/powerpoint/2010/main" val="41014379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1935"/>
            <a:ext cx="8229600" cy="1437546"/>
          </a:xfrm>
          <a:ln w="38100" cmpd="sng">
            <a:solidFill>
              <a:srgbClr val="FF0000">
                <a:alpha val="96000"/>
              </a:srgbClr>
            </a:solidFill>
          </a:ln>
        </p:spPr>
        <p:txBody>
          <a:bodyPr>
            <a:normAutofit fontScale="90000"/>
          </a:bodyPr>
          <a:lstStyle/>
          <a:p>
            <a:pPr algn="l">
              <a:lnSpc>
                <a:spcPct val="140000"/>
              </a:lnSpc>
            </a:pPr>
            <a:r>
              <a:rPr lang="tr-TR" sz="2000" b="1" dirty="0" smtClean="0">
                <a:solidFill>
                  <a:srgbClr val="3366FF"/>
                </a:solidFill>
              </a:rPr>
              <a:t>T.S.5.1</a:t>
            </a:r>
            <a:r>
              <a:rPr lang="tr-TR" sz="2000" dirty="0" smtClean="0"/>
              <a:t>. Eğitim </a:t>
            </a:r>
            <a:r>
              <a:rPr lang="tr-TR" sz="2000" dirty="0"/>
              <a:t>kurumları mutlaka eğitimi destekleyecek ve amaçlarını karşılayacak </a:t>
            </a:r>
            <a:r>
              <a:rPr lang="tr-TR" sz="2000" b="1" dirty="0"/>
              <a:t>yeterli uygulama olanaklarına, hasta sayısına ve olgu çeşitliliğine</a:t>
            </a:r>
            <a:r>
              <a:rPr lang="tr-TR" sz="2000" dirty="0"/>
              <a:t> sahip olmalıdır. Yan dal uzmanlık öğrencisinin seçili alanda mutlaka yeterli deneyim sağlayacak kapsamda olmalıdır.</a:t>
            </a:r>
            <a:r>
              <a:rPr lang="tr-TR" sz="2000" dirty="0" smtClean="0">
                <a:effectLst/>
              </a:rPr>
              <a:t> </a:t>
            </a:r>
            <a:endParaRPr lang="en-US" sz="2000" dirty="0"/>
          </a:p>
        </p:txBody>
      </p:sp>
      <p:sp>
        <p:nvSpPr>
          <p:cNvPr id="3" name="Content Placeholder 2"/>
          <p:cNvSpPr>
            <a:spLocks noGrp="1"/>
          </p:cNvSpPr>
          <p:nvPr>
            <p:ph idx="1"/>
          </p:nvPr>
        </p:nvSpPr>
        <p:spPr>
          <a:xfrm>
            <a:off x="457200" y="2986745"/>
            <a:ext cx="8229600" cy="3516250"/>
          </a:xfrm>
          <a:ln w="38100" cmpd="sng">
            <a:solidFill>
              <a:srgbClr val="FF0000">
                <a:alpha val="96000"/>
              </a:srgbClr>
            </a:solidFill>
          </a:ln>
        </p:spPr>
        <p:txBody>
          <a:bodyPr>
            <a:normAutofit/>
          </a:bodyPr>
          <a:lstStyle/>
          <a:p>
            <a:pPr lvl="0">
              <a:buFont typeface="Wingdings" charset="2"/>
              <a:buChar char="ü"/>
            </a:pPr>
            <a:r>
              <a:rPr lang="tr-TR" sz="2000" dirty="0"/>
              <a:t>TUKMOS-Hematoloji ve HEM-TUYEK eğitim ortamı alt yapı ölçütlerinin karşılandığını gösterir belgeler.</a:t>
            </a:r>
            <a:endParaRPr lang="tr-TR" sz="2000" dirty="0" smtClean="0">
              <a:effectLst/>
            </a:endParaRPr>
          </a:p>
          <a:p>
            <a:pPr lvl="0">
              <a:buFont typeface="Wingdings" charset="2"/>
              <a:buChar char="ü"/>
            </a:pPr>
            <a:r>
              <a:rPr lang="tr-TR" sz="2000" dirty="0"/>
              <a:t>TUKMOS ya da yeterlik kurulunun uzmanlık öğrencilerinin deneyim kazanmasına yetecek sayıda poliklinik ve servis hastası izleme, laboratuvar testi ve işlem yaptığına ilişkin belgeler.</a:t>
            </a:r>
            <a:endParaRPr lang="tr-TR" sz="2000" dirty="0" smtClean="0">
              <a:effectLst/>
            </a:endParaRPr>
          </a:p>
          <a:p>
            <a:pPr lvl="0">
              <a:buFont typeface="Wingdings" charset="2"/>
              <a:buChar char="ü"/>
            </a:pPr>
            <a:r>
              <a:rPr lang="tr-TR" sz="2000" dirty="0"/>
              <a:t>Aylık ve yıllık asistan hekim ve uzman ya da öğretim üyesi eşleştirmeli çalışma çizelgesi, rotasyon programı belgesi.</a:t>
            </a:r>
            <a:endParaRPr lang="tr-TR" sz="2000" dirty="0" smtClean="0">
              <a:effectLst/>
            </a:endParaRPr>
          </a:p>
          <a:p>
            <a:pPr>
              <a:buFont typeface="Wingdings" charset="2"/>
              <a:buChar char="ü"/>
            </a:pPr>
            <a:r>
              <a:rPr lang="tr-TR" sz="2000" dirty="0"/>
              <a:t>Uzmanlık öğrencileri </a:t>
            </a:r>
            <a:r>
              <a:rPr lang="tr-TR" sz="2000" dirty="0" err="1"/>
              <a:t>ÇEP’de</a:t>
            </a:r>
            <a:r>
              <a:rPr lang="tr-TR" sz="2000" dirty="0"/>
              <a:t> belirlenen alanlar dışında da özel yetkinliklere sahip olabilecek sayıda hastayı diğer ulusal ya da uluslararası programlarda yapma fırsatı olduğunu gösteren ikili kurumsal anlaşma belgesi rotasyon.</a:t>
            </a:r>
            <a:r>
              <a:rPr lang="tr-TR" sz="2000" dirty="0" smtClean="0">
                <a:effectLst/>
              </a:rPr>
              <a:t> </a:t>
            </a:r>
            <a:endParaRPr lang="en-US" sz="2000" dirty="0"/>
          </a:p>
        </p:txBody>
      </p:sp>
      <p:sp>
        <p:nvSpPr>
          <p:cNvPr id="4" name="TextBox 3"/>
          <p:cNvSpPr txBox="1"/>
          <p:nvPr/>
        </p:nvSpPr>
        <p:spPr>
          <a:xfrm>
            <a:off x="990804" y="249061"/>
            <a:ext cx="6879804" cy="830997"/>
          </a:xfrm>
          <a:prstGeom prst="rect">
            <a:avLst/>
          </a:prstGeom>
          <a:noFill/>
          <a:ln w="38100" cmpd="sng">
            <a:solidFill>
              <a:srgbClr val="FF0000">
                <a:alpha val="96000"/>
              </a:srgbClr>
            </a:solidFill>
          </a:ln>
        </p:spPr>
        <p:txBody>
          <a:bodyPr wrap="square" rtlCol="0">
            <a:spAutoFit/>
          </a:bodyPr>
          <a:lstStyle/>
          <a:p>
            <a:pPr algn="ctr"/>
            <a:r>
              <a:rPr lang="tr-TR" sz="2400" b="1" dirty="0"/>
              <a:t>5. EĞİTİM ORTAMLARI VE EĞİTSEL KAYNAKLAR</a:t>
            </a:r>
          </a:p>
          <a:p>
            <a:pPr algn="ctr"/>
            <a:r>
              <a:rPr lang="tr-TR" sz="2400" b="1" dirty="0"/>
              <a:t>(10 TEMEL, 1 GELİŞİM STANDARDI)</a:t>
            </a:r>
            <a:r>
              <a:rPr lang="tr-TR" sz="2400" b="1" dirty="0" smtClean="0">
                <a:effectLst/>
              </a:rPr>
              <a:t> </a:t>
            </a:r>
            <a:endParaRPr lang="en-US" sz="2400" b="1" dirty="0"/>
          </a:p>
        </p:txBody>
      </p:sp>
    </p:spTree>
    <p:extLst>
      <p:ext uri="{BB962C8B-B14F-4D97-AF65-F5344CB8AC3E}">
        <p14:creationId xmlns:p14="http://schemas.microsoft.com/office/powerpoint/2010/main" val="1931923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C1002F09-7269-C049-BED0-3EFEBA45DEED}"/>
              </a:ext>
            </a:extLst>
          </p:cNvPr>
          <p:cNvSpPr>
            <a:spLocks noGrp="1"/>
          </p:cNvSpPr>
          <p:nvPr>
            <p:ph type="subTitle" idx="1"/>
          </p:nvPr>
        </p:nvSpPr>
        <p:spPr>
          <a:xfrm>
            <a:off x="109040" y="190872"/>
            <a:ext cx="6858000" cy="1241822"/>
          </a:xfrm>
        </p:spPr>
        <p:txBody>
          <a:bodyPr>
            <a:normAutofit/>
          </a:bodyPr>
          <a:lstStyle/>
          <a:p>
            <a:pPr algn="l"/>
            <a:r>
              <a:rPr lang="tr-TR" b="1" dirty="0"/>
              <a:t>23 Mart 2022</a:t>
            </a:r>
          </a:p>
          <a:p>
            <a:pPr algn="l"/>
            <a:r>
              <a:rPr lang="tr-TR" b="1" dirty="0"/>
              <a:t>Çevrimiçi Toplantı</a:t>
            </a:r>
          </a:p>
        </p:txBody>
      </p:sp>
      <p:sp>
        <p:nvSpPr>
          <p:cNvPr id="5" name="Title 1">
            <a:extLst>
              <a:ext uri="{FF2B5EF4-FFF2-40B4-BE49-F238E27FC236}">
                <a16:creationId xmlns:a16="http://schemas.microsoft.com/office/drawing/2014/main" xmlns="" id="{F7818146-E16B-5B44-8E34-E5EC32A8A901}"/>
              </a:ext>
            </a:extLst>
          </p:cNvPr>
          <p:cNvSpPr txBox="1">
            <a:spLocks/>
          </p:cNvSpPr>
          <p:nvPr/>
        </p:nvSpPr>
        <p:spPr>
          <a:xfrm>
            <a:off x="772137" y="1599668"/>
            <a:ext cx="7886700" cy="1441232"/>
          </a:xfrm>
          <a:prstGeom prst="rect">
            <a:avLst/>
          </a:prstGeom>
          <a:solidFill>
            <a:srgbClr val="FF0000"/>
          </a:solidFill>
          <a:ln>
            <a:solidFill>
              <a:schemeClr val="bg1"/>
            </a:solidFill>
          </a:ln>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900"/>
              </a:spcBef>
              <a:spcAft>
                <a:spcPts val="900"/>
              </a:spcAft>
            </a:pPr>
            <a:r>
              <a:rPr lang="tr-TR" sz="4500" dirty="0">
                <a:ln>
                  <a:solidFill>
                    <a:schemeClr val="bg1"/>
                  </a:solidFill>
                </a:ln>
                <a:solidFill>
                  <a:schemeClr val="bg1"/>
                </a:solidFill>
              </a:rPr>
              <a:t>HEM-TUYEK</a:t>
            </a:r>
            <a:br>
              <a:rPr lang="tr-TR" sz="4500" dirty="0">
                <a:ln>
                  <a:solidFill>
                    <a:schemeClr val="bg1"/>
                  </a:solidFill>
                </a:ln>
                <a:solidFill>
                  <a:schemeClr val="bg1"/>
                </a:solidFill>
              </a:rPr>
            </a:br>
            <a:r>
              <a:rPr lang="tr-TR" sz="4500" dirty="0">
                <a:ln>
                  <a:solidFill>
                    <a:schemeClr val="bg1"/>
                  </a:solidFill>
                </a:ln>
                <a:solidFill>
                  <a:schemeClr val="bg1"/>
                </a:solidFill>
              </a:rPr>
              <a:t>1. Eğitim Yöneticileri Toplantısı</a:t>
            </a:r>
          </a:p>
        </p:txBody>
      </p:sp>
      <p:pic>
        <p:nvPicPr>
          <p:cNvPr id="6" name="Resim 1">
            <a:extLst>
              <a:ext uri="{FF2B5EF4-FFF2-40B4-BE49-F238E27FC236}">
                <a16:creationId xmlns:a16="http://schemas.microsoft.com/office/drawing/2014/main" xmlns="" id="{D78E3956-6E4B-1445-A0E9-DED866BF8D83}"/>
              </a:ext>
            </a:extLst>
          </p:cNvPr>
          <p:cNvPicPr>
            <a:picLocks noChangeAspect="1"/>
          </p:cNvPicPr>
          <p:nvPr/>
        </p:nvPicPr>
        <p:blipFill>
          <a:blip r:embed="rId2"/>
          <a:stretch>
            <a:fillRect/>
          </a:stretch>
        </p:blipFill>
        <p:spPr>
          <a:xfrm>
            <a:off x="7406907" y="98106"/>
            <a:ext cx="1475160" cy="1427354"/>
          </a:xfrm>
          <a:prstGeom prst="rect">
            <a:avLst/>
          </a:prstGeom>
        </p:spPr>
      </p:pic>
      <p:sp>
        <p:nvSpPr>
          <p:cNvPr id="7" name="Title 1">
            <a:extLst>
              <a:ext uri="{FF2B5EF4-FFF2-40B4-BE49-F238E27FC236}">
                <a16:creationId xmlns:a16="http://schemas.microsoft.com/office/drawing/2014/main" xmlns="" id="{F0DF57E7-8F95-5446-A89E-E51C901B18BD}"/>
              </a:ext>
            </a:extLst>
          </p:cNvPr>
          <p:cNvSpPr txBox="1">
            <a:spLocks/>
          </p:cNvSpPr>
          <p:nvPr/>
        </p:nvSpPr>
        <p:spPr>
          <a:xfrm>
            <a:off x="646876" y="3353841"/>
            <a:ext cx="7886700" cy="3322531"/>
          </a:xfrm>
          <a:prstGeom prst="rect">
            <a:avLst/>
          </a:prstGeom>
          <a:noFill/>
          <a:ln>
            <a:noFill/>
          </a:ln>
        </p:spPr>
        <p:txBody>
          <a:bodyPr vert="horz" lIns="68580" tIns="34290" rIns="68580" bIns="3429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900"/>
              </a:spcBef>
              <a:spcAft>
                <a:spcPts val="900"/>
              </a:spcAft>
            </a:pPr>
            <a:r>
              <a:rPr lang="tr-TR" sz="3200" b="1" dirty="0">
                <a:ln>
                  <a:solidFill>
                    <a:schemeClr val="bg1"/>
                  </a:solidFill>
                </a:ln>
                <a:latin typeface="+mn-lt"/>
                <a:cs typeface="Arial" panose="020B0604020202020204" pitchFamily="34" charset="0"/>
              </a:rPr>
              <a:t>TUK tarafından onaylanmış eğitim programlarının sorumlularını akreditasyon çalışmaları konusunda bilgilendirme yapıldı.</a:t>
            </a:r>
          </a:p>
          <a:p>
            <a:pPr>
              <a:spcBef>
                <a:spcPts val="900"/>
              </a:spcBef>
              <a:spcAft>
                <a:spcPts val="900"/>
              </a:spcAft>
            </a:pPr>
            <a:r>
              <a:rPr lang="tr-TR" sz="3200" b="1" dirty="0">
                <a:ln>
                  <a:solidFill>
                    <a:schemeClr val="bg1"/>
                  </a:solidFill>
                </a:ln>
                <a:latin typeface="+mn-lt"/>
                <a:cs typeface="Arial" panose="020B0604020202020204" pitchFamily="34" charset="0"/>
              </a:rPr>
              <a:t>57 program; </a:t>
            </a:r>
          </a:p>
          <a:p>
            <a:pPr>
              <a:spcBef>
                <a:spcPts val="900"/>
              </a:spcBef>
              <a:spcAft>
                <a:spcPts val="900"/>
              </a:spcAft>
            </a:pPr>
            <a:r>
              <a:rPr lang="tr-TR" sz="3200" b="1" dirty="0">
                <a:ln>
                  <a:solidFill>
                    <a:schemeClr val="bg1"/>
                  </a:solidFill>
                </a:ln>
                <a:latin typeface="+mn-lt"/>
                <a:cs typeface="Arial" panose="020B0604020202020204" pitchFamily="34" charset="0"/>
              </a:rPr>
              <a:t>Yetki kategorisi 2-3 olan 43 </a:t>
            </a:r>
          </a:p>
          <a:p>
            <a:pPr>
              <a:spcBef>
                <a:spcPts val="900"/>
              </a:spcBef>
              <a:spcAft>
                <a:spcPts val="900"/>
              </a:spcAft>
            </a:pPr>
            <a:r>
              <a:rPr lang="tr-TR" sz="3200" b="1" dirty="0">
                <a:ln>
                  <a:solidFill>
                    <a:schemeClr val="bg1"/>
                  </a:solidFill>
                </a:ln>
                <a:latin typeface="+mn-lt"/>
                <a:cs typeface="Arial" panose="020B0604020202020204" pitchFamily="34" charset="0"/>
              </a:rPr>
              <a:t>Katılımcı 33</a:t>
            </a:r>
          </a:p>
        </p:txBody>
      </p:sp>
    </p:spTree>
    <p:extLst>
      <p:ext uri="{BB962C8B-B14F-4D97-AF65-F5344CB8AC3E}">
        <p14:creationId xmlns:p14="http://schemas.microsoft.com/office/powerpoint/2010/main" val="224248765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87"/>
            <a:ext cx="8229600" cy="1852740"/>
          </a:xfrm>
          <a:ln w="38100" cmpd="sng">
            <a:solidFill>
              <a:srgbClr val="FF0000">
                <a:alpha val="96000"/>
              </a:srgbClr>
            </a:solidFill>
          </a:ln>
        </p:spPr>
        <p:txBody>
          <a:bodyPr>
            <a:normAutofit/>
          </a:bodyPr>
          <a:lstStyle/>
          <a:p>
            <a:pPr algn="just">
              <a:lnSpc>
                <a:spcPct val="140000"/>
              </a:lnSpc>
            </a:pPr>
            <a:r>
              <a:rPr lang="tr-TR" sz="2000" b="1" dirty="0" smtClean="0">
                <a:solidFill>
                  <a:srgbClr val="3366FF"/>
                </a:solidFill>
              </a:rPr>
              <a:t>T.S.5.2. </a:t>
            </a:r>
            <a:r>
              <a:rPr lang="tr-TR" sz="2000" dirty="0" smtClean="0"/>
              <a:t>Eğitimde </a:t>
            </a:r>
            <a:r>
              <a:rPr lang="tr-TR" sz="2000" dirty="0"/>
              <a:t>ilgili alana yönelik uygulama tekniklerinin gerektirdiği </a:t>
            </a:r>
            <a:r>
              <a:rPr lang="tr-TR" sz="2000" b="1" dirty="0"/>
              <a:t>teknik donanım ve altyapı olmalı,</a:t>
            </a:r>
            <a:r>
              <a:rPr lang="tr-TR" sz="2000" dirty="0"/>
              <a:t> yan dal uzmanlık öğrencisine pratik ve kuramsal çalışmaları için </a:t>
            </a:r>
            <a:r>
              <a:rPr lang="tr-TR" sz="2000" b="1" dirty="0"/>
              <a:t>gereken ortam ve fırsatlar verilmelidir</a:t>
            </a:r>
            <a:r>
              <a:rPr lang="tr-TR" sz="2000" dirty="0"/>
              <a:t>. </a:t>
            </a:r>
            <a:endParaRPr lang="en-US" sz="2000" dirty="0"/>
          </a:p>
        </p:txBody>
      </p:sp>
      <p:sp>
        <p:nvSpPr>
          <p:cNvPr id="3" name="Content Placeholder 2"/>
          <p:cNvSpPr>
            <a:spLocks noGrp="1"/>
          </p:cNvSpPr>
          <p:nvPr>
            <p:ph idx="1"/>
          </p:nvPr>
        </p:nvSpPr>
        <p:spPr>
          <a:xfrm>
            <a:off x="457200" y="2372648"/>
            <a:ext cx="8229600" cy="3753515"/>
          </a:xfrm>
          <a:ln w="38100" cmpd="sng">
            <a:solidFill>
              <a:srgbClr val="FF0000">
                <a:alpha val="96000"/>
              </a:srgbClr>
            </a:solidFill>
          </a:ln>
        </p:spPr>
        <p:txBody>
          <a:bodyPr>
            <a:normAutofit/>
          </a:bodyPr>
          <a:lstStyle/>
          <a:p>
            <a:pPr lvl="0">
              <a:buFont typeface="Wingdings" charset="2"/>
              <a:buChar char="ü"/>
            </a:pPr>
            <a:r>
              <a:rPr lang="tr-TR" sz="2000" dirty="0"/>
              <a:t>TUKMOS ya da yeterlik kurulunun eğitim kurumları uzmanlık öğrencilerinin eğitiminde ilgili alana yönelik klinik becerilerin kazandırılabilmesi için poliklinik, servis, ameliyathane, acil servis, yoğun bakım, vb. klinik eğitim ortamları ve uygulamalarda kullanılan teknikleri öğrenip deneyim kazanabilmeleri için uygun donanım ve alt yapı olanaklarının olduğunu gösterir belgeler.</a:t>
            </a:r>
            <a:endParaRPr lang="tr-TR" sz="2000" dirty="0" smtClean="0">
              <a:effectLst/>
            </a:endParaRPr>
          </a:p>
          <a:p>
            <a:pPr>
              <a:buFont typeface="Wingdings" charset="2"/>
              <a:buChar char="ü"/>
            </a:pPr>
            <a:r>
              <a:rPr lang="tr-TR" sz="2000" dirty="0"/>
              <a:t>TUKMOS ya da yeterlik kurulunun uzmanlık öğrencilerinin eğitimlerinde kullanabilecekleri sayıda derslik, toplantı alanı laboratuvarları tanımlayan nitelik, sayı ve kapasitesini ortaya koyan belgeler.</a:t>
            </a:r>
            <a:r>
              <a:rPr lang="tr-TR" sz="2000" dirty="0" smtClean="0">
                <a:effectLst/>
              </a:rPr>
              <a:t> </a:t>
            </a:r>
            <a:endParaRPr lang="en-US" sz="2000" dirty="0"/>
          </a:p>
        </p:txBody>
      </p:sp>
    </p:spTree>
    <p:extLst>
      <p:ext uri="{BB962C8B-B14F-4D97-AF65-F5344CB8AC3E}">
        <p14:creationId xmlns:p14="http://schemas.microsoft.com/office/powerpoint/2010/main" val="41677866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l">
              <a:lnSpc>
                <a:spcPct val="140000"/>
              </a:lnSpc>
            </a:pPr>
            <a:r>
              <a:rPr lang="tr-TR" sz="2000" b="1" dirty="0" smtClean="0">
                <a:solidFill>
                  <a:srgbClr val="3366FF"/>
                </a:solidFill>
              </a:rPr>
              <a:t>T.S.5.3. </a:t>
            </a:r>
            <a:r>
              <a:rPr lang="tr-TR" sz="2000" b="1" dirty="0" smtClean="0"/>
              <a:t>Mesleki </a:t>
            </a:r>
            <a:r>
              <a:rPr lang="tr-TR" sz="2000" b="1" dirty="0"/>
              <a:t>literatüre ve e-öğrenme yöntemlerine ulaşmak için uygun ortam ve altyapı olanakları</a:t>
            </a:r>
            <a:r>
              <a:rPr lang="tr-TR" sz="2000" dirty="0"/>
              <a:t> mutlaka</a:t>
            </a:r>
            <a:r>
              <a:rPr lang="tr-TR" sz="2000" b="1" dirty="0"/>
              <a:t> </a:t>
            </a:r>
            <a:r>
              <a:rPr lang="tr-TR" sz="2000" dirty="0"/>
              <a:t>sağlanmalıdır.</a:t>
            </a:r>
            <a:r>
              <a:rPr lang="tr-TR" sz="2000" dirty="0" smtClean="0">
                <a:effectLst/>
              </a:rPr>
              <a:t> </a:t>
            </a:r>
            <a:endParaRPr lang="en-US" sz="2000"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lvl="0">
              <a:lnSpc>
                <a:spcPct val="140000"/>
              </a:lnSpc>
              <a:buFont typeface="Wingdings" charset="2"/>
              <a:buChar char="ü"/>
            </a:pPr>
            <a:r>
              <a:rPr lang="tr-TR" sz="2000" dirty="0"/>
              <a:t>TUKMOS ya da yeterlik kurulunun eğitim kurumları uzmanlık öğrencilerinin eğitiminde ilgili alandaki basılı ve elektronik literatüre ulaşabilmeleri için kütüphane ve bilgi teknolojileri için tanımladığı uygun ortam ve altyapı olanaklarının Uzmanlık öğrencilerinin kullanımına sunulduğunu gösterir belge ya da beyan metni.</a:t>
            </a:r>
            <a:endParaRPr lang="tr-TR" sz="2000" dirty="0" smtClean="0">
              <a:effectLst/>
            </a:endParaRPr>
          </a:p>
          <a:p>
            <a:pPr>
              <a:lnSpc>
                <a:spcPct val="140000"/>
              </a:lnSpc>
              <a:buFont typeface="Wingdings" charset="2"/>
              <a:buChar char="ü"/>
            </a:pPr>
            <a:endParaRPr lang="en-US" sz="2000" dirty="0"/>
          </a:p>
        </p:txBody>
      </p:sp>
    </p:spTree>
    <p:extLst>
      <p:ext uri="{BB962C8B-B14F-4D97-AF65-F5344CB8AC3E}">
        <p14:creationId xmlns:p14="http://schemas.microsoft.com/office/powerpoint/2010/main" val="22981352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l">
              <a:lnSpc>
                <a:spcPct val="140000"/>
              </a:lnSpc>
            </a:pPr>
            <a:r>
              <a:rPr lang="tr-TR" sz="2000" b="1" dirty="0" smtClean="0">
                <a:solidFill>
                  <a:srgbClr val="0000FF"/>
                </a:solidFill>
              </a:rPr>
              <a:t>T.S.5.4. </a:t>
            </a:r>
            <a:r>
              <a:rPr lang="tr-TR" sz="2000" dirty="0" smtClean="0"/>
              <a:t>Uzmanlık </a:t>
            </a:r>
            <a:r>
              <a:rPr lang="tr-TR" sz="2000" dirty="0"/>
              <a:t>eğitimi, </a:t>
            </a:r>
            <a:r>
              <a:rPr lang="tr-TR" sz="2000" b="1" dirty="0"/>
              <a:t>aynı uzmanlık alanındaki eğiticiler, diğer uzmanlık alanları ve sağlık alanlarındaki çalışanlar ile birlikte ekip olarak çalışma yetkinliğini</a:t>
            </a:r>
            <a:r>
              <a:rPr lang="tr-TR" sz="2000" dirty="0"/>
              <a:t> mutlaka kazandırmalıdır.</a:t>
            </a:r>
            <a:r>
              <a:rPr lang="tr-TR" sz="2000" dirty="0" smtClean="0">
                <a:effectLst/>
              </a:rPr>
              <a:t> </a:t>
            </a:r>
            <a:endParaRPr lang="en-US" sz="2000"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lvl="0">
              <a:buFont typeface="Wingdings" charset="2"/>
              <a:buChar char="ü"/>
            </a:pPr>
            <a:r>
              <a:rPr lang="tr-TR" sz="2000" dirty="0"/>
              <a:t>Uzmanlık eğitimi, ilgili alanın eğiticileri, diğer uzmanlık alanlarındaki hekimler ve diğer sağlık alanı çalışanları ile birlikte çalışmalar yapıldığını gösterir belgeler, </a:t>
            </a:r>
            <a:endParaRPr lang="tr-TR" sz="2000" dirty="0" smtClean="0">
              <a:effectLst/>
            </a:endParaRPr>
          </a:p>
          <a:p>
            <a:pPr>
              <a:buFont typeface="Wingdings" charset="2"/>
              <a:buChar char="ü"/>
            </a:pPr>
            <a:r>
              <a:rPr lang="tr-TR" sz="2000" dirty="0"/>
              <a:t>Eğitimde ekip kavramını geliştirecek, alan tanımları ile yetki çatışma ve çakışmalarını giderecek eğitim – toplantı tutanakları, bu toplantıların etkinliğini ve etkililiğini gösterir örnekler. </a:t>
            </a:r>
            <a:endParaRPr lang="en-US" sz="2000" dirty="0"/>
          </a:p>
        </p:txBody>
      </p:sp>
    </p:spTree>
    <p:extLst>
      <p:ext uri="{BB962C8B-B14F-4D97-AF65-F5344CB8AC3E}">
        <p14:creationId xmlns:p14="http://schemas.microsoft.com/office/powerpoint/2010/main" val="42271767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l">
              <a:lnSpc>
                <a:spcPct val="140000"/>
              </a:lnSpc>
            </a:pPr>
            <a:r>
              <a:rPr lang="tr-TR" sz="2000" b="1" dirty="0" smtClean="0">
                <a:solidFill>
                  <a:srgbClr val="0000FF"/>
                </a:solidFill>
              </a:rPr>
              <a:t>T.S.5.5. </a:t>
            </a:r>
            <a:r>
              <a:rPr lang="tr-TR" sz="2000" b="1" dirty="0" smtClean="0"/>
              <a:t>Uzmanlık </a:t>
            </a:r>
            <a:r>
              <a:rPr lang="tr-TR" sz="2000" b="1" dirty="0"/>
              <a:t>eğitimi programı için mesleksel liderliğin sorumlulukları</a:t>
            </a:r>
            <a:r>
              <a:rPr lang="tr-TR" sz="2000" dirty="0"/>
              <a:t> mutlaka açıkça belirtilmelidir.</a:t>
            </a:r>
            <a:r>
              <a:rPr lang="tr-TR" sz="2000" dirty="0" smtClean="0">
                <a:effectLst/>
              </a:rPr>
              <a:t> </a:t>
            </a:r>
            <a:endParaRPr lang="en-US" sz="2000"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lvl="0">
              <a:lnSpc>
                <a:spcPct val="140000"/>
              </a:lnSpc>
              <a:buFont typeface="Wingdings" charset="2"/>
              <a:buChar char="ü"/>
            </a:pPr>
            <a:r>
              <a:rPr lang="tr-TR" sz="2000" dirty="0"/>
              <a:t>Uzmanlık öğrencilerinin ilgili alanda sağlık hizmetleri ekibinin bir üyesi ya da lideri olarak aldıkları sorumluluklara ilişkin örnekler. </a:t>
            </a:r>
            <a:endParaRPr lang="tr-TR" sz="2000" dirty="0" smtClean="0">
              <a:effectLst/>
            </a:endParaRPr>
          </a:p>
          <a:p>
            <a:pPr>
              <a:lnSpc>
                <a:spcPct val="140000"/>
              </a:lnSpc>
              <a:buFont typeface="Wingdings" charset="2"/>
              <a:buChar char="ü"/>
            </a:pPr>
            <a:endParaRPr lang="en-US" sz="2000" dirty="0"/>
          </a:p>
        </p:txBody>
      </p:sp>
    </p:spTree>
    <p:extLst>
      <p:ext uri="{BB962C8B-B14F-4D97-AF65-F5344CB8AC3E}">
        <p14:creationId xmlns:p14="http://schemas.microsoft.com/office/powerpoint/2010/main" val="21981773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l">
              <a:lnSpc>
                <a:spcPct val="140000"/>
              </a:lnSpc>
            </a:pPr>
            <a:r>
              <a:rPr lang="tr-TR" sz="2000" b="1" dirty="0" smtClean="0">
                <a:solidFill>
                  <a:srgbClr val="0000FF"/>
                </a:solidFill>
              </a:rPr>
              <a:t>T.S.5.6. </a:t>
            </a:r>
            <a:r>
              <a:rPr lang="tr-TR" sz="2000" dirty="0" smtClean="0"/>
              <a:t>Eğitim </a:t>
            </a:r>
            <a:r>
              <a:rPr lang="tr-TR" sz="2000" dirty="0"/>
              <a:t>programları mutlaka </a:t>
            </a:r>
            <a:r>
              <a:rPr lang="tr-TR" sz="2000" b="1" dirty="0"/>
              <a:t>bilgi ve iletişim teknolojisinin etkin kullanımına yönelik ortam </a:t>
            </a:r>
            <a:r>
              <a:rPr lang="tr-TR" sz="2000" dirty="0"/>
              <a:t>ve koşulları sağlamalıdır.</a:t>
            </a:r>
            <a:r>
              <a:rPr lang="tr-TR" sz="2000" dirty="0" smtClean="0">
                <a:effectLst/>
              </a:rPr>
              <a:t> </a:t>
            </a:r>
            <a:endParaRPr lang="en-US" sz="2000"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a:lnSpc>
                <a:spcPct val="140000"/>
              </a:lnSpc>
              <a:buFont typeface="Wingdings" charset="2"/>
              <a:buChar char="ü"/>
            </a:pPr>
            <a:r>
              <a:rPr lang="tr-TR" sz="2000" dirty="0"/>
              <a:t>Eğitim programları bilgi ve iletişim teknolojisinin etkin kullanımına yönelik ortam ve koşulları sağladığına ilişkin belgeler.</a:t>
            </a:r>
            <a:r>
              <a:rPr lang="tr-TR" sz="2000" dirty="0" smtClean="0">
                <a:effectLst/>
              </a:rPr>
              <a:t> </a:t>
            </a:r>
            <a:endParaRPr lang="en-US" sz="2000" dirty="0"/>
          </a:p>
        </p:txBody>
      </p:sp>
    </p:spTree>
    <p:extLst>
      <p:ext uri="{BB962C8B-B14F-4D97-AF65-F5344CB8AC3E}">
        <p14:creationId xmlns:p14="http://schemas.microsoft.com/office/powerpoint/2010/main" val="38375271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l">
              <a:lnSpc>
                <a:spcPct val="140000"/>
              </a:lnSpc>
            </a:pPr>
            <a:r>
              <a:rPr lang="tr-TR" sz="2000" b="1" dirty="0" smtClean="0">
                <a:solidFill>
                  <a:srgbClr val="0000FF"/>
                </a:solidFill>
              </a:rPr>
              <a:t>T.S.5.7. </a:t>
            </a:r>
            <a:r>
              <a:rPr lang="tr-TR" sz="2000" dirty="0" smtClean="0"/>
              <a:t>Eğitim </a:t>
            </a:r>
            <a:r>
              <a:rPr lang="tr-TR" sz="2000" dirty="0"/>
              <a:t>ortamlarında eğitim ve </a:t>
            </a:r>
            <a:r>
              <a:rPr lang="tr-TR" sz="2000" b="1" dirty="0"/>
              <a:t>hizmetin mutlaka araştırma ile entegrasyonu sağlanmalıdır. Eğitim ortamının tanımı, araştırma olanakları ve etkinlikleri</a:t>
            </a:r>
            <a:r>
              <a:rPr lang="tr-TR" sz="2000" dirty="0"/>
              <a:t> ile önceliklerini mutlaka içermelidir.</a:t>
            </a:r>
            <a:r>
              <a:rPr lang="tr-TR" sz="2000" dirty="0" smtClean="0">
                <a:effectLst/>
              </a:rPr>
              <a:t> </a:t>
            </a:r>
            <a:endParaRPr lang="en-US" sz="2000"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lvl="0">
              <a:buFont typeface="Wingdings" charset="2"/>
              <a:buChar char="ü"/>
            </a:pPr>
            <a:r>
              <a:rPr lang="tr-TR" sz="2000" dirty="0"/>
              <a:t>TUKMOS ya da yeterlik kurulunun önerdiği eğitim ortamlarında eğitim ve hizmetin araştırma ile entegrasyonu koşulunu sağladığına ilişkin belgeler.</a:t>
            </a:r>
            <a:endParaRPr lang="tr-TR" sz="2000" dirty="0" smtClean="0">
              <a:effectLst/>
            </a:endParaRPr>
          </a:p>
          <a:p>
            <a:pPr>
              <a:buFont typeface="Wingdings" charset="2"/>
              <a:buChar char="ü"/>
            </a:pPr>
            <a:r>
              <a:rPr lang="tr-TR" sz="2000" dirty="0"/>
              <a:t>Son 3 (üç) yıl kapsamında araştırma konu başlıkları, süren araştırma örnekleri.</a:t>
            </a:r>
            <a:r>
              <a:rPr lang="tr-TR" sz="2000" dirty="0" smtClean="0">
                <a:effectLst/>
              </a:rPr>
              <a:t> </a:t>
            </a:r>
            <a:endParaRPr lang="en-US" sz="2000" dirty="0"/>
          </a:p>
        </p:txBody>
      </p:sp>
    </p:spTree>
    <p:extLst>
      <p:ext uri="{BB962C8B-B14F-4D97-AF65-F5344CB8AC3E}">
        <p14:creationId xmlns:p14="http://schemas.microsoft.com/office/powerpoint/2010/main" val="12985962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l">
              <a:lnSpc>
                <a:spcPct val="140000"/>
              </a:lnSpc>
            </a:pPr>
            <a:r>
              <a:rPr lang="tr-TR" sz="2000" b="1" dirty="0" smtClean="0">
                <a:solidFill>
                  <a:srgbClr val="0000FF"/>
                </a:solidFill>
              </a:rPr>
              <a:t>T.S.5.8. </a:t>
            </a:r>
            <a:r>
              <a:rPr lang="tr-TR" sz="2000" b="1" dirty="0" smtClean="0"/>
              <a:t>Eğitim </a:t>
            </a:r>
            <a:r>
              <a:rPr lang="tr-TR" sz="2000" b="1" dirty="0"/>
              <a:t>süreci, asistan hekimin bir araştırmayı planlama, yürütme ve raporlamasını mutlaka sağlamalıdır. Araştırma konusu ve danışmanı mutlaka uzmanlık eğitiminin ilk yarısında tanımlanmalıdır.</a:t>
            </a:r>
            <a:r>
              <a:rPr lang="tr-TR" sz="2000" b="1" dirty="0" smtClean="0">
                <a:effectLst/>
              </a:rPr>
              <a:t> </a:t>
            </a:r>
            <a:endParaRPr lang="en-US" sz="2000" b="1"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lvl="0">
              <a:buFont typeface="Wingdings" charset="2"/>
              <a:buChar char="ü"/>
            </a:pPr>
            <a:r>
              <a:rPr lang="tr-TR" sz="2000" dirty="0"/>
              <a:t>Eğitim kurumunun kuruluşundan bugüne uzmanlık öğrencilerinin yer aldığı poster, sözlü sunum listesi.</a:t>
            </a:r>
            <a:endParaRPr lang="tr-TR" sz="2000" dirty="0" smtClean="0">
              <a:effectLst/>
            </a:endParaRPr>
          </a:p>
          <a:p>
            <a:pPr>
              <a:buFont typeface="Wingdings" charset="2"/>
              <a:buChar char="ü"/>
            </a:pPr>
            <a:r>
              <a:rPr lang="tr-TR" sz="2000" dirty="0"/>
              <a:t>Eğitim kurumunun kuruluşundan bugüne SCI, Türk Tıp Dizini vb. kapsamında dergilerde yayınlanmış / kabul almış makaleler.</a:t>
            </a:r>
            <a:r>
              <a:rPr lang="tr-TR" sz="2000" dirty="0" smtClean="0">
                <a:effectLst/>
              </a:rPr>
              <a:t> </a:t>
            </a:r>
            <a:endParaRPr lang="en-US" sz="2000" dirty="0"/>
          </a:p>
        </p:txBody>
      </p:sp>
    </p:spTree>
    <p:extLst>
      <p:ext uri="{BB962C8B-B14F-4D97-AF65-F5344CB8AC3E}">
        <p14:creationId xmlns:p14="http://schemas.microsoft.com/office/powerpoint/2010/main" val="12175259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l">
              <a:lnSpc>
                <a:spcPct val="140000"/>
              </a:lnSpc>
            </a:pPr>
            <a:r>
              <a:rPr lang="tr-TR" sz="2000" b="1" dirty="0" smtClean="0">
                <a:solidFill>
                  <a:srgbClr val="0000FF"/>
                </a:solidFill>
              </a:rPr>
              <a:t>T.S.5.9. </a:t>
            </a:r>
            <a:r>
              <a:rPr lang="tr-TR" sz="2000" b="1" dirty="0" smtClean="0"/>
              <a:t>Eğitimin </a:t>
            </a:r>
            <a:r>
              <a:rPr lang="tr-TR" sz="2000" b="1" dirty="0"/>
              <a:t>planlama, uygulama ve değerlendirmesine ilişkin eğitim döngüsünden elde edilen deneyimler</a:t>
            </a:r>
            <a:r>
              <a:rPr lang="tr-TR" sz="2000" dirty="0"/>
              <a:t> mutlaka izleyen eğitim sürecine yansıtılmalıdır.</a:t>
            </a:r>
            <a:r>
              <a:rPr lang="tr-TR" sz="2000" dirty="0" smtClean="0">
                <a:effectLst/>
              </a:rPr>
              <a:t> </a:t>
            </a:r>
            <a:endParaRPr lang="en-US" sz="2000"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a:lnSpc>
                <a:spcPct val="140000"/>
              </a:lnSpc>
              <a:buFont typeface="Wingdings" charset="2"/>
              <a:buChar char="ü"/>
            </a:pPr>
            <a:r>
              <a:rPr lang="tr-TR" sz="2000" dirty="0"/>
              <a:t>Uzmanlık eğitiminin uygulama deneyimleri, sorun ve süreçleri ile ilgili olarak elde edilen değerlendirme sonuçlarının sonraki eğitim dönemlerine yansıtılarak uzmanlık eğitiminin niteliğinin geliştirilmesinde kullanıldığına ilişkin belgeler, örnekler.</a:t>
            </a:r>
            <a:r>
              <a:rPr lang="tr-TR" sz="2000" dirty="0" smtClean="0">
                <a:effectLst/>
              </a:rPr>
              <a:t> </a:t>
            </a:r>
            <a:endParaRPr lang="en-US" sz="2000" dirty="0"/>
          </a:p>
        </p:txBody>
      </p:sp>
    </p:spTree>
    <p:extLst>
      <p:ext uri="{BB962C8B-B14F-4D97-AF65-F5344CB8AC3E}">
        <p14:creationId xmlns:p14="http://schemas.microsoft.com/office/powerpoint/2010/main" val="32895082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l">
              <a:lnSpc>
                <a:spcPct val="140000"/>
              </a:lnSpc>
            </a:pPr>
            <a:r>
              <a:rPr lang="tr-TR" sz="2000" b="1" dirty="0" smtClean="0">
                <a:solidFill>
                  <a:srgbClr val="0000FF"/>
                </a:solidFill>
              </a:rPr>
              <a:t>T.S.5.10. </a:t>
            </a:r>
            <a:r>
              <a:rPr lang="tr-TR" sz="2000" dirty="0" smtClean="0"/>
              <a:t>Her </a:t>
            </a:r>
            <a:r>
              <a:rPr lang="tr-TR" sz="2000" dirty="0"/>
              <a:t>eğitim kurumunda mutlaka her </a:t>
            </a:r>
            <a:r>
              <a:rPr lang="tr-TR" sz="2000" b="1" dirty="0"/>
              <a:t>uzmanlık alanının eğitim programının planlanması ve yürütülmesinden sorumlu eğiticisi/</a:t>
            </a:r>
            <a:r>
              <a:rPr lang="tr-TR" sz="2000" b="1" dirty="0" err="1"/>
              <a:t>leri</a:t>
            </a:r>
            <a:r>
              <a:rPr lang="tr-TR" sz="2000" dirty="0"/>
              <a:t> olmalıdır.</a:t>
            </a:r>
            <a:r>
              <a:rPr lang="tr-TR" sz="2000" dirty="0" smtClean="0">
                <a:effectLst/>
              </a:rPr>
              <a:t> </a:t>
            </a:r>
            <a:endParaRPr lang="en-US" sz="2000"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lvl="0">
              <a:buFont typeface="Wingdings" charset="2"/>
              <a:buChar char="ü"/>
            </a:pPr>
            <a:r>
              <a:rPr lang="tr-TR" sz="2000" dirty="0"/>
              <a:t>Eğiticilerin eğitim programı geliştirme, değerlendirme ve öğretim yöntemleri konusunda bilgi sahibi olduğuna ilişkin belgeler. </a:t>
            </a:r>
            <a:endParaRPr lang="tr-TR" sz="2000" dirty="0" smtClean="0">
              <a:effectLst/>
            </a:endParaRPr>
          </a:p>
          <a:p>
            <a:pPr>
              <a:buFont typeface="Wingdings" charset="2"/>
              <a:buChar char="ü"/>
            </a:pPr>
            <a:r>
              <a:rPr lang="tr-TR" sz="2000" dirty="0"/>
              <a:t>Eğiticilerin eğitim programı geliştirme, değerlendirme ve öğretim yöntemleri konusunda görevlendirildiklerine ilişkin görevlendirme (akademik kurul kararı olabilir) karaları ve toplantı tutanakları.</a:t>
            </a:r>
            <a:r>
              <a:rPr lang="tr-TR" sz="2000" dirty="0" smtClean="0">
                <a:effectLst/>
              </a:rPr>
              <a:t> </a:t>
            </a:r>
            <a:endParaRPr lang="en-US" sz="2000" dirty="0"/>
          </a:p>
        </p:txBody>
      </p:sp>
    </p:spTree>
    <p:extLst>
      <p:ext uri="{BB962C8B-B14F-4D97-AF65-F5344CB8AC3E}">
        <p14:creationId xmlns:p14="http://schemas.microsoft.com/office/powerpoint/2010/main" val="30067006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81610"/>
          </a:xfrm>
          <a:ln w="38100" cmpd="sng">
            <a:solidFill>
              <a:srgbClr val="FF0000">
                <a:alpha val="96000"/>
              </a:srgbClr>
            </a:solidFill>
          </a:ln>
        </p:spPr>
        <p:txBody>
          <a:bodyPr>
            <a:normAutofit/>
          </a:bodyPr>
          <a:lstStyle/>
          <a:p>
            <a:pPr algn="l">
              <a:lnSpc>
                <a:spcPct val="140000"/>
              </a:lnSpc>
            </a:pPr>
            <a:r>
              <a:rPr lang="en-US" sz="2000" b="1" dirty="0" smtClean="0">
                <a:solidFill>
                  <a:srgbClr val="FF0000"/>
                </a:solidFill>
              </a:rPr>
              <a:t>G.S.5.1 </a:t>
            </a:r>
            <a:r>
              <a:rPr lang="tr-TR" sz="2000" dirty="0"/>
              <a:t>Gerekli durumlarda eğitimin tamamlanması için </a:t>
            </a:r>
            <a:r>
              <a:rPr lang="tr-TR" sz="2000" b="1" dirty="0"/>
              <a:t>ulusal ve uluslararası eğitim olanaklarına erişim koşulları mutlaka sağlanmalıdır.</a:t>
            </a:r>
            <a:r>
              <a:rPr lang="tr-TR" sz="2000" dirty="0" smtClean="0">
                <a:effectLst/>
              </a:rPr>
              <a:t> </a:t>
            </a:r>
            <a:endParaRPr lang="en-US" sz="2000" dirty="0"/>
          </a:p>
        </p:txBody>
      </p:sp>
      <p:sp>
        <p:nvSpPr>
          <p:cNvPr id="3" name="Content Placeholder 2"/>
          <p:cNvSpPr>
            <a:spLocks noGrp="1"/>
          </p:cNvSpPr>
          <p:nvPr>
            <p:ph idx="1"/>
          </p:nvPr>
        </p:nvSpPr>
        <p:spPr>
          <a:xfrm>
            <a:off x="457200" y="2163297"/>
            <a:ext cx="8229600" cy="3962866"/>
          </a:xfrm>
          <a:ln w="38100" cmpd="sng">
            <a:solidFill>
              <a:srgbClr val="FF0000">
                <a:alpha val="96000"/>
              </a:srgbClr>
            </a:solidFill>
          </a:ln>
        </p:spPr>
        <p:txBody>
          <a:bodyPr>
            <a:normAutofit/>
          </a:bodyPr>
          <a:lstStyle/>
          <a:p>
            <a:pPr lvl="0">
              <a:buFont typeface="Wingdings" charset="2"/>
              <a:buChar char="ü"/>
            </a:pPr>
            <a:r>
              <a:rPr lang="tr-TR" sz="2000" dirty="0"/>
              <a:t>Eğitimin tamamlanması için ülke içi ya da dışındaki diğer yerlerde bireyselleştirilmiş eğitim olanaklarına erişimin sağlaması ile ilgili yazılı bir politika belgesi.</a:t>
            </a:r>
            <a:endParaRPr lang="tr-TR" sz="2000" dirty="0" smtClean="0">
              <a:effectLst/>
            </a:endParaRPr>
          </a:p>
          <a:p>
            <a:pPr>
              <a:buFont typeface="Wingdings" charset="2"/>
              <a:buChar char="ü"/>
            </a:pPr>
            <a:r>
              <a:rPr lang="tr-TR" sz="2000" dirty="0"/>
              <a:t>Bu çerçevede gerçekleştirilen eğitim / rotasyon belgeleri.</a:t>
            </a:r>
            <a:r>
              <a:rPr lang="tr-TR" sz="2000" dirty="0" smtClean="0">
                <a:effectLst/>
              </a:rPr>
              <a:t> </a:t>
            </a:r>
            <a:endParaRPr lang="en-US" sz="2000" dirty="0"/>
          </a:p>
        </p:txBody>
      </p:sp>
    </p:spTree>
    <p:extLst>
      <p:ext uri="{BB962C8B-B14F-4D97-AF65-F5344CB8AC3E}">
        <p14:creationId xmlns:p14="http://schemas.microsoft.com/office/powerpoint/2010/main" val="1269030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1367</TotalTime>
  <Words>5610</Words>
  <Application>Microsoft Office PowerPoint</Application>
  <PresentationFormat>Ekran Gösterisi (4:3)</PresentationFormat>
  <Paragraphs>532</Paragraphs>
  <Slides>112</Slides>
  <Notes>2</Notes>
  <HiddenSlides>0</HiddenSlides>
  <MMClips>0</MMClips>
  <ScaleCrop>false</ScaleCrop>
  <HeadingPairs>
    <vt:vector size="8" baseType="variant">
      <vt:variant>
        <vt:lpstr>Kullanılan Yazı Tipleri</vt:lpstr>
      </vt:variant>
      <vt:variant>
        <vt:i4>9</vt:i4>
      </vt:variant>
      <vt:variant>
        <vt:lpstr>Tema</vt:lpstr>
      </vt:variant>
      <vt:variant>
        <vt:i4>3</vt:i4>
      </vt:variant>
      <vt:variant>
        <vt:lpstr>Eklenmiş OLE Hizmet Programları</vt:lpstr>
      </vt:variant>
      <vt:variant>
        <vt:i4>1</vt:i4>
      </vt:variant>
      <vt:variant>
        <vt:lpstr>Slayt Başlıkları</vt:lpstr>
      </vt:variant>
      <vt:variant>
        <vt:i4>112</vt:i4>
      </vt:variant>
    </vt:vector>
  </HeadingPairs>
  <TitlesOfParts>
    <vt:vector size="125" baseType="lpstr">
      <vt:lpstr>Arial</vt:lpstr>
      <vt:lpstr>Avenir Black</vt:lpstr>
      <vt:lpstr>Calibri</vt:lpstr>
      <vt:lpstr>Calibri Light</vt:lpstr>
      <vt:lpstr>Comic Sans MS</vt:lpstr>
      <vt:lpstr>Helvetica</vt:lpstr>
      <vt:lpstr>Times New Roman</vt:lpstr>
      <vt:lpstr>Wingdings</vt:lpstr>
      <vt:lpstr>Wingdings 2</vt:lpstr>
      <vt:lpstr>Office Theme</vt:lpstr>
      <vt:lpstr>1_Office Theme</vt:lpstr>
      <vt:lpstr>2_Office Theme</vt:lpstr>
      <vt:lpstr>Bitmap Image</vt:lpstr>
      <vt:lpstr>Hematolojİ bİlİm dalImIz/klİnİğİmİz eğİtİm programINI akredİte etmek İstİyoruz  ne yapmalIyIz?</vt:lpstr>
      <vt:lpstr>PowerPoint Sunusu</vt:lpstr>
      <vt:lpstr>Sunum Akışı</vt:lpstr>
      <vt:lpstr>PowerPoint Sunusu</vt:lpstr>
      <vt:lpstr>HEM-TUYEK Yönergesi</vt:lpstr>
      <vt:lpstr>PowerPoint Sunusu</vt:lpstr>
      <vt:lpstr>PowerPoint Sunusu</vt:lpstr>
      <vt:lpstr>PowerPoint Sunusu</vt:lpstr>
      <vt:lpstr>PowerPoint Sunusu</vt:lpstr>
      <vt:lpstr>PowerPoint Sunusu</vt:lpstr>
      <vt:lpstr>PowerPoint Sunusu</vt:lpstr>
      <vt:lpstr>www.hemtuyek.org</vt:lpstr>
      <vt:lpstr>www.hemtuyek.org</vt:lpstr>
      <vt:lpstr>Hematoloji Uzmanlarına Yeterlilik Belgesi Verilmesi-1</vt:lpstr>
      <vt:lpstr>Hematoloji Uzmanlarına Yeterlilik Belgesi Verilmesi-2</vt:lpstr>
      <vt:lpstr>Kimler Belge Almak İçin Başvurdu? </vt:lpstr>
      <vt:lpstr>PowerPoint Sunusu</vt:lpstr>
      <vt:lpstr>HEM-TUYEK Bireysel Yeterlik Sınavı</vt:lpstr>
      <vt:lpstr>TUKMOS-Hematoloji Eğitim Programı</vt:lpstr>
      <vt:lpstr>PowerPoint Sunusu</vt:lpstr>
      <vt:lpstr>PowerPoint Sunusu</vt:lpstr>
      <vt:lpstr>Objektif Yapılandırılmış Klinik Sınav (8-12 İstasyonlu) </vt:lpstr>
      <vt:lpstr>HEM-TUYEK’e başvuru</vt:lpstr>
      <vt:lpstr>2023 Akreditasyon Başvuruları</vt:lpstr>
      <vt:lpstr>http://hemtuyek.org</vt:lpstr>
      <vt:lpstr>PowerPoint Sunusu</vt:lpstr>
      <vt:lpstr>PowerPoint Sunusu</vt:lpstr>
      <vt:lpstr>2023 Akreditasyon Başvuruları</vt:lpstr>
      <vt:lpstr>8 ANA BAŞLIKTA  40 TEMEL STANDART ve 8 GELİŞİM STANDARDI</vt:lpstr>
      <vt:lpstr>Standartlar ve Standartları Karşılayan Belgeler</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HEM-TUYEK  ULUSAL STANDARTLARIN TANITIMI ÖZDEĞERLENDİRME RAPOR HAZIRLIKLARI</vt:lpstr>
      <vt:lpstr>http://hemtuyek.org</vt:lpstr>
      <vt:lpstr>Hematoloji Tıpta Uzmanlık Ulusal Standartları</vt:lpstr>
      <vt:lpstr>AKREDİTASYON SÜRECİ</vt:lpstr>
      <vt:lpstr>DOSYA HAZIRLIĞI- BELGELENDİRME</vt:lpstr>
      <vt:lpstr>TUKMOS</vt:lpstr>
      <vt:lpstr>HEM-TUYEK ULUSAL STANDARTLAR VE STANDARTLARI KARŞILAYAN BELGELER</vt:lpstr>
      <vt:lpstr>ÖZDEĞERLENDİRME RAPORUNUN HAZIRLANMASI</vt:lpstr>
      <vt:lpstr>ÖZDEĞERLENDİRME RAPORU VE DOSYASI</vt:lpstr>
      <vt:lpstr>HEM-TUYEK Program Değerlendirme Heyeti  Özdeğerlendirme Dosyasının İncelenmesi</vt:lpstr>
      <vt:lpstr>YERİNDE ZİYARETİN PLANLANMASI VE DUYURU</vt:lpstr>
      <vt:lpstr>HEM-TUYEK PROGRAM DEĞERLENDİRME HEYETİ- YERİNDE ZİYARET DEĞERLENDİRMESİ</vt:lpstr>
      <vt:lpstr>Sonuç</vt:lpstr>
      <vt:lpstr>EĞİTİM PROGRAMI ÖZDEĞERLENDİRME RAPORU</vt:lpstr>
      <vt:lpstr>EĞİTİM KURUMUNUN TANITIMI</vt:lpstr>
      <vt:lpstr>HEM-TUYEK ULUSAL STANDARTLAR VE  STANDARTLARI KARŞILAYABİLECEK BELGELER</vt:lpstr>
      <vt:lpstr>TS.1.1. Eğitim programının amaç ve hedefleri mutlaka, Hematoloji uzmanından beklenen yetkinlik ve yeterlikleri kazandıracak şekilde tanımlanmış olmalıdır. Eğitici ve eğitilenlere duyurulmuş olmalıdır. </vt:lpstr>
      <vt:lpstr>T.S.1.2. Eğitim Programının amaç ve hedefleri; sağlık hizmeti sunumunun gereksinimlerine uygun biçimde yerine getirilebilmesi için gereken yetkinlikleri kazandıracak uygulamaya dayalı eğitim sürecini yıllara göre tanımlamalı ve mutlaka temel tıp eğitimi sonunda kazanılan yeterlikler ve yetkinlikler ile bağlantısı sağlanmalıdır </vt:lpstr>
      <vt:lpstr>G.S.1.1. Eğitim programının amaç ve hedefleri mutlaka meslek örgütleri/ Hematoloji Yeterlik Komisyonu/TUKMOS-Hematoloji ve yetkili makamlar gibi dış paydaşlardan katkı ve görüş alarak tanımlanmalı ve açıklanmalıdır </vt:lpstr>
      <vt:lpstr>1. Eğitim programının amacı hedefi-Özet</vt:lpstr>
      <vt:lpstr>T.S.2.1. Hematoloji uzmanlık eğitimi mutlaka, Eğitim ve öğretimin genel ilkelerine uyularak sistematik ve kesintisiz bir eğitim programı çerçevesinde yapılmalıdır. </vt:lpstr>
      <vt:lpstr>TS.2.2. Eğitim programı, uzmanlık öğrencisinin hasta bakım / hizmet etkinliklerinde sorumluluğu paylaşacağı şekilde ve gözlem altında mutlaka uygulamaya dayalı olmalı ve görev yaparken öğrenmeyi sağlamalıdır. Eğitim programı TUKMOS-Hematoloji müfredatına uygun olarak, uygulamalı ve kuramsal eğitimi mutlaka bütünleştirmelidir. </vt:lpstr>
      <vt:lpstr>T.S.2.3. Eğitim programı; TUKMOS-Hematoloji müfredatında tanımlanan seçilen yetkinlik ve yeterlikleri karşılayacak temel biyomedikal, klinik, davranış ve sosyal bilimleri; karar verebilme yetkinliğini, iletişim becerilerini, tıp etiğini, halk sağlığı politikasını, tıp hukuku ve yönetimle ilgili disiplinlerin kuramsal ve uygulamalı çalışmalarını mutlaka kapsamalıdır. Uzmanlık öğrencisi bildirilen bu başlıklara klinikte karar verme süreçlerine göre yaklaşım gerçekleştirmeli ve eleştirel değerlendirme yapabilmelidir. </vt:lpstr>
      <vt:lpstr>T.S.2.4. Eğitim programının genel bileşimi, yapısı ve süresi belirlenirken amaç ve göreve dayalı olarak eğitici ve eğitilenden beklenen sorumluluklar mutlaka açıkça tanımlanmalı, temel tıp eğitimi, sağlık hizmetleri sunumu ve araştırma ile ilişkisi mutlaka açıklanarak belirlenmelidir. Bilim dalı içi ve yardımcı bilim dalları ile ilişkili TUKMOS-Hematoloji müfredatına uygun rotasyon uygulamaları yapılmalıdır. </vt:lpstr>
      <vt:lpstr>T.S.2.5. Eğitim programının uygulandığı kurumun ve uzmanlık eğitimi sırasında uzmanlık öğrencilerinin rotasyona gönderildiği kurum içi-kurum dışı merkezlerin veya ilişkili (afiliye) merkezlerin tanımlanması gereklidir. </vt:lpstr>
      <vt:lpstr>T.S.2.6. Eğitim ortamı ve eğitim sürecinin organizasyonu, eşgüdümü, yönetimi ve değerlendirilmesindeki sorumluluk ve yetkiler mutlaka açıkça tanımlanmalıdır. </vt:lpstr>
      <vt:lpstr>G.S.2.1.1. Eğitim programının başlangıcında uyum (oryantasyon) programı olmalıdır. </vt:lpstr>
      <vt:lpstr>G.S.2.1.2. Eğitim programının genel bileşimi, yapısı ve süresi mutlaka açıkça yazılı olarak tanımlanmalı, iç-dış paydaş görüşleri alınarak yapılandırılmalı ve uygun yöntemlerle duyurulmalıdır. </vt:lpstr>
      <vt:lpstr>2. EĞİTİM SÜRECİ -ÖZET</vt:lpstr>
      <vt:lpstr>T.S.3.1.1. Yan Dal Uzmanlık Öğrenci sayısı, klinik / uygulamalı eğitim olanakları, yeterli eğitici varlığı, eğitim ve öğretimi nitelikli bir biçimde sürdürmeyi sağlayacak yeterli alt yapı, olanaklar ve insan gücü göz önüne alınarak gerekçeli bir şekilde istenmelidir. </vt:lpstr>
      <vt:lpstr>T.S.3.1.2. Her Yan Dal Uzmanlık Öğrencisine ait bir eğitim dosyası olmalıdır. Dosya anabilim Dalı veya Bilim Dalı sekreteryasında (kağıt veya elektronik kopya olarak) saklanmalıdır. </vt:lpstr>
      <vt:lpstr>T.S.3.1.4. Uzmanlık öğrencilerinin hizmet koşulları ve sorumlulukları mutlaka tanımlanmış ve tüm taraflarca bilinir olmalıdır. Mesleki gelişimi sağlayacak tüm uygulamalı ve kuramsal eğitim etkinliklerine mutlaka çalışma saatleri içinde yer verilmeli ve katılım sağlanmalıdır. </vt:lpstr>
      <vt:lpstr>T.S.3.1.5. Eğitim programının tasarımı ve değerlendirilmesi, çalışma koşulları ve ilgili tüm süreçlerde yan dal uzmanlık öğrencisinin temsiliyeti ve katılımı sağlanmalı ve temsiliyet ile ilgili bir örgütlenme yapısı mutlaka oluşturulmalıdır. </vt:lpstr>
      <vt:lpstr>T.S.3.1.6. Uzmanlık eğitimini yürüten kurumlar, uzmanlık öğrencileri için uzmanlık alanı ile ilgili olarak eğitimin her kademesinde destek, rehberlik ve kariyer danışmanlığı yapacak bir eğitim sorumlusu/danışman ataması yapılmalıdır. </vt:lpstr>
      <vt:lpstr>T.S.3.1.7. Yan Dal Uzmanlık eğitim programının değerlendirilmesi ve güncellenmesi açısından klinik/uygulamalı eğitim süreçleri ile ilgili olarak yan dal uzmanlık öğrencisi düzenli aralıklarla yapılandırılmış etkin geribildirim vermelidir. </vt:lpstr>
      <vt:lpstr>G.S.S. 3.1.1. Yan dal uzmanlık öğrencilerinin meslektaşları ile birlikte çalışma yapması, ekip üyesi ve liderlik yetkinliklerini geliştirmesi için uzmanlık dernekleri çatışı altındaki çalışma gruplarına ve etkinliklere katılımı desteklenmelidir. </vt:lpstr>
      <vt:lpstr>T.S.3.2.1. Uzmanlık eğitimi sürecinde mutlaka ölçme değerlendirme bileşeni yer almalı; değerlendirilmede kullanılan yöntemler ve başarı ölçütleri tanımlanmalı ve açıklanmalıdır. </vt:lpstr>
      <vt:lpstr>T.S. 3.2.2. Ölçme değerlendirme yöntemleri mutlaka biçimlendirici olmalı ve yapıcı geri bildirimleri kapsamalıdır. Ölçme değerlendirme yöntemlerinin geçerliği ve güvenirliği belgelendirilmeli ve değerlendirilmelidir. </vt:lpstr>
      <vt:lpstr>T.S.3.2.3. Yan Dal uzmanlık öğrencisinin bilgi, beceri ve davranışlarına yönelik mutlaka sürekli ve düzenli olarak yapıcı geri bildirim verilmelidir. </vt:lpstr>
      <vt:lpstr>G.S.3.2.1. Yan dal uzmanlık öğrencilerinin güncel mevzuata uygun bir şekilde Ulusal-Uluslararası yeterlik sınavlarına girmesi teşvik edilmelidir. </vt:lpstr>
      <vt:lpstr>3. Uzmanlık öğrencileri ve değerlendirilmesi-Özet </vt:lpstr>
      <vt:lpstr>T.S.4.1. Eğiticiler ve danışmanların atanma ve yükseltme koşulları, gerekli deneyim, sorumluluk ve görevleri mutlaka belirlenmelidir. Eğitim kadrosunun görevleri ve özellikle eğitim ve hizmet işlevleri ile diğer görevler arasındaki denge mutlaka tanımlanmalıdır. </vt:lpstr>
      <vt:lpstr>T.S.4.2. Eğitim programının yürütülmesi için yeterli sayı ve nitelikte eğitici bulunması mutlaka sağlanmalıdır. Eğitici ve asistan hekim sayısı arasındaki oran, mutlaka etkileşimi ve asistan hekimin izlenmesini sağlayacak şekilde düzenlenmelidir. </vt:lpstr>
      <vt:lpstr>T.S.4.3. Öğretim etkinlikleri eğiticilerin iş çizelgesinde sorumluluklar olarak yer almalı ve bunların uzmanlık öğrencilerinin iş çizelgesiyle olan ilişkileri mutlaka tanımlanmalıdır. </vt:lpstr>
      <vt:lpstr>T.S.4.4. Yan dal uzmanlık eğitimi veren eğiticilerin mesleki gelişim çerçevesinde Ulusal ve/veya uluslararası kongre/kurs/sempozyumlara katılması teşvik edilmelidir. </vt:lpstr>
      <vt:lpstr>T.S.4.5. Yan dal uzmanlık eğitimi veren eğiticilerin mesleki gelişim çerçevesinde eğiticiler eğitimi, ölçme değerlendirme yöntemleri ve program değerlendirme gibi eğitim-öğretimin kalitesini attırıcı eğitimlere katılmaları ve/veya yeniden katılımları sağlanmalıdır. </vt:lpstr>
      <vt:lpstr>G.S.4.1. Yan dal uzmanlık eğitimi veren eğiticilerin mesleki gelişim çerçevesinde Ulusal ve/veya uluslararası yeterlik sınavlarına girmeleri veya varsa belgelerini yenilemeleri önerilir. </vt:lpstr>
      <vt:lpstr>4. EĞİTİCİ KADROSU-ÖZET </vt:lpstr>
      <vt:lpstr>T.S.5.1. Eğitim kurumları mutlaka eğitimi destekleyecek ve amaçlarını karşılayacak yeterli uygulama olanaklarına, hasta sayısına ve olgu çeşitliliğine sahip olmalıdır. Yan dal uzmanlık öğrencisinin seçili alanda mutlaka yeterli deneyim sağlayacak kapsamda olmalıdır. </vt:lpstr>
      <vt:lpstr>T.S.5.2. Eğitimde ilgili alana yönelik uygulama tekniklerinin gerektirdiği teknik donanım ve altyapı olmalı, yan dal uzmanlık öğrencisine pratik ve kuramsal çalışmaları için gereken ortam ve fırsatlar verilmelidir. </vt:lpstr>
      <vt:lpstr>T.S.5.3. Mesleki literatüre ve e-öğrenme yöntemlerine ulaşmak için uygun ortam ve altyapı olanakları mutlaka sağlanmalıdır. </vt:lpstr>
      <vt:lpstr>T.S.5.4. Uzmanlık eğitimi, aynı uzmanlık alanındaki eğiticiler, diğer uzmanlık alanları ve sağlık alanlarındaki çalışanlar ile birlikte ekip olarak çalışma yetkinliğini mutlaka kazandırmalıdır. </vt:lpstr>
      <vt:lpstr>T.S.5.5. Uzmanlık eğitimi programı için mesleksel liderliğin sorumlulukları mutlaka açıkça belirtilmelidir. </vt:lpstr>
      <vt:lpstr>T.S.5.6. Eğitim programları mutlaka bilgi ve iletişim teknolojisinin etkin kullanımına yönelik ortam ve koşulları sağlamalıdır. </vt:lpstr>
      <vt:lpstr>T.S.5.7. Eğitim ortamlarında eğitim ve hizmetin mutlaka araştırma ile entegrasyonu sağlanmalıdır. Eğitim ortamının tanımı, araştırma olanakları ve etkinlikleri ile önceliklerini mutlaka içermelidir. </vt:lpstr>
      <vt:lpstr>T.S.5.8. Eğitim süreci, asistan hekimin bir araştırmayı planlama, yürütme ve raporlamasını mutlaka sağlamalıdır. Araştırma konusu ve danışmanı mutlaka uzmanlık eğitiminin ilk yarısında tanımlanmalıdır. </vt:lpstr>
      <vt:lpstr>T.S.5.9. Eğitimin planlama, uygulama ve değerlendirmesine ilişkin eğitim döngüsünden elde edilen deneyimler mutlaka izleyen eğitim sürecine yansıtılmalıdır. </vt:lpstr>
      <vt:lpstr>T.S.5.10. Her eğitim kurumunda mutlaka her uzmanlık alanının eğitim programının planlanması ve yürütülmesinden sorumlu eğiticisi/leri olmalıdır. </vt:lpstr>
      <vt:lpstr>G.S.5.1 Gerekli durumlarda eğitimin tamamlanması için ulusal ve uluslararası eğitim olanaklarına erişim koşulları mutlaka sağlanmalıdır. </vt:lpstr>
      <vt:lpstr>5. EĞİTİM ORTAMI VE EĞİTSEL KAYNAKLAR- ÖZET </vt:lpstr>
      <vt:lpstr>T.S.6.1. Eğitim kurumları uzmanlık alanı eğitim süreci, olanakları ile yan dal uzmanlık öğrencisinin gelişimini izleyen ve ilgilileri belirleyip tanımayı sağlayan bir değerlendirme sistemini mutlaka geliştirmelidir. </vt:lpstr>
      <vt:lpstr>T.S.6.2. Eğiticiler ve uzmanlık öğrencilerinden sistematik olarak programın niteliği hakkında geri bildirimler mutlaka alınmalı, analiz edilmeli ve eğitim kurumları tarafından gereği yapılmalıdır. </vt:lpstr>
      <vt:lpstr>T.S.6.3. Değerlendirme süreç ve sonuçları mutlaka, eğitim ortamı yöneticileri, eğiticiler ve uzmanlık öğrencilerini kapsamalı ve şeffaf olmalıdır. </vt:lpstr>
      <vt:lpstr>G.S.6.1. Eğitim kurumundan yan dal uzmanlık eğitimi almış mezun hekimlerden geri bildirim alınmalı ve geri bildirimlere göre eğitim programında güncelleme yapılmalıdır. </vt:lpstr>
      <vt:lpstr>6. EĞİTİM PROGRAMLARININ DEĞERLENDİRİLMESİ SÜRECİ-ÖZET </vt:lpstr>
      <vt:lpstr>T.S.7.1. Eğitim yönetimi, mutlaka eğitim kurumları tarafından hazırlanan yapı, içerik, süreç ve yan dal uzmanlık öğrencisi ile ilgili düzenlemelere uygun olarak gerçekleştirilmelidir. </vt:lpstr>
      <vt:lpstr>T.S. 7.2. Eğitim kurumu, nitelikli bir eğitim programı için gerekli düzenlemeleri yapmaktan ve kaynak sağlamaktan mutlaka sorumlu olmalıdır. </vt:lpstr>
      <vt:lpstr>T.S.7.3. Uzmanlık eğitimi programlarının ve eğitim kurumlarının yönetici kadrosu, mutlaka programın uygulanmasını destekleyecek, kaynakların doğru kullanımı ve iyi yönetimini sağlayacak ortamlar olmalıdır. </vt:lpstr>
      <vt:lpstr>7. EĞİTİM YÖNETİMİ-ÖZET </vt:lpstr>
      <vt:lpstr>T.S.8.1. Uzmanlık eğitimi veren kurumlar, uzmanlık dernekleri ve tıpta uzmanlık yeterlik kurulları, eğitim programlarının yapı, işlev ve niteliğini mutlaka düzenli olarak gözden geçirmeli, güncellemeli ve belirlenen eksiklikleri düzeltmelidir. </vt:lpstr>
      <vt:lpstr>8. SÜREKLİ İYİLEŞTİRME-ÖZET </vt:lpstr>
      <vt:lpstr>Gönderi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Hematolojİ bİlİm dalImIz/klİnİğİmİz eğİtİm programINI akredİte etmek İstİyoruz  ne yapmalIyIz?</dc:title>
  <dc:creator>Ahmet Muzaffer Demir</dc:creator>
  <cp:lastModifiedBy>asus</cp:lastModifiedBy>
  <cp:revision>34</cp:revision>
  <dcterms:created xsi:type="dcterms:W3CDTF">2023-01-09T15:14:11Z</dcterms:created>
  <dcterms:modified xsi:type="dcterms:W3CDTF">2023-02-21T14:53:38Z</dcterms:modified>
</cp:coreProperties>
</file>